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37"/>
  </p:notesMasterIdLst>
  <p:handoutMasterIdLst>
    <p:handoutMasterId r:id="rId38"/>
  </p:handoutMasterIdLst>
  <p:sldIdLst>
    <p:sldId id="308" r:id="rId2"/>
    <p:sldId id="257" r:id="rId3"/>
    <p:sldId id="315" r:id="rId4"/>
    <p:sldId id="309" r:id="rId5"/>
    <p:sldId id="316" r:id="rId6"/>
    <p:sldId id="317" r:id="rId7"/>
    <p:sldId id="318" r:id="rId8"/>
    <p:sldId id="325" r:id="rId9"/>
    <p:sldId id="326" r:id="rId10"/>
    <p:sldId id="327" r:id="rId11"/>
    <p:sldId id="328" r:id="rId12"/>
    <p:sldId id="329" r:id="rId13"/>
    <p:sldId id="330" r:id="rId14"/>
    <p:sldId id="331" r:id="rId15"/>
    <p:sldId id="332" r:id="rId16"/>
    <p:sldId id="333"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293"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BA"/>
    <a:srgbClr val="007FA3"/>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5" d="100"/>
          <a:sy n="115" d="100"/>
        </p:scale>
        <p:origin x="11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E7098D91-A37F-4CFC-B5DB-0CAE67534741}" type="datetimeFigureOut">
              <a:rPr lang="en-US" altLang="en-US"/>
              <a:pPr>
                <a:defRPr/>
              </a:pPr>
              <a:t>4/5/2018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674D49FB-91A4-4F7B-B628-DE1C109A7C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335390AB-DEB7-4B22-B4A9-3EB4B3A2A439}" type="datetimeFigureOut">
              <a:rPr lang="en-US" altLang="en-US"/>
              <a:pPr>
                <a:defRPr/>
              </a:pPr>
              <a:t>4/5/2018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D927AF96-8609-432D-B7E5-0F7DD0FC978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0DDEF4F-A9AD-4D22-B381-C0C0BB8F5B7D}"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5561AFE-6983-43C3-A5F1-737628F06641}"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042EDF3-3E71-4F8E-BA72-1B64E916E0B1}"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FAB6BD0-D55C-43B6-B456-93DF0D9A5E28}"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7B3BD9A-1586-4000-A356-96B573706236}"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B618E38-E767-44A3-916A-A19D39699F69}" type="slidenum">
              <a:rPr lang="en-US" altLang="en-US" smtClean="0">
                <a:latin typeface="Calibri" panose="020F0502020204030204" pitchFamily="34" charset="0"/>
              </a:rPr>
              <a:pPr/>
              <a:t>15</a:t>
            </a:fld>
            <a:endParaRPr lang="en-US" altLang="en-US" smtClean="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AB5BDB8-38BE-4BBB-80B4-A7E5DCD372DA}" type="slidenum">
              <a:rPr lang="en-US" altLang="en-US" smtClean="0">
                <a:latin typeface="Calibri" panose="020F0502020204030204" pitchFamily="34" charset="0"/>
              </a:rPr>
              <a:pPr/>
              <a:t>16</a:t>
            </a:fld>
            <a:endParaRPr lang="en-US" altLang="en-US" smtClean="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9B97E6A-FAB5-4966-9275-F65FECE2DD71}" type="slidenum">
              <a:rPr lang="en-US" altLang="en-US" smtClean="0">
                <a:latin typeface="Calibri" panose="020F0502020204030204" pitchFamily="34" charset="0"/>
              </a:rPr>
              <a:pPr/>
              <a:t>17</a:t>
            </a:fld>
            <a:endParaRPr lang="en-US" altLang="en-US" smtClean="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F2506F1-1E75-4AF8-8E4D-28FDFCD8F6FE}" type="slidenum">
              <a:rPr lang="en-US" altLang="en-US" smtClean="0">
                <a:latin typeface="Calibri" panose="020F0502020204030204" pitchFamily="34" charset="0"/>
              </a:rPr>
              <a:pPr/>
              <a:t>18</a:t>
            </a:fld>
            <a:endParaRPr lang="en-US" altLang="en-US" smtClean="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BAA79BF-9085-4948-8511-559CB18EC603}" type="slidenum">
              <a:rPr lang="en-US" altLang="en-US" smtClean="0">
                <a:latin typeface="Calibri" panose="020F0502020204030204" pitchFamily="34" charset="0"/>
              </a:rPr>
              <a:pPr/>
              <a:t>19</a:t>
            </a:fld>
            <a:endParaRPr lang="en-US" altLang="en-US" smtClean="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F646FAB-96EB-4080-A799-7034FAB37CF6}" type="slidenum">
              <a:rPr lang="en-US" altLang="en-US" smtClean="0">
                <a:latin typeface="Calibri" panose="020F0502020204030204" pitchFamily="34" charset="0"/>
              </a:rPr>
              <a:pPr/>
              <a:t>20</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1D4788-1592-4C07-A605-6F6716B11DB9}"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FC991D6-FBA7-4DB0-A22E-10614A61BF48}" type="slidenum">
              <a:rPr lang="en-US" altLang="en-US" smtClean="0">
                <a:latin typeface="Calibri" panose="020F0502020204030204" pitchFamily="34" charset="0"/>
              </a:rPr>
              <a:pPr/>
              <a:t>22</a:t>
            </a:fld>
            <a:endParaRPr lang="en-US" altLang="en-US" smtClean="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FA13DD8-2894-455F-8F1B-2B5A44AF5783}" type="slidenum">
              <a:rPr lang="en-US" altLang="en-US" smtClean="0">
                <a:latin typeface="Calibri" panose="020F0502020204030204" pitchFamily="34" charset="0"/>
              </a:rPr>
              <a:pPr/>
              <a:t>24</a:t>
            </a:fld>
            <a:endParaRPr lang="en-US" altLang="en-US" smtClean="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6C56ACE-F2F2-4522-B223-263B544D4820}" type="slidenum">
              <a:rPr lang="en-US" altLang="en-US" smtClean="0">
                <a:latin typeface="Calibri" panose="020F0502020204030204" pitchFamily="34" charset="0"/>
              </a:rPr>
              <a:pPr/>
              <a:t>25</a:t>
            </a:fld>
            <a:endParaRPr lang="en-US" altLang="en-US" smtClean="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8F490DF-EB4F-45A0-838C-CA867CBF2CE1}" type="slidenum">
              <a:rPr lang="en-US" altLang="en-US" smtClean="0">
                <a:latin typeface="Calibri" panose="020F0502020204030204" pitchFamily="34" charset="0"/>
              </a:rPr>
              <a:pPr/>
              <a:t>26</a:t>
            </a:fld>
            <a:endParaRPr lang="en-US" altLang="en-US" smtClean="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F2EFE41-47CD-4A5D-94AE-5B8A8572E5ED}" type="slidenum">
              <a:rPr lang="en-US" altLang="en-US" smtClean="0">
                <a:latin typeface="Calibri" panose="020F0502020204030204" pitchFamily="34" charset="0"/>
              </a:rPr>
              <a:pPr/>
              <a:t>27</a:t>
            </a:fld>
            <a:endParaRPr lang="en-US" altLang="en-US" smtClean="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C8DA928-A106-43D5-AF26-06880FA07B88}" type="slidenum">
              <a:rPr lang="en-US" altLang="en-US" smtClean="0">
                <a:latin typeface="Calibri" panose="020F0502020204030204" pitchFamily="34" charset="0"/>
              </a:rPr>
              <a:pPr/>
              <a:t>28</a:t>
            </a:fld>
            <a:endParaRPr lang="en-US" altLang="en-US" smtClean="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28E8BC2-35E0-40C7-B981-935CA45F31EF}" type="slidenum">
              <a:rPr lang="en-US" altLang="en-US" smtClean="0">
                <a:latin typeface="Calibri" panose="020F0502020204030204" pitchFamily="34" charset="0"/>
              </a:rPr>
              <a:pPr/>
              <a:t>30</a:t>
            </a:fld>
            <a:endParaRPr lang="en-US" altLang="en-US" smtClean="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1CC75DC-FEC0-4230-8303-BF4CBB15BA9A}" type="slidenum">
              <a:rPr lang="en-US" altLang="en-US" smtClean="0">
                <a:latin typeface="Calibri" panose="020F0502020204030204" pitchFamily="34" charset="0"/>
              </a:rPr>
              <a:pPr/>
              <a:t>31</a:t>
            </a:fld>
            <a:endParaRPr lang="en-US" altLang="en-US" smtClean="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1EAACE0-4D7B-47E1-B2F5-E8689CD70D12}" type="slidenum">
              <a:rPr lang="en-US" altLang="en-US" smtClean="0">
                <a:latin typeface="Calibri" panose="020F0502020204030204" pitchFamily="34" charset="0"/>
              </a:rPr>
              <a:pPr/>
              <a:t>32</a:t>
            </a:fld>
            <a:endParaRPr lang="en-US" altLang="en-US" smtClean="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EF55BDA-97C8-4EE2-93E1-1B6990BBD50D}" type="slidenum">
              <a:rPr lang="en-US" altLang="en-US" smtClean="0">
                <a:latin typeface="Calibri" panose="020F0502020204030204" pitchFamily="34" charset="0"/>
              </a:rPr>
              <a:pPr/>
              <a:t>33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70C8CFF-A0B2-49AA-9743-54B71E93CBF8}"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A4C1504-527C-4BE7-9251-D73421D0EEC1}" type="slidenum">
              <a:rPr lang="en-US" altLang="en-US" smtClean="0">
                <a:latin typeface="Calibri" panose="020F0502020204030204" pitchFamily="34" charset="0"/>
              </a:rPr>
              <a:pPr/>
              <a:t>35</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FEEBDDC-C87E-43B3-9A06-B396B880FD7A}"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D551829-7806-4344-AE82-B746403EA1E2}"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A0E852F-C2B3-44E7-90DB-C88940051D99}"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02F7092-58BA-422D-B796-98883AF69466}"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1221CB7-DAA1-429D-8511-70B4846FC071}"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13328AA-9566-4460-A58F-95D2F901CE70}"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F539DFF2-3DBB-4008-BF57-8DC37924F2E8}" type="datetime1">
              <a:rPr lang="en-US" altLang="en-US"/>
              <a:pPr>
                <a:defRPr/>
              </a:pPr>
              <a:t>4/5/2018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C6A3088-55F4-4116-9C64-534E8BA79E6B}" type="slidenum">
              <a:rPr lang="en-US" altLang="en-US"/>
              <a:pPr>
                <a:defRPr/>
              </a:pPr>
              <a:t>‹#›</a:t>
            </a:fld>
            <a:endParaRPr lang="en-US" altLang="en-US"/>
          </a:p>
        </p:txBody>
      </p:sp>
    </p:spTree>
    <p:extLst>
      <p:ext uri="{BB962C8B-B14F-4D97-AF65-F5344CB8AC3E}">
        <p14:creationId xmlns:p14="http://schemas.microsoft.com/office/powerpoint/2010/main" val="85299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74089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02672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21F8EFB1-9386-4C96-9B5A-08405C1FDDE7}" type="datetime1">
              <a:rPr lang="en-US" altLang="en-US"/>
              <a:pPr>
                <a:defRPr/>
              </a:pPr>
              <a:t>4/5/2018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A46CCEB2-DE13-433F-A29E-7C495BEC4EBB}" type="slidenum">
              <a:rPr lang="en-US" altLang="en-US"/>
              <a:pPr>
                <a:defRPr/>
              </a:pPr>
              <a:t>‹#›</a:t>
            </a:fld>
            <a:endParaRPr lang="en-US" altLang="en-US"/>
          </a:p>
        </p:txBody>
      </p:sp>
    </p:spTree>
    <p:extLst>
      <p:ext uri="{BB962C8B-B14F-4D97-AF65-F5344CB8AC3E}">
        <p14:creationId xmlns:p14="http://schemas.microsoft.com/office/powerpoint/2010/main" val="404693588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3D6C6A84-4455-45C7-A40C-3B3F990C8534}" type="datetime1">
              <a:rPr lang="en-US" altLang="en-US"/>
              <a:pPr>
                <a:defRPr/>
              </a:pPr>
              <a:t>4/5/2018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18E3556D-8890-4822-A7B3-149292801502}" type="slidenum">
              <a:rPr lang="en-US" altLang="en-US"/>
              <a:pPr>
                <a:defRPr/>
              </a:pPr>
              <a:t>‹#›</a:t>
            </a:fld>
            <a:endParaRPr lang="en-US" altLang="en-US"/>
          </a:p>
        </p:txBody>
      </p:sp>
    </p:spTree>
    <p:extLst>
      <p:ext uri="{BB962C8B-B14F-4D97-AF65-F5344CB8AC3E}">
        <p14:creationId xmlns:p14="http://schemas.microsoft.com/office/powerpoint/2010/main" val="18963306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4DA0B335-A59D-4948-B218-208EFAD39227}" type="datetime1">
              <a:rPr lang="en-US" altLang="en-US"/>
              <a:pPr>
                <a:defRPr/>
              </a:pPr>
              <a:t>4/5/2018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C79F6F6D-A0A3-4806-8270-5B88341C66D4}" type="slidenum">
              <a:rPr lang="en-US" altLang="en-US"/>
              <a:pPr>
                <a:defRPr/>
              </a:pPr>
              <a:t>‹#›</a:t>
            </a:fld>
            <a:endParaRPr lang="en-US" altLang="en-US"/>
          </a:p>
        </p:txBody>
      </p:sp>
    </p:spTree>
    <p:extLst>
      <p:ext uri="{BB962C8B-B14F-4D97-AF65-F5344CB8AC3E}">
        <p14:creationId xmlns:p14="http://schemas.microsoft.com/office/powerpoint/2010/main" val="216210184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B54C4792-BA74-468F-BFBA-4B95AB2BBC39}" type="datetime1">
              <a:rPr lang="en-US" altLang="en-US"/>
              <a:pPr>
                <a:defRPr/>
              </a:pPr>
              <a:t>4/5/2018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E318B88D-E9D6-40E3-B509-006E805BE390}" type="slidenum">
              <a:rPr lang="en-US" altLang="en-US"/>
              <a:pPr>
                <a:defRPr/>
              </a:pPr>
              <a:t>‹#›</a:t>
            </a:fld>
            <a:endParaRPr lang="en-US" altLang="en-US"/>
          </a:p>
        </p:txBody>
      </p:sp>
    </p:spTree>
    <p:extLst>
      <p:ext uri="{BB962C8B-B14F-4D97-AF65-F5344CB8AC3E}">
        <p14:creationId xmlns:p14="http://schemas.microsoft.com/office/powerpoint/2010/main" val="306237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56" r:id="rId1"/>
    <p:sldLayoutId id="2147485157" r:id="rId2"/>
    <p:sldLayoutId id="2147485158" r:id="rId3"/>
    <p:sldLayoutId id="2147485159" r:id="rId4"/>
    <p:sldLayoutId id="2147485160" r:id="rId5"/>
    <p:sldLayoutId id="2147485161" r:id="rId6"/>
    <p:sldLayoutId id="2147485162"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cs.armstrong.edu/liang/intro10e/html/TimeForm.html" TargetMode="External"/><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armstrong.edu/liang/intro10e/html/SimpleRegistration.html" TargetMode="External"/><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0e/html/Registration.html" TargetMode="External"/><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hyperlink" Target="http://www.cs.armstrong.edu/liang/intro10e/html/ImageContent.html" TargetMode="External"/><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37 </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smtClean="0">
                <a:latin typeface="+mn-lt"/>
              </a:rPr>
              <a:t>Servelets</a:t>
            </a:r>
            <a:endParaRPr lang="en-US" altLang="en-US" dirty="0">
              <a:latin typeface="+mn-lt"/>
            </a:endParaRP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 Forms</a:t>
            </a:r>
          </a:p>
        </p:txBody>
      </p:sp>
      <p:sp>
        <p:nvSpPr>
          <p:cNvPr id="16387" name="Content Placeholder 2"/>
          <p:cNvSpPr txBox="1">
            <a:spLocks noGrp="1"/>
          </p:cNvSpPr>
          <p:nvPr>
            <p:ph type="body" idx="1"/>
          </p:nvPr>
        </p:nvSpPr>
        <p:spPr>
          <a:xfrm>
            <a:off x="457200" y="1600200"/>
            <a:ext cx="8229600" cy="1600200"/>
          </a:xfrm>
        </p:spPr>
        <p:txBody>
          <a:bodyPr/>
          <a:lstStyle/>
          <a:p>
            <a:pPr>
              <a:defRPr/>
            </a:pPr>
            <a:r>
              <a:rPr lang="en-US" altLang="en-US" dirty="0" smtClean="0"/>
              <a:t>H</a:t>
            </a:r>
            <a:r>
              <a:rPr lang="en-US" altLang="en-US" sz="100" dirty="0" smtClean="0"/>
              <a:t> </a:t>
            </a:r>
            <a:r>
              <a:rPr lang="en-US" altLang="en-US" dirty="0" smtClean="0"/>
              <a:t>T</a:t>
            </a:r>
            <a:r>
              <a:rPr lang="en-US" altLang="en-US" sz="100" dirty="0" smtClean="0"/>
              <a:t> </a:t>
            </a:r>
            <a:r>
              <a:rPr lang="en-US" altLang="en-US" dirty="0" smtClean="0"/>
              <a:t>M</a:t>
            </a:r>
            <a:r>
              <a:rPr lang="en-US" altLang="en-US" sz="100" dirty="0" smtClean="0"/>
              <a:t> </a:t>
            </a:r>
            <a:r>
              <a:rPr lang="en-US" altLang="en-US" dirty="0" smtClean="0"/>
              <a:t>L forms enable you to submit data to the Web server in a convenient form. The form can contain text fields, text area, check boxes, combo boxes, lists, radio buttons, and buttons. </a:t>
            </a:r>
            <a:endParaRPr lang="en-US" altLang="en-US" dirty="0"/>
          </a:p>
        </p:txBody>
      </p:sp>
      <p:pic>
        <p:nvPicPr>
          <p:cNvPr id="28676" name="Picture 3" descr="A window of Microsoft Internet Explorer titled, Student Registration form displays a form for student registration. The form consists of three text fields namely, Last name, first name, and M I. A radio button for male gender is selected. Two drop down box for major and minor is displayed, and the minor is active. Three check boxes are displayed for hobby. A text field for remarks is displayed. Two buttons submit, and reset are ac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5" y="3235325"/>
            <a:ext cx="3562350" cy="2895600"/>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From C</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G</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 to Java Servlets</a:t>
            </a:r>
          </a:p>
        </p:txBody>
      </p:sp>
      <p:sp>
        <p:nvSpPr>
          <p:cNvPr id="16387" name="Content Placeholder 2"/>
          <p:cNvSpPr txBox="1">
            <a:spLocks noGrp="1"/>
          </p:cNvSpPr>
          <p:nvPr>
            <p:ph type="body" idx="1"/>
          </p:nvPr>
        </p:nvSpPr>
        <p:spPr/>
        <p:txBody>
          <a:bodyPr/>
          <a:lstStyle/>
          <a:p>
            <a:pPr>
              <a:defRPr/>
            </a:pPr>
            <a:r>
              <a:rPr lang="en-US" altLang="en-US" dirty="0" smtClean="0"/>
              <a:t>Java servlets are Java programs. They function like C</a:t>
            </a:r>
            <a:r>
              <a:rPr lang="en-US" altLang="en-US" sz="100" dirty="0" smtClean="0"/>
              <a:t> </a:t>
            </a:r>
            <a:r>
              <a:rPr lang="en-US" altLang="en-US" dirty="0" smtClean="0"/>
              <a:t>G</a:t>
            </a:r>
            <a:r>
              <a:rPr lang="en-US" altLang="en-US" sz="100" dirty="0" smtClean="0"/>
              <a:t> </a:t>
            </a:r>
            <a:r>
              <a:rPr lang="en-US" altLang="en-US" dirty="0" smtClean="0"/>
              <a:t>I programs. They are executed upon the request from Web browser. All the servlets run inside a servlet container. A servlet container is also referred to as a servlet server, or a servlet engine. A servlet container is a single process that runs a J</a:t>
            </a:r>
            <a:r>
              <a:rPr lang="en-US" altLang="en-US" sz="100" dirty="0" smtClean="0"/>
              <a:t> </a:t>
            </a:r>
            <a:r>
              <a:rPr lang="en-US" altLang="en-US" dirty="0" smtClean="0"/>
              <a:t>V</a:t>
            </a:r>
            <a:r>
              <a:rPr lang="en-US" altLang="en-US" sz="100" dirty="0" smtClean="0"/>
              <a:t> </a:t>
            </a:r>
            <a:r>
              <a:rPr lang="en-US" altLang="en-US" dirty="0" smtClean="0"/>
              <a:t>M. The J</a:t>
            </a:r>
            <a:r>
              <a:rPr lang="en-US" altLang="en-US" sz="100" dirty="0" smtClean="0"/>
              <a:t> </a:t>
            </a:r>
            <a:r>
              <a:rPr lang="en-US" altLang="en-US" dirty="0" smtClean="0"/>
              <a:t>V</a:t>
            </a:r>
            <a:r>
              <a:rPr lang="en-US" altLang="en-US" sz="100" dirty="0" smtClean="0"/>
              <a:t> </a:t>
            </a:r>
            <a:r>
              <a:rPr lang="en-US" altLang="en-US" dirty="0" smtClean="0"/>
              <a:t>M creates a thread to handle each servlet. Java threads have much less overhead than full-brown processes. All the threads share the same memory allocated to the J</a:t>
            </a:r>
            <a:r>
              <a:rPr lang="en-US" altLang="en-US" sz="100" dirty="0" smtClean="0"/>
              <a:t> </a:t>
            </a:r>
            <a:r>
              <a:rPr lang="en-US" altLang="en-US" dirty="0" smtClean="0"/>
              <a:t>V</a:t>
            </a:r>
            <a:r>
              <a:rPr lang="en-US" altLang="en-US" sz="100" dirty="0" smtClean="0"/>
              <a:t> </a:t>
            </a:r>
            <a:r>
              <a:rPr lang="en-US" altLang="en-US" dirty="0" smtClean="0"/>
              <a:t>M. </a:t>
            </a:r>
            <a:endParaRPr lang="en-US"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and Running Servlets from</a:t>
            </a:r>
          </a:p>
        </p:txBody>
      </p:sp>
      <p:sp>
        <p:nvSpPr>
          <p:cNvPr id="16387" name="Content Placeholder 2"/>
          <p:cNvSpPr txBox="1">
            <a:spLocks noGrp="1"/>
          </p:cNvSpPr>
          <p:nvPr>
            <p:ph type="body" idx="1"/>
          </p:nvPr>
        </p:nvSpPr>
        <p:spPr/>
        <p:txBody>
          <a:bodyPr/>
          <a:lstStyle/>
          <a:p>
            <a:pPr>
              <a:defRPr/>
            </a:pPr>
            <a:r>
              <a:rPr lang="en-US" altLang="en-US" smtClean="0"/>
              <a:t>To run Java servlets, you need a servlet container. Many servlet containers are available. Tomcat, developed by Apache (www.apache.org), is a standard reference implementation for Java servlet 2.2 and Java Server Pages 1.1. </a:t>
            </a:r>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Servlet A</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a:t>
            </a:r>
          </a:p>
        </p:txBody>
      </p:sp>
      <p:sp>
        <p:nvSpPr>
          <p:cNvPr id="16387" name="Content Placeholder 2"/>
          <p:cNvSpPr txBox="1">
            <a:spLocks noGrp="1"/>
          </p:cNvSpPr>
          <p:nvPr>
            <p:ph type="body" idx="1"/>
          </p:nvPr>
        </p:nvSpPr>
        <p:spPr>
          <a:xfrm>
            <a:off x="457200" y="1600200"/>
            <a:ext cx="8229600" cy="1600200"/>
          </a:xfrm>
        </p:spPr>
        <p:txBody>
          <a:bodyPr/>
          <a:lstStyle/>
          <a:p>
            <a:pPr>
              <a:defRPr/>
            </a:pPr>
            <a:r>
              <a:rPr lang="en-US" altLang="en-US" dirty="0" smtClean="0"/>
              <a:t>The servlet A</a:t>
            </a:r>
            <a:r>
              <a:rPr lang="en-US" altLang="en-US" sz="100" dirty="0" smtClean="0"/>
              <a:t> </a:t>
            </a:r>
            <a:r>
              <a:rPr lang="en-US" altLang="en-US" dirty="0" smtClean="0"/>
              <a:t>P</a:t>
            </a:r>
            <a:r>
              <a:rPr lang="en-US" altLang="en-US" sz="100" dirty="0" smtClean="0"/>
              <a:t> </a:t>
            </a:r>
            <a:r>
              <a:rPr lang="en-US" altLang="en-US" dirty="0" smtClean="0"/>
              <a:t>I provides the interfaces and classes that support servlets. These interfaces and classes are grouped into two packages: </a:t>
            </a:r>
            <a:r>
              <a:rPr lang="en-US" altLang="en-US" dirty="0" err="1" smtClean="0"/>
              <a:t>javax.servlet</a:t>
            </a:r>
            <a:r>
              <a:rPr lang="en-US" altLang="en-US" dirty="0" smtClean="0"/>
              <a:t>, and </a:t>
            </a:r>
            <a:r>
              <a:rPr lang="en-US" altLang="en-US" dirty="0" err="1" smtClean="0"/>
              <a:t>javax.servlet.http</a:t>
            </a:r>
            <a:r>
              <a:rPr lang="en-US" altLang="en-US" dirty="0" smtClean="0"/>
              <a:t>.</a:t>
            </a:r>
            <a:endParaRPr lang="en-US" altLang="en-US" dirty="0"/>
          </a:p>
        </p:txBody>
      </p:sp>
      <p:graphicFrame>
        <p:nvGraphicFramePr>
          <p:cNvPr id="34820" name="Object 3" descr="A diagram illustrates the interfaces, and classes which are grouped into two packages, java x period servlet and java x period servlet period h t t p. Package 2 consists of H t t p servlet, h t t p servlet request, and h t t p servlet response. H t t p servlet request is aggregated to h t t p servlet, and h t t p servlet response is aggregated to h t t p servlet. Package 1 consists of servlet c o n f i g, servlet, servlet request, servlet response, and generic servlet is to the right of servlet. Servlet c o n f i g is inherited from generic servlet, generic servlet is inherited from h t t p servlet, servlet is inherited from generic servlet, servlet request is inherited from h t t p servlet request, and servlet response is inherited from h t t p servlet response."/>
          <p:cNvGraphicFramePr>
            <a:graphicFrameLocks noChangeAspect="1"/>
          </p:cNvGraphicFramePr>
          <p:nvPr>
            <p:extLst>
              <p:ext uri="{D42A27DB-BD31-4B8C-83A1-F6EECF244321}">
                <p14:modId xmlns:p14="http://schemas.microsoft.com/office/powerpoint/2010/main" val="1399435025"/>
              </p:ext>
            </p:extLst>
          </p:nvPr>
        </p:nvGraphicFramePr>
        <p:xfrm>
          <a:off x="1857375" y="3276600"/>
          <a:ext cx="5429250" cy="3048000"/>
        </p:xfrm>
        <a:graphic>
          <a:graphicData uri="http://schemas.openxmlformats.org/presentationml/2006/ole">
            <mc:AlternateContent xmlns:mc="http://schemas.openxmlformats.org/markup-compatibility/2006">
              <mc:Choice xmlns:v="urn:schemas-microsoft-com:vml" Requires="v">
                <p:oleObj spid="_x0000_s34832" r:id="rId4" imgW="3771900" imgH="2115312" progId="Word.Picture.8">
                  <p:embed/>
                </p:oleObj>
              </mc:Choice>
              <mc:Fallback>
                <p:oleObj r:id="rId4" imgW="3771900" imgH="2115312"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3276600"/>
                        <a:ext cx="54292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Servlet Interface</a:t>
            </a:r>
          </a:p>
        </p:txBody>
      </p:sp>
      <p:pic>
        <p:nvPicPr>
          <p:cNvPr id="36867" name="Picture 2" descr="Computer code, titled, The Servlet Interface has 11 lines. The lines read as follows. Line 1. forward slash asterisk asterisk Invoked for every servlet constructed asterisk forward slash. Line 2. public void I n it left parenthesis Servlet C o n f I g, p 0 right parenthesis throws Servlet Exception semicolon. Line 3. forward slash asterisk asterisk Invoked to respond to incoming requests asterisk forward slash. Line 4. public void service left parenthesis Servlet Request p 0 comma Servlet Response p 1 right parenthesis. Line 5. throws Servlet Exception comma I O Exception semicolon. Line 6. forward slash asterisk asterisk Invoked to release resource by the servlet asterisk forward slash. Line 7. public void destroy left parenthesis right parenthesis semicolon. Line 8. forward slash asterisk asterisk Return information about the servlet asterisk forward slash. Line 9. public String get Servlet Info left parenthesis right parenthesis semicolon. Line 10. forward slash asterisk asterisk Return configuration objects of the servlet asterisk forward slash. Line 11. public Servlet C o n f i g get Servlet C o n f i g left parenthesis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1524000"/>
            <a:ext cx="56927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Servlet Life-Cycle</a:t>
            </a:r>
          </a:p>
        </p:txBody>
      </p:sp>
      <p:sp>
        <p:nvSpPr>
          <p:cNvPr id="16387" name="Content Placeholder 2"/>
          <p:cNvSpPr txBox="1">
            <a:spLocks noGrp="1"/>
          </p:cNvSpPr>
          <p:nvPr>
            <p:ph type="body" idx="1"/>
          </p:nvPr>
        </p:nvSpPr>
        <p:spPr/>
        <p:txBody>
          <a:bodyPr/>
          <a:lstStyle/>
          <a:p>
            <a:pPr>
              <a:defRPr/>
            </a:pPr>
            <a:r>
              <a:rPr lang="en-US" altLang="en-US" dirty="0" smtClean="0"/>
              <a:t>The init method is called when the servlet is first created, and is not called again as long as the servlet is not destroyed. This resembles the applet’s init method, which is invoked when the applet is created, and is not invoked again as long as applet is not destroyed.</a:t>
            </a:r>
          </a:p>
          <a:p>
            <a:pPr>
              <a:defRPr/>
            </a:pPr>
            <a:r>
              <a:rPr lang="en-US" altLang="en-US" dirty="0" smtClean="0"/>
              <a:t>The service method is invoked each time the server receives a request for the servlet. The server spawns a new thread and invokes service.  </a:t>
            </a:r>
          </a:p>
          <a:p>
            <a:pPr>
              <a:defRPr/>
            </a:pPr>
            <a:r>
              <a:rPr lang="en-US" altLang="en-US" dirty="0" smtClean="0"/>
              <a:t>The destroy method is invoked once all threads within the servlet's service method have exited or after a timeout period has passed. This method releases resources for the servlet.</a:t>
            </a:r>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H</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Servlet Class</a:t>
            </a:r>
          </a:p>
        </p:txBody>
      </p:sp>
      <p:sp>
        <p:nvSpPr>
          <p:cNvPr id="16387" name="Content Placeholder 2"/>
          <p:cNvSpPr txBox="1">
            <a:spLocks noGrp="1"/>
          </p:cNvSpPr>
          <p:nvPr>
            <p:ph type="body" idx="1"/>
          </p:nvPr>
        </p:nvSpPr>
        <p:spPr/>
        <p:txBody>
          <a:bodyPr/>
          <a:lstStyle/>
          <a:p>
            <a:pPr>
              <a:defRPr/>
            </a:pPr>
            <a:r>
              <a:rPr lang="en-US" altLang="en-US" dirty="0" smtClean="0"/>
              <a:t>The </a:t>
            </a:r>
            <a:r>
              <a:rPr lang="en-US" altLang="en-US" dirty="0" err="1" smtClean="0"/>
              <a:t>HttpServlet</a:t>
            </a:r>
            <a:r>
              <a:rPr lang="en-US" altLang="en-US" dirty="0" smtClean="0"/>
              <a:t> class defines a servlet for the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protocol. It extends </a:t>
            </a:r>
            <a:r>
              <a:rPr lang="en-US" altLang="en-US" dirty="0" err="1" smtClean="0"/>
              <a:t>GenericServlet</a:t>
            </a:r>
            <a:r>
              <a:rPr lang="en-US" altLang="en-US" dirty="0" smtClean="0"/>
              <a:t> and implements the service method. The service method is implemented as a dispatcher of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requests. The H T </a:t>
            </a:r>
            <a:r>
              <a:rPr lang="en-US" altLang="en-US" dirty="0" err="1" smtClean="0"/>
              <a:t>T</a:t>
            </a:r>
            <a:r>
              <a:rPr lang="en-US" altLang="en-US" dirty="0" smtClean="0"/>
              <a:t> P requests are processed in the following methods: </a:t>
            </a:r>
            <a:r>
              <a:rPr lang="en-US" altLang="en-US" dirty="0" err="1" smtClean="0"/>
              <a:t>doGet</a:t>
            </a:r>
            <a:r>
              <a:rPr lang="en-US" altLang="en-US" dirty="0" smtClean="0"/>
              <a:t>, </a:t>
            </a:r>
            <a:r>
              <a:rPr lang="en-US" altLang="en-US" dirty="0" err="1" smtClean="0"/>
              <a:t>doPost</a:t>
            </a:r>
            <a:r>
              <a:rPr lang="en-US" altLang="en-US" dirty="0" smtClean="0"/>
              <a:t>, </a:t>
            </a:r>
            <a:r>
              <a:rPr lang="en-US" altLang="en-US" dirty="0" err="1" smtClean="0"/>
              <a:t>doDelete</a:t>
            </a:r>
            <a:r>
              <a:rPr lang="en-US" altLang="en-US" dirty="0" smtClean="0"/>
              <a:t>, </a:t>
            </a:r>
            <a:r>
              <a:rPr lang="en-US" altLang="en-US" dirty="0" err="1" smtClean="0"/>
              <a:t>doPut</a:t>
            </a:r>
            <a:r>
              <a:rPr lang="en-US" altLang="en-US" dirty="0" smtClean="0"/>
              <a:t>, </a:t>
            </a:r>
            <a:r>
              <a:rPr lang="en-US" altLang="en-US" dirty="0" err="1" smtClean="0"/>
              <a:t>doOptions</a:t>
            </a:r>
            <a:r>
              <a:rPr lang="en-US" altLang="en-US" dirty="0" smtClean="0"/>
              <a:t>, and </a:t>
            </a:r>
            <a:r>
              <a:rPr lang="en-US" altLang="en-US" dirty="0" err="1" smtClean="0"/>
              <a:t>doTrace</a:t>
            </a:r>
            <a:r>
              <a:rPr lang="en-US" altLang="en-US" dirty="0" smtClean="0"/>
              <a:t>. All these methods have the same signature as follows:</a:t>
            </a:r>
          </a:p>
          <a:p>
            <a:pPr>
              <a:defRPr/>
            </a:pPr>
            <a:r>
              <a:rPr lang="en-US" altLang="en-US" dirty="0" smtClean="0"/>
              <a:t>protected void </a:t>
            </a:r>
            <a:r>
              <a:rPr lang="en-US" altLang="en-US" dirty="0" err="1" smtClean="0"/>
              <a:t>doXxx</a:t>
            </a:r>
            <a:r>
              <a:rPr lang="en-US" altLang="en-US" dirty="0" smtClean="0"/>
              <a:t>(</a:t>
            </a:r>
            <a:r>
              <a:rPr lang="en-US" altLang="en-US" dirty="0" err="1" smtClean="0"/>
              <a:t>HttpServletRequest</a:t>
            </a:r>
            <a:r>
              <a:rPr lang="en-US" altLang="en-US" dirty="0" smtClean="0"/>
              <a:t> </a:t>
            </a:r>
            <a:r>
              <a:rPr lang="en-US" altLang="en-US" dirty="0" err="1" smtClean="0"/>
              <a:t>req</a:t>
            </a:r>
            <a:r>
              <a:rPr lang="en-US" altLang="en-US" dirty="0" smtClean="0"/>
              <a:t>, </a:t>
            </a:r>
            <a:r>
              <a:rPr lang="en-US" altLang="en-US" dirty="0" err="1" smtClean="0"/>
              <a:t>HttpServletResponse</a:t>
            </a:r>
            <a:r>
              <a:rPr lang="en-US" altLang="en-US" dirty="0" smtClean="0"/>
              <a:t> </a:t>
            </a:r>
            <a:r>
              <a:rPr lang="en-US" altLang="en-US" dirty="0" err="1" smtClean="0"/>
              <a:t>resp</a:t>
            </a:r>
            <a:r>
              <a:rPr lang="en-US" altLang="en-US" dirty="0" smtClean="0"/>
              <a:t>)  throws ServletException, </a:t>
            </a:r>
            <a:r>
              <a:rPr lang="en-US" altLang="en-US" dirty="0" err="1" smtClean="0"/>
              <a:t>java.io.IOException</a:t>
            </a:r>
            <a:endParaRPr lang="en-US"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HttpServletRequest Interface</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a:defRPr/>
            </a:pPr>
            <a:r>
              <a:rPr lang="en-US" altLang="en-US" dirty="0" smtClean="0"/>
              <a:t>Every </a:t>
            </a:r>
            <a:r>
              <a:rPr lang="en-US" altLang="en-US" dirty="0" err="1" smtClean="0"/>
              <a:t>doXxx</a:t>
            </a:r>
            <a:r>
              <a:rPr lang="en-US" altLang="en-US" dirty="0" smtClean="0"/>
              <a:t> method in the </a:t>
            </a:r>
            <a:r>
              <a:rPr lang="en-US" altLang="en-US" dirty="0" err="1" smtClean="0"/>
              <a:t>HttpServlet</a:t>
            </a:r>
            <a:r>
              <a:rPr lang="en-US" altLang="en-US" dirty="0" smtClean="0"/>
              <a:t> class has an argument of the </a:t>
            </a:r>
            <a:r>
              <a:rPr lang="en-US" altLang="en-US" dirty="0" err="1" smtClean="0"/>
              <a:t>HttpServletRequest</a:t>
            </a:r>
            <a:r>
              <a:rPr lang="en-US" altLang="en-US" dirty="0" smtClean="0"/>
              <a:t> type, which is an object that contains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request information including parameter name and values, attributes, and an input stream. </a:t>
            </a:r>
          </a:p>
          <a:p>
            <a:pPr>
              <a:defRPr/>
            </a:pPr>
            <a:r>
              <a:rPr lang="en-US" altLang="en-US" dirty="0" err="1" smtClean="0"/>
              <a:t>HttpServletRequest</a:t>
            </a:r>
            <a:r>
              <a:rPr lang="en-US" altLang="en-US" dirty="0" smtClean="0"/>
              <a:t> is a </a:t>
            </a:r>
            <a:r>
              <a:rPr lang="en-US" altLang="en-US" dirty="0" err="1" smtClean="0"/>
              <a:t>subinterface</a:t>
            </a:r>
            <a:r>
              <a:rPr lang="en-US" altLang="en-US" dirty="0" smtClean="0"/>
              <a:t> of </a:t>
            </a:r>
            <a:r>
              <a:rPr lang="en-US" altLang="en-US" dirty="0" err="1" smtClean="0"/>
              <a:t>ServeletRequest</a:t>
            </a:r>
            <a:r>
              <a:rPr lang="en-US" altLang="en-US" dirty="0" smtClean="0"/>
              <a:t>. ServletRequest defines a more general interface to provide information for all kinds of clients.</a:t>
            </a:r>
            <a:endParaRPr lang="en-US"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HttpServletResponse Interface</a:t>
            </a:r>
          </a:p>
        </p:txBody>
      </p:sp>
      <p:sp>
        <p:nvSpPr>
          <p:cNvPr id="16387" name="Content Placeholder 2"/>
          <p:cNvSpPr txBox="1">
            <a:spLocks noGrp="1"/>
          </p:cNvSpPr>
          <p:nvPr>
            <p:ph type="body" idx="1"/>
          </p:nvPr>
        </p:nvSpPr>
        <p:spPr/>
        <p:txBody>
          <a:bodyPr/>
          <a:lstStyle/>
          <a:p>
            <a:pPr>
              <a:defRPr/>
            </a:pPr>
            <a:r>
              <a:rPr lang="en-US" altLang="en-US" smtClean="0"/>
              <a:t>Every doXxx method in the HttpServlet class has an argument of the HttpServletResponse type, which is an object that assists a servlet in sending a response to the client. HttpServletResponse is a subinterface of ServeletResponse. ServletRequest defines a more general interface for sending output to the client.</a:t>
            </a:r>
            <a:endParaRPr lang="en-US"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Servlets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a:defRPr/>
            </a:pPr>
            <a:r>
              <a:rPr lang="en-US" altLang="en-US" smtClean="0"/>
              <a:t>Servlets are opposites of the Java applets. Java applets run from a Web browser on the client side. To write Java programs, you define classes. To write a Java applet, you define a class that extends the Applet class. The Web browser runs and controls the execution of the applet through the methods defined in the Applet class. Similarly, to write a Java servlet, you define a class that extends the HttpServlet class. </a:t>
            </a:r>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37.1</a:t>
            </a:r>
            <a:r>
              <a:rPr lang="en-US" altLang="en-US" smtClean="0">
                <a:solidFill>
                  <a:srgbClr val="000000"/>
                </a:solidFill>
                <a:cs typeface="Arial" panose="020B0604020202020204" pitchFamily="34" charset="0"/>
                <a:sym typeface="Arial" panose="020B0604020202020204" pitchFamily="34" charset="0"/>
              </a:rPr>
              <a:t> To explain how a servlet works (§37.2).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37.2</a:t>
            </a:r>
            <a:r>
              <a:rPr lang="en-US" altLang="en-US" smtClean="0">
                <a:solidFill>
                  <a:srgbClr val="000000"/>
                </a:solidFill>
                <a:cs typeface="Arial" panose="020B0604020202020204" pitchFamily="34" charset="0"/>
                <a:sym typeface="Arial" panose="020B0604020202020204" pitchFamily="34" charset="0"/>
              </a:rPr>
              <a:t> To create/develop/run servlets (§37.3).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37.3</a:t>
            </a:r>
            <a:r>
              <a:rPr lang="en-US" altLang="en-US" smtClean="0">
                <a:solidFill>
                  <a:srgbClr val="000000"/>
                </a:solidFill>
                <a:cs typeface="Arial" panose="020B0604020202020204" pitchFamily="34" charset="0"/>
                <a:sym typeface="Arial" panose="020B0604020202020204" pitchFamily="34" charset="0"/>
              </a:rPr>
              <a:t> To deploy servlets on application servers such as Tomcat (§37.3).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37.4</a:t>
            </a:r>
            <a:r>
              <a:rPr lang="en-US" altLang="en-US" smtClean="0">
                <a:solidFill>
                  <a:srgbClr val="000000"/>
                </a:solidFill>
                <a:cs typeface="Arial" panose="020B0604020202020204" pitchFamily="34" charset="0"/>
                <a:sym typeface="Arial" panose="020B0604020202020204" pitchFamily="34" charset="0"/>
              </a:rPr>
              <a:t> To describe the servlets A</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P</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I (§37.4).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37.5</a:t>
            </a:r>
            <a:r>
              <a:rPr lang="en-US" altLang="en-US" smtClean="0">
                <a:solidFill>
                  <a:srgbClr val="000000"/>
                </a:solidFill>
                <a:cs typeface="Arial" panose="020B0604020202020204" pitchFamily="34" charset="0"/>
                <a:sym typeface="Arial" panose="020B0604020202020204" pitchFamily="34" charset="0"/>
              </a:rPr>
              <a:t> To create simple servlets (§37.5).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37.6</a:t>
            </a:r>
            <a:r>
              <a:rPr lang="en-US" altLang="en-US" smtClean="0">
                <a:solidFill>
                  <a:srgbClr val="000000"/>
                </a:solidFill>
                <a:cs typeface="Arial" panose="020B0604020202020204" pitchFamily="34" charset="0"/>
                <a:sym typeface="Arial" panose="020B0604020202020204" pitchFamily="34" charset="0"/>
              </a:rPr>
              <a:t> To create and process H</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T</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M</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L forms (§37.6).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Servlets (2 of 2)</a:t>
            </a:r>
          </a:p>
        </p:txBody>
      </p:sp>
      <p:sp>
        <p:nvSpPr>
          <p:cNvPr id="16387" name="Content Placeholder 2"/>
          <p:cNvSpPr txBox="1">
            <a:spLocks noGrp="1"/>
          </p:cNvSpPr>
          <p:nvPr>
            <p:ph type="body" idx="1"/>
          </p:nvPr>
        </p:nvSpPr>
        <p:spPr/>
        <p:txBody>
          <a:bodyPr/>
          <a:lstStyle/>
          <a:p>
            <a:pPr>
              <a:defRPr/>
            </a:pPr>
            <a:r>
              <a:rPr lang="en-US" altLang="en-US" smtClean="0"/>
              <a:t>The servlet engine controls the servlets using the init, doGet, doPost, destroy, and other methods. By default, the doGet and doPost methods do nothing. To handle the GET request, you need to override the doGet method; to handle the POST request, you need to override the doPost method.</a:t>
            </a:r>
          </a:p>
          <a:p>
            <a:pPr>
              <a:defRPr/>
            </a:pPr>
            <a:r>
              <a:rPr lang="en-US" altLang="en-US" smtClean="0"/>
              <a:t>Example 34.1 Obtaining Current Time from Server</a:t>
            </a:r>
            <a:endParaRPr lang="en-US"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Example: Obtaining Current Time Based on Locale and Time Zone</a:t>
            </a:r>
          </a:p>
        </p:txBody>
      </p:sp>
      <p:pic>
        <p:nvPicPr>
          <p:cNvPr id="51203" name="Picture 2" descr="Two windows illustrate the current time based on Locale and Time zone. The first window of Microsoft Internet Explorer titled, h t t p colon forward slash forward slash local slash colon 8080 forward slash Liang web forward slash time form, displays, drop down list of Locale zone and time zone. Two buttons submit, and reset is displayed, and the submit button is active. The second window of Microsoft Internet Explorer titled, Current time, presents the current time. Current time is D i e n stag, 7. J u n i 2005 15.40 U h r, C E S 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8525" y="1524000"/>
            <a:ext cx="7346950" cy="415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a:hlinkClick r:id="rId3" highlightClick="1"/>
          </p:cNvPr>
          <p:cNvSpPr>
            <a:spLocks noChangeArrowheads="1"/>
          </p:cNvSpPr>
          <p:nvPr/>
        </p:nvSpPr>
        <p:spPr bwMode="auto">
          <a:xfrm>
            <a:off x="685800" y="571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1447800" y="5791200"/>
            <a:ext cx="1828800" cy="457200"/>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solidFill>
                  <a:srgbClr val="000000"/>
                </a:solidFill>
                <a:latin typeface="+mn-lt"/>
                <a:cs typeface="Times New Roman" pitchFamily="18" charset="0"/>
              </a:rPr>
              <a:t>TimeForm</a:t>
            </a:r>
          </a:p>
        </p:txBody>
      </p:sp>
      <p:sp>
        <p:nvSpPr>
          <p:cNvPr id="2" name="TextBox 5">
            <a:hlinkClick r:id="rId4"/>
          </p:cNvPr>
          <p:cNvSpPr txBox="1"/>
          <p:nvPr/>
        </p:nvSpPr>
        <p:spPr>
          <a:xfrm>
            <a:off x="3505200" y="5791200"/>
            <a:ext cx="7620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Database Programming Using Servlets</a:t>
            </a:r>
          </a:p>
        </p:txBody>
      </p:sp>
      <p:sp>
        <p:nvSpPr>
          <p:cNvPr id="16387" name="Content Placeholder 2"/>
          <p:cNvSpPr txBox="1">
            <a:spLocks noGrp="1"/>
          </p:cNvSpPr>
          <p:nvPr>
            <p:ph type="body" idx="1"/>
          </p:nvPr>
        </p:nvSpPr>
        <p:spPr/>
        <p:txBody>
          <a:bodyPr/>
          <a:lstStyle/>
          <a:p>
            <a:pPr>
              <a:defRPr/>
            </a:pPr>
            <a:r>
              <a:rPr lang="en-US" altLang="en-US" dirty="0" smtClean="0"/>
              <a:t>Many dynamic Web applications use databases to store and manage data. Servlets can connect to any relational database via J</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 Connecting a servlet to a database is no different from connecting a Java application or applet to a database. If you know Java servlets and J</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 you can combine them together to develop interesting and practical Web based interactive projects immediately. </a:t>
            </a:r>
          </a:p>
          <a:p>
            <a:pPr>
              <a:defRPr/>
            </a:pPr>
            <a:r>
              <a:rPr lang="en-US" altLang="en-US" dirty="0" smtClean="0"/>
              <a:t>Example 34.3 Registering Student into a Database </a:t>
            </a:r>
            <a:endParaRPr lang="en-US"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Registering Student into a Database </a:t>
            </a:r>
          </a:p>
        </p:txBody>
      </p:sp>
      <p:pic>
        <p:nvPicPr>
          <p:cNvPr id="54275" name="Picture 2" descr="A window of Microsoft Internet Explorer titled, Simple Registration without Confirmation displays a form for student registration. The form reads, please register to your instructor’s student address book. The form consists of eight text fields for Last name, first name, and M I., telephone, e hyphen mail, Street, City, and Zip. A drop down list is displayed for state. Two buttons submit, and reset is displayed, and submit button is active. The fields with asterisk symbol are required fiel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1328738"/>
            <a:ext cx="6194425" cy="3886200"/>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a:hlinkClick r:id="rId3" highlightClick="1"/>
          </p:cNvPr>
          <p:cNvSpPr>
            <a:spLocks noChangeArrowheads="1"/>
          </p:cNvSpPr>
          <p:nvPr/>
        </p:nvSpPr>
        <p:spPr bwMode="auto">
          <a:xfrm>
            <a:off x="827087" y="57316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1447800" y="5791200"/>
            <a:ext cx="2743200" cy="457200"/>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solidFill>
                  <a:srgbClr val="000000"/>
                </a:solidFill>
                <a:latin typeface="+mn-lt"/>
                <a:cs typeface="Times New Roman" pitchFamily="18" charset="0"/>
              </a:rPr>
              <a:t>SimpleRegistration </a:t>
            </a:r>
          </a:p>
        </p:txBody>
      </p:sp>
      <p:sp>
        <p:nvSpPr>
          <p:cNvPr id="8" name="TextBox 5">
            <a:hlinkClick r:id="rId4"/>
          </p:cNvPr>
          <p:cNvSpPr txBox="1"/>
          <p:nvPr/>
        </p:nvSpPr>
        <p:spPr>
          <a:xfrm>
            <a:off x="4495800" y="5791200"/>
            <a:ext cx="7620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Session Tracking </a:t>
            </a:r>
          </a:p>
        </p:txBody>
      </p:sp>
      <p:sp>
        <p:nvSpPr>
          <p:cNvPr id="16387" name="Content Placeholder 2"/>
          <p:cNvSpPr txBox="1">
            <a:spLocks noGrp="1"/>
          </p:cNvSpPr>
          <p:nvPr>
            <p:ph type="body" idx="1"/>
          </p:nvPr>
        </p:nvSpPr>
        <p:spPr/>
        <p:txBody>
          <a:bodyPr/>
          <a:lstStyle/>
          <a:p>
            <a:pPr>
              <a:defRPr/>
            </a:pPr>
            <a:r>
              <a:rPr lang="en-US" altLang="en-US" dirty="0" smtClean="0"/>
              <a:t>Web servers use Hyper-Text Transport Protocol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is a stateless protocol. The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Web server cannot associate requests from a client together. Each request is treated independently by the Web server. This protocol works fine for simple Web browsing, where each request typically results in an H</a:t>
            </a:r>
            <a:r>
              <a:rPr lang="en-US" altLang="en-US" sz="100" dirty="0" smtClean="0"/>
              <a:t> </a:t>
            </a:r>
            <a:r>
              <a:rPr lang="en-US" altLang="en-US" dirty="0" smtClean="0"/>
              <a:t>T</a:t>
            </a:r>
            <a:r>
              <a:rPr lang="en-US" altLang="en-US" sz="100" dirty="0" smtClean="0"/>
              <a:t> </a:t>
            </a:r>
            <a:r>
              <a:rPr lang="en-US" altLang="en-US" dirty="0" smtClean="0"/>
              <a:t>M</a:t>
            </a:r>
            <a:r>
              <a:rPr lang="en-US" altLang="en-US" sz="100" dirty="0" smtClean="0"/>
              <a:t> </a:t>
            </a:r>
            <a:r>
              <a:rPr lang="en-US" altLang="en-US" dirty="0" smtClean="0"/>
              <a:t>L file or a text file being sent back to the client. Such simple requests are isolated. However, the requests in interactive Web applications are often related. </a:t>
            </a:r>
            <a:endParaRPr lang="en-US"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a Session ?</a:t>
            </a:r>
          </a:p>
        </p:txBody>
      </p:sp>
      <p:sp>
        <p:nvSpPr>
          <p:cNvPr id="16387" name="Content Placeholder 2"/>
          <p:cNvSpPr txBox="1">
            <a:spLocks noGrp="1"/>
          </p:cNvSpPr>
          <p:nvPr>
            <p:ph type="body" idx="1"/>
          </p:nvPr>
        </p:nvSpPr>
        <p:spPr/>
        <p:txBody>
          <a:bodyPr/>
          <a:lstStyle/>
          <a:p>
            <a:pPr>
              <a:defRPr/>
            </a:pPr>
            <a:r>
              <a:rPr lang="en-US" altLang="en-US" smtClean="0"/>
              <a:t>A session can be defined as a series of related interactions between a single client and the Web server over a period of time. To track data among requests in a session is known as session tracking.</a:t>
            </a:r>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Session Tracking Techniques</a:t>
            </a:r>
          </a:p>
        </p:txBody>
      </p:sp>
      <p:sp>
        <p:nvSpPr>
          <p:cNvPr id="16387" name="Content Placeholder 2"/>
          <p:cNvSpPr txBox="1">
            <a:spLocks noGrp="1"/>
          </p:cNvSpPr>
          <p:nvPr>
            <p:ph type="body" idx="1"/>
          </p:nvPr>
        </p:nvSpPr>
        <p:spPr/>
        <p:txBody>
          <a:bodyPr/>
          <a:lstStyle/>
          <a:p>
            <a:pPr>
              <a:defRPr/>
            </a:pPr>
            <a:r>
              <a:rPr lang="en-US" altLang="en-US" smtClean="0"/>
              <a:t>Using hidden values, using cookies, and using the session tracking tools from servlet API.</a:t>
            </a:r>
            <a:endParaRPr lang="en-US"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Session Tracking Using Hidden Values</a:t>
            </a:r>
          </a:p>
        </p:txBody>
      </p:sp>
      <p:sp>
        <p:nvSpPr>
          <p:cNvPr id="16387" name="Content Placeholder 2"/>
          <p:cNvSpPr txBox="1">
            <a:spLocks noGrp="1"/>
          </p:cNvSpPr>
          <p:nvPr>
            <p:ph type="body" idx="1"/>
          </p:nvPr>
        </p:nvSpPr>
        <p:spPr>
          <a:xfrm>
            <a:off x="457200" y="1600200"/>
            <a:ext cx="8229600" cy="838200"/>
          </a:xfrm>
        </p:spPr>
        <p:txBody>
          <a:bodyPr/>
          <a:lstStyle/>
          <a:p>
            <a:pPr>
              <a:defRPr/>
            </a:pPr>
            <a:r>
              <a:rPr lang="en-US" altLang="en-US" sz="2400" dirty="0" smtClean="0">
                <a:latin typeface="+mn-lt"/>
              </a:rPr>
              <a:t>Using hidden values, using cookies, and using the session tracking tools from servlet A</a:t>
            </a:r>
            <a:r>
              <a:rPr lang="en-US" altLang="en-US" sz="100" dirty="0" smtClean="0">
                <a:latin typeface="+mn-lt"/>
              </a:rPr>
              <a:t> </a:t>
            </a:r>
            <a:r>
              <a:rPr lang="en-US" altLang="en-US" sz="2400" dirty="0" smtClean="0">
                <a:latin typeface="+mn-lt"/>
              </a:rPr>
              <a:t>P</a:t>
            </a:r>
            <a:r>
              <a:rPr lang="en-US" altLang="en-US" sz="100" dirty="0" smtClean="0">
                <a:latin typeface="+mn-lt"/>
              </a:rPr>
              <a:t> </a:t>
            </a:r>
            <a:r>
              <a:rPr lang="en-US" altLang="en-US" sz="2400" dirty="0" smtClean="0">
                <a:latin typeface="+mn-lt"/>
              </a:rPr>
              <a:t>I.</a:t>
            </a:r>
            <a:endParaRPr lang="en-US" altLang="en-US" sz="2400" dirty="0">
              <a:latin typeface="+mn-lt"/>
            </a:endParaRPr>
          </a:p>
        </p:txBody>
      </p:sp>
      <p:pic>
        <p:nvPicPr>
          <p:cNvPr id="61444" name="Picture 3" descr="Computer code has 2 lines. The lines read as follows. Line 1. left angle bracket input type equals double quote hidden double quote name equals double quote last Name double quote. Line 2. value equals double quote Smith double quote right angle bracke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720975"/>
            <a:ext cx="79533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4"/>
          <p:cNvSpPr>
            <a:spLocks noGrp="1"/>
          </p:cNvSpPr>
          <p:nvPr>
            <p:ph type="body" idx="10"/>
          </p:nvPr>
        </p:nvSpPr>
        <p:spPr>
          <a:xfrm>
            <a:off x="482600" y="4233863"/>
            <a:ext cx="8229600" cy="1633537"/>
          </a:xfrm>
        </p:spPr>
        <p:txBody>
          <a:bodyPr/>
          <a:lstStyle/>
          <a:p>
            <a:pPr>
              <a:defRPr/>
            </a:pPr>
            <a:r>
              <a:rPr lang="en-US" altLang="en-US" sz="2400" dirty="0">
                <a:latin typeface="+mn-lt"/>
              </a:rPr>
              <a:t>So the next request will submit the data back to the servlet. The servlet retrieves this hidden value just like any other parameter value using the </a:t>
            </a:r>
            <a:r>
              <a:rPr lang="en-US" altLang="en-US" sz="2400" dirty="0" err="1">
                <a:latin typeface="+mn-lt"/>
              </a:rPr>
              <a:t>getParameter</a:t>
            </a:r>
            <a:r>
              <a:rPr lang="en-US" altLang="en-US" sz="2400" dirty="0">
                <a:latin typeface="+mn-lt"/>
              </a:rPr>
              <a:t> method.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Using Hidden Values in the Registration form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a:defRPr/>
            </a:pPr>
            <a:r>
              <a:rPr lang="en-US" altLang="en-US" dirty="0" smtClean="0"/>
              <a:t>This example creates a servlet that processes a registration form. The client first submits the form using the G</a:t>
            </a:r>
            <a:r>
              <a:rPr lang="en-US" altLang="en-US" sz="100" dirty="0" smtClean="0"/>
              <a:t> </a:t>
            </a:r>
            <a:r>
              <a:rPr lang="en-US" altLang="en-US" dirty="0" smtClean="0"/>
              <a:t>E</a:t>
            </a:r>
            <a:r>
              <a:rPr lang="en-US" altLang="en-US" sz="100" dirty="0" smtClean="0"/>
              <a:t> </a:t>
            </a:r>
            <a:r>
              <a:rPr lang="en-US" altLang="en-US" dirty="0" smtClean="0"/>
              <a:t>T method. The server collects the data in the form, displays the data to the client, and asks the client for confirmation. The client confirms it by submitting the request with the hidden values using the P</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T method. Finally, the servlet writes the data to a database. </a:t>
            </a:r>
            <a:endParaRPr lang="en-US"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z="3200" smtClean="0">
                <a:latin typeface="Times New Roman" panose="02020603050405020304" pitchFamily="18" charset="0"/>
                <a:cs typeface="Times New Roman" panose="02020603050405020304" pitchFamily="18" charset="0"/>
                <a:sym typeface="Times New Roman" panose="02020603050405020304" pitchFamily="18" charset="0"/>
              </a:rPr>
              <a:t>Example: Using Hidden Values in the Registration form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65539" name="Picture 2" descr="A window of Microsoft Internet Explorer titled, Registration form using Hidden values. The form reads, you entered the following data. The form consists of Last Name, First Name, M I, Telephone, E hyphen mail, Address, City, State, and Zip displayed, and a confirm button is ac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13" y="1328738"/>
            <a:ext cx="6683375" cy="4114800"/>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a:hlinkClick r:id="rId3" highlightClick="1"/>
          </p:cNvPr>
          <p:cNvSpPr>
            <a:spLocks noChangeArrowheads="1"/>
          </p:cNvSpPr>
          <p:nvPr/>
        </p:nvSpPr>
        <p:spPr bwMode="auto">
          <a:xfrm>
            <a:off x="832643" y="57316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1447800" y="5791200"/>
            <a:ext cx="2743200" cy="457200"/>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solidFill>
                  <a:srgbClr val="000000"/>
                </a:solidFill>
                <a:latin typeface="+mn-lt"/>
                <a:cs typeface="Times New Roman" pitchFamily="18" charset="0"/>
              </a:rPr>
              <a:t>Registration</a:t>
            </a:r>
          </a:p>
        </p:txBody>
      </p:sp>
      <p:sp>
        <p:nvSpPr>
          <p:cNvPr id="9" name="TextBox 5">
            <a:hlinkClick r:id="rId4"/>
          </p:cNvPr>
          <p:cNvSpPr txBox="1"/>
          <p:nvPr/>
        </p:nvSpPr>
        <p:spPr>
          <a:xfrm>
            <a:off x="4495800" y="5791200"/>
            <a:ext cx="7620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37.7</a:t>
            </a:r>
            <a:r>
              <a:rPr lang="en-US" altLang="en-US" smtClean="0">
                <a:solidFill>
                  <a:srgbClr val="000000"/>
                </a:solidFill>
                <a:cs typeface="Arial" panose="020B0604020202020204" pitchFamily="34" charset="0"/>
                <a:sym typeface="Arial" panose="020B0604020202020204" pitchFamily="34" charset="0"/>
              </a:rPr>
              <a:t> To develop servlets to access databases (§37.7).</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37.8</a:t>
            </a:r>
            <a:r>
              <a:rPr lang="en-US" altLang="en-US" smtClean="0">
                <a:solidFill>
                  <a:srgbClr val="000000"/>
                </a:solidFill>
                <a:cs typeface="Arial" panose="020B0604020202020204" pitchFamily="34" charset="0"/>
                <a:sym typeface="Arial" panose="020B0604020202020204" pitchFamily="34" charset="0"/>
              </a:rPr>
              <a:t> To use hidden fields, cookies, and HttpSession to track sessions (§37.8).</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37.9</a:t>
            </a:r>
            <a:r>
              <a:rPr lang="en-US" altLang="en-US" smtClean="0">
                <a:solidFill>
                  <a:srgbClr val="000000"/>
                </a:solidFill>
                <a:cs typeface="Arial" panose="020B0604020202020204" pitchFamily="34" charset="0"/>
                <a:sym typeface="Arial" panose="020B0604020202020204" pitchFamily="34" charset="0"/>
              </a:rPr>
              <a:t> To send images from servlets (§37.9).</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Session Tracking Using Cookies</a:t>
            </a:r>
          </a:p>
        </p:txBody>
      </p:sp>
      <p:sp>
        <p:nvSpPr>
          <p:cNvPr id="16387" name="Content Placeholder 2"/>
          <p:cNvSpPr txBox="1">
            <a:spLocks noGrp="1"/>
          </p:cNvSpPr>
          <p:nvPr>
            <p:ph type="body" idx="1"/>
          </p:nvPr>
        </p:nvSpPr>
        <p:spPr/>
        <p:txBody>
          <a:bodyPr/>
          <a:lstStyle/>
          <a:p>
            <a:pPr>
              <a:defRPr/>
            </a:pPr>
            <a:r>
              <a:rPr lang="en-US" altLang="en-US" dirty="0" smtClean="0"/>
              <a:t>You can track sessions using cookies. Cookies are small text files that store sets of name=value pairs on the disk in the client’s computer. Cookies are sent from the server through the instructions in the header of the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response. The instructions tell the browser to create a cookie with a given name and its associated value. If the browser already has the cookie with the key name, the value will be updated. The browser will then send the cookie with any request submitted to the same server. Cookies can have expiration dates set, after which the cookies will not be sent to the server. </a:t>
            </a:r>
            <a:endParaRPr lang="en-US"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Session Tracking Using the Servlet A</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a:t>
            </a:r>
          </a:p>
        </p:txBody>
      </p:sp>
      <p:sp>
        <p:nvSpPr>
          <p:cNvPr id="16387" name="Content Placeholder 2"/>
          <p:cNvSpPr txBox="1">
            <a:spLocks noGrp="1"/>
          </p:cNvSpPr>
          <p:nvPr>
            <p:ph type="body" idx="1"/>
          </p:nvPr>
        </p:nvSpPr>
        <p:spPr/>
        <p:txBody>
          <a:bodyPr/>
          <a:lstStyle/>
          <a:p>
            <a:pPr>
              <a:defRPr/>
            </a:pPr>
            <a:r>
              <a:rPr lang="en-US" altLang="en-US" dirty="0" smtClean="0"/>
              <a:t>The problems of session tracking with hidden data and cookies are that data are not secured and difficult to deal with large set of data. </a:t>
            </a:r>
          </a:p>
          <a:p>
            <a:pPr>
              <a:defRPr/>
            </a:pPr>
            <a:r>
              <a:rPr lang="en-US" altLang="en-US" dirty="0" smtClean="0"/>
              <a:t>Java servlet A</a:t>
            </a:r>
            <a:r>
              <a:rPr lang="en-US" altLang="en-US" sz="100" dirty="0" smtClean="0"/>
              <a:t> </a:t>
            </a:r>
            <a:r>
              <a:rPr lang="en-US" altLang="en-US" dirty="0" smtClean="0"/>
              <a:t>P</a:t>
            </a:r>
            <a:r>
              <a:rPr lang="en-US" altLang="en-US" sz="100" dirty="0" smtClean="0"/>
              <a:t> </a:t>
            </a:r>
            <a:r>
              <a:rPr lang="en-US" altLang="en-US" dirty="0" smtClean="0"/>
              <a:t>I provides a session tracking tool, which enables tracking of a large set of data. Data can be stored as objects. Data are kept on the server side so they are secure. </a:t>
            </a:r>
            <a:endParaRPr lang="en-US"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HttpSession Class</a:t>
            </a:r>
          </a:p>
        </p:txBody>
      </p:sp>
      <p:sp>
        <p:nvSpPr>
          <p:cNvPr id="16387" name="Content Placeholder 2"/>
          <p:cNvSpPr txBox="1">
            <a:spLocks noGrp="1"/>
          </p:cNvSpPr>
          <p:nvPr>
            <p:ph type="body" idx="1"/>
          </p:nvPr>
        </p:nvSpPr>
        <p:spPr>
          <a:xfrm>
            <a:off x="457200" y="1600200"/>
            <a:ext cx="8229600" cy="1219200"/>
          </a:xfrm>
        </p:spPr>
        <p:txBody>
          <a:bodyPr/>
          <a:lstStyle/>
          <a:p>
            <a:pPr>
              <a:defRPr/>
            </a:pPr>
            <a:r>
              <a:rPr lang="en-US" altLang="en-US" sz="2400" dirty="0" smtClean="0">
                <a:latin typeface="+mn-lt"/>
              </a:rPr>
              <a:t>To use the Java servlet A</a:t>
            </a:r>
            <a:r>
              <a:rPr lang="en-US" altLang="en-US" sz="100" dirty="0" smtClean="0">
                <a:latin typeface="+mn-lt"/>
              </a:rPr>
              <a:t> </a:t>
            </a:r>
            <a:r>
              <a:rPr lang="en-US" altLang="en-US" sz="2400" dirty="0" smtClean="0">
                <a:latin typeface="+mn-lt"/>
              </a:rPr>
              <a:t>P</a:t>
            </a:r>
            <a:r>
              <a:rPr lang="en-US" altLang="en-US" sz="100" dirty="0" smtClean="0">
                <a:latin typeface="+mn-lt"/>
              </a:rPr>
              <a:t> </a:t>
            </a:r>
            <a:r>
              <a:rPr lang="en-US" altLang="en-US" sz="2400" dirty="0" smtClean="0">
                <a:latin typeface="+mn-lt"/>
              </a:rPr>
              <a:t>I for session tracking, first create a session object using the </a:t>
            </a:r>
            <a:r>
              <a:rPr lang="en-US" altLang="en-US" sz="2400" dirty="0" err="1" smtClean="0">
                <a:latin typeface="+mn-lt"/>
              </a:rPr>
              <a:t>getSession</a:t>
            </a:r>
            <a:r>
              <a:rPr lang="en-US" altLang="en-US" sz="2400" dirty="0" smtClean="0">
                <a:latin typeface="+mn-lt"/>
              </a:rPr>
              <a:t> method in the </a:t>
            </a:r>
            <a:r>
              <a:rPr lang="en-US" altLang="en-US" sz="2400" dirty="0" err="1" smtClean="0">
                <a:latin typeface="+mn-lt"/>
              </a:rPr>
              <a:t>HttpServletRequest</a:t>
            </a:r>
            <a:r>
              <a:rPr lang="en-US" altLang="en-US" sz="2400" dirty="0" smtClean="0">
                <a:latin typeface="+mn-lt"/>
              </a:rPr>
              <a:t> interface like this:</a:t>
            </a:r>
            <a:endParaRPr lang="en-US" altLang="en-US" sz="2400" dirty="0">
              <a:latin typeface="+mn-lt"/>
            </a:endParaRPr>
          </a:p>
        </p:txBody>
      </p:sp>
      <p:pic>
        <p:nvPicPr>
          <p:cNvPr id="70660" name="Picture 3" descr="Computer code reads, H t t p Session session equals request period get Session left parenthesis true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0"/>
            <a:ext cx="79200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4"/>
          <p:cNvSpPr>
            <a:spLocks noGrp="1"/>
          </p:cNvSpPr>
          <p:nvPr>
            <p:ph type="body" idx="10"/>
          </p:nvPr>
        </p:nvSpPr>
        <p:spPr>
          <a:xfrm>
            <a:off x="457200" y="3886200"/>
            <a:ext cx="8229600" cy="2133600"/>
          </a:xfrm>
        </p:spPr>
        <p:txBody>
          <a:bodyPr/>
          <a:lstStyle/>
          <a:p>
            <a:pPr>
              <a:defRPr/>
            </a:pPr>
            <a:r>
              <a:rPr lang="en-US" altLang="en-US" sz="2400" dirty="0" smtClean="0">
                <a:latin typeface="+mn-lt"/>
              </a:rPr>
              <a:t>This obtains the session or creates a new session if the client does not have a session on the server. </a:t>
            </a:r>
          </a:p>
          <a:p>
            <a:pPr>
              <a:defRPr/>
            </a:pPr>
            <a:r>
              <a:rPr lang="en-US" altLang="en-US" sz="2400" dirty="0" smtClean="0">
                <a:latin typeface="+mn-lt"/>
              </a:rPr>
              <a:t>The </a:t>
            </a:r>
            <a:r>
              <a:rPr lang="en-US" altLang="en-US" sz="2400" dirty="0" err="1" smtClean="0">
                <a:latin typeface="+mn-lt"/>
              </a:rPr>
              <a:t>HttpSession</a:t>
            </a:r>
            <a:r>
              <a:rPr lang="en-US" altLang="en-US" sz="2400" dirty="0" smtClean="0">
                <a:latin typeface="+mn-lt"/>
              </a:rPr>
              <a:t> class provides the methods for reading and storing data to the session, and for manipulating the session.</a:t>
            </a:r>
            <a:endParaRPr lang="en-US" altLang="en-US" sz="240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Sending Images From the Servlets</a:t>
            </a:r>
          </a:p>
        </p:txBody>
      </p:sp>
      <p:sp>
        <p:nvSpPr>
          <p:cNvPr id="16387" name="Content Placeholder 2"/>
          <p:cNvSpPr txBox="1">
            <a:spLocks noGrp="1"/>
          </p:cNvSpPr>
          <p:nvPr>
            <p:ph type="body" idx="1"/>
          </p:nvPr>
        </p:nvSpPr>
        <p:spPr>
          <a:xfrm>
            <a:off x="457200" y="1600200"/>
            <a:ext cx="8229600" cy="2590800"/>
          </a:xfrm>
        </p:spPr>
        <p:txBody>
          <a:bodyPr/>
          <a:lstStyle/>
          <a:p>
            <a:pPr>
              <a:defRPr/>
            </a:pPr>
            <a:r>
              <a:rPr lang="en-US" altLang="en-US" sz="2400" dirty="0" smtClean="0">
                <a:latin typeface="+mn-lt"/>
              </a:rPr>
              <a:t>Java servlets are not limited to sending text to a browser. Java servlets can return images in GIF, JPEG, or PNG format. This section demonstrates returning images in GIF format.</a:t>
            </a:r>
          </a:p>
          <a:p>
            <a:pPr>
              <a:defRPr/>
            </a:pPr>
            <a:r>
              <a:rPr lang="en-US" altLang="en-US" sz="2400" dirty="0" smtClean="0">
                <a:latin typeface="+mn-lt"/>
              </a:rPr>
              <a:t>To send contents as a GIF image, the content type must be set to image/gif like this:</a:t>
            </a:r>
            <a:endParaRPr lang="en-US" altLang="en-US" sz="2400" dirty="0">
              <a:latin typeface="+mn-lt"/>
            </a:endParaRPr>
          </a:p>
        </p:txBody>
      </p:sp>
      <p:pic>
        <p:nvPicPr>
          <p:cNvPr id="72708" name="Picture 3" descr="Computer code reads, response period set Content Type left parenthesis double quote image forward slash g i f double quote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4221163"/>
            <a:ext cx="64865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4"/>
          <p:cNvSpPr>
            <a:spLocks noGrp="1"/>
          </p:cNvSpPr>
          <p:nvPr>
            <p:ph type="body" idx="10"/>
          </p:nvPr>
        </p:nvSpPr>
        <p:spPr>
          <a:xfrm>
            <a:off x="457200" y="4764088"/>
            <a:ext cx="8229600" cy="838200"/>
          </a:xfrm>
        </p:spPr>
        <p:txBody>
          <a:bodyPr/>
          <a:lstStyle/>
          <a:p>
            <a:pPr>
              <a:defRPr/>
            </a:pPr>
            <a:r>
              <a:rPr lang="en-US" altLang="en-US" sz="2400" dirty="0" smtClean="0">
                <a:latin typeface="+mn-lt"/>
              </a:rPr>
              <a:t>Images are binary data. You have to use a binary output stream like this:</a:t>
            </a:r>
            <a:endParaRPr lang="en-US" altLang="en-US" sz="2400" dirty="0">
              <a:latin typeface="+mn-lt"/>
            </a:endParaRPr>
          </a:p>
        </p:txBody>
      </p:sp>
      <p:pic>
        <p:nvPicPr>
          <p:cNvPr id="4" name="Picture 5" descr="Computer code reads, Output Stream out equals response period get Output Stream Left parenthesis right parenthesis semicolon."/>
          <p:cNvPicPr>
            <a:picLocks noChangeAspect="1"/>
          </p:cNvPicPr>
          <p:nvPr/>
        </p:nvPicPr>
        <p:blipFill>
          <a:blip r:embed="rId4"/>
          <a:stretch>
            <a:fillRect/>
          </a:stretch>
        </p:blipFill>
        <p:spPr>
          <a:xfrm>
            <a:off x="1143000" y="5713711"/>
            <a:ext cx="7324725" cy="5715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Getting Images from Servlets</a:t>
            </a:r>
          </a:p>
        </p:txBody>
      </p:sp>
      <p:pic>
        <p:nvPicPr>
          <p:cNvPr id="74755" name="Picture 2" descr="A window for Microsoft Internet Explorer titled, Getting Images from Servlets is displayed. An image of a Canadian flag is displayed. The Canadian flag was adopted by the Canadian Parliament on October 22, 1964 and was proclaimed into law by her Majesty Queen Elizabeth II left parenthesis the Queen of Canada right parenthesis on February 15, 1965, The Canadian Flag left parenthesis colloquially known as The Maple Leaf Flag right parenthesis is a red flag of the proportions two by length and one by width, containing in its center a white square, with a single red stylized eleven point maple leaf centered in the white squ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1600200"/>
            <a:ext cx="7569200" cy="3352800"/>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a:hlinkClick r:id="rId3" highlightClick="1"/>
          </p:cNvPr>
          <p:cNvSpPr>
            <a:spLocks noChangeArrowheads="1"/>
          </p:cNvSpPr>
          <p:nvPr/>
        </p:nvSpPr>
        <p:spPr bwMode="auto">
          <a:xfrm>
            <a:off x="914400" y="5731668"/>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 name="TextBox 4">
            <a:hlinkClick r:id="" action="ppaction://noaction" highlightClick="1"/>
          </p:cNvPr>
          <p:cNvSpPr>
            <a:spLocks noChangeArrowheads="1"/>
          </p:cNvSpPr>
          <p:nvPr/>
        </p:nvSpPr>
        <p:spPr bwMode="auto">
          <a:xfrm>
            <a:off x="1447800" y="5791200"/>
            <a:ext cx="2743200" cy="457200"/>
          </a:xfrm>
          <a:prstGeom prst="actionButtonBlank">
            <a:avLst/>
          </a:prstGeom>
          <a:solidFill>
            <a:srgbClr val="00B050"/>
          </a:solidFill>
          <a:ln>
            <a:noFill/>
          </a:ln>
          <a:effectLst>
            <a:prstShdw prst="shdw17" dist="17961" dir="2700000">
              <a:schemeClr val="bg1"/>
            </a:prstShdw>
          </a:effectLst>
        </p:spPr>
        <p:txBody>
          <a:bodyPr wrap="none" anchor="ctr"/>
          <a:lstStyle/>
          <a:p>
            <a:pPr algn="ctr">
              <a:defRPr/>
            </a:pPr>
            <a:r>
              <a:rPr lang="en-US" sz="2400" dirty="0">
                <a:solidFill>
                  <a:srgbClr val="000000"/>
                </a:solidFill>
                <a:latin typeface="+mn-lt"/>
                <a:cs typeface="Times New Roman" pitchFamily="18" charset="0"/>
              </a:rPr>
              <a:t>ImageContent</a:t>
            </a:r>
          </a:p>
        </p:txBody>
      </p:sp>
      <p:sp>
        <p:nvSpPr>
          <p:cNvPr id="9" name="TextBox 5">
            <a:hlinkClick r:id="rId4"/>
          </p:cNvPr>
          <p:cNvSpPr txBox="1"/>
          <p:nvPr/>
        </p:nvSpPr>
        <p:spPr>
          <a:xfrm>
            <a:off x="4495800" y="5791200"/>
            <a:ext cx="762000" cy="461665"/>
          </a:xfrm>
          <a:prstGeom prst="rect">
            <a:avLst/>
          </a:prstGeom>
          <a:solidFill>
            <a:srgbClr val="38A1BA"/>
          </a:solidFill>
        </p:spPr>
        <p:txBody>
          <a:bodyPr wrap="square" rtlCol="0">
            <a:spAutoFit/>
          </a:bodyPr>
          <a:lstStyle/>
          <a:p>
            <a:r>
              <a:rPr lang="en-US" sz="2400" dirty="0" smtClean="0">
                <a:latin typeface="+mn-lt"/>
              </a:rPr>
              <a:t>Run</a:t>
            </a:r>
            <a:endParaRPr lang="en-US" sz="2400" dirty="0">
              <a:latin typeface="+mn-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75778"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Understand the Concept of servlets</a:t>
            </a:r>
          </a:p>
        </p:txBody>
      </p:sp>
      <p:sp>
        <p:nvSpPr>
          <p:cNvPr id="16387" name="Content Placeholder 2"/>
          <p:cNvSpPr txBox="1">
            <a:spLocks noGrp="1"/>
          </p:cNvSpPr>
          <p:nvPr>
            <p:ph type="body" idx="1"/>
          </p:nvPr>
        </p:nvSpPr>
        <p:spPr/>
        <p:txBody>
          <a:bodyPr/>
          <a:lstStyle/>
          <a:p>
            <a:pPr>
              <a:defRPr/>
            </a:pPr>
            <a:r>
              <a:rPr lang="en-US" altLang="en-US" dirty="0" smtClean="0"/>
              <a:t>Servlet technology is primarily designed for use with the H</a:t>
            </a:r>
            <a:r>
              <a:rPr lang="en-US" altLang="en-US" sz="100" dirty="0" smtClean="0"/>
              <a:t> </a:t>
            </a:r>
            <a:r>
              <a:rPr lang="en-US" altLang="en-US" dirty="0" smtClean="0"/>
              <a:t>T</a:t>
            </a:r>
            <a:r>
              <a:rPr lang="en-US" altLang="en-US" sz="100" dirty="0" smtClean="0"/>
              <a:t> </a:t>
            </a:r>
            <a:r>
              <a:rPr lang="en-US" altLang="en-US" dirty="0" smtClean="0"/>
              <a:t>T</a:t>
            </a:r>
            <a:r>
              <a:rPr lang="en-US" altLang="en-US" sz="100" dirty="0" smtClean="0"/>
              <a:t> </a:t>
            </a:r>
            <a:r>
              <a:rPr lang="en-US" altLang="en-US" dirty="0" smtClean="0"/>
              <a:t>P protocol of the Web. Servlets are Java programs that run on a Web server. Java servlets can be used to process client requests or produce dynamic Web pages. </a:t>
            </a:r>
            <a:endParaRPr lang="en-US"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 and H</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M</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a:t>
            </a:r>
          </a:p>
        </p:txBody>
      </p:sp>
      <p:graphicFrame>
        <p:nvGraphicFramePr>
          <p:cNvPr id="18435" name="Object 2" descr="A diagram illustrates the working of H T T P and H T M L. The diagram consists of a web server host. The web server host has two systems namely web server, and host machine file system which consist of forward slash h t d o c s forward slash index period h t m l. The web server and host machine file system is interconnected with each other. The web browser sends a U R L, h t t p colon forward slash forward slash forward slash w w w period web server host dot com forward slash index period h t m l, to the web server and the web server in turn displays a H T M L page and it is sent to the web browser."/>
          <p:cNvGraphicFramePr>
            <a:graphicFrameLocks noChangeAspect="1"/>
          </p:cNvGraphicFramePr>
          <p:nvPr>
            <p:extLst>
              <p:ext uri="{D42A27DB-BD31-4B8C-83A1-F6EECF244321}">
                <p14:modId xmlns:p14="http://schemas.microsoft.com/office/powerpoint/2010/main" val="1983398458"/>
              </p:ext>
            </p:extLst>
          </p:nvPr>
        </p:nvGraphicFramePr>
        <p:xfrm>
          <a:off x="495300" y="2057400"/>
          <a:ext cx="8153400" cy="3127375"/>
        </p:xfrm>
        <a:graphic>
          <a:graphicData uri="http://schemas.openxmlformats.org/presentationml/2006/ole">
            <mc:AlternateContent xmlns:mc="http://schemas.openxmlformats.org/markup-compatibility/2006">
              <mc:Choice xmlns:v="urn:schemas-microsoft-com:vml" Requires="v">
                <p:oleObj spid="_x0000_s18447" name="Picture" r:id="rId4" imgW="5658612" imgH="2171700" progId="Word.Picture.8">
                  <p:embed/>
                </p:oleObj>
              </mc:Choice>
              <mc:Fallback>
                <p:oleObj name="Picture" r:id="rId4" imgW="5658612" imgH="21717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 y="2057400"/>
                        <a:ext cx="8153400"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G</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a:t>
            </a:r>
          </a:p>
        </p:txBody>
      </p:sp>
      <p:sp>
        <p:nvSpPr>
          <p:cNvPr id="16387" name="Content Placeholder 2"/>
          <p:cNvSpPr txBox="1">
            <a:spLocks noGrp="1"/>
          </p:cNvSpPr>
          <p:nvPr>
            <p:ph type="body" idx="1"/>
          </p:nvPr>
        </p:nvSpPr>
        <p:spPr/>
        <p:txBody>
          <a:bodyPr/>
          <a:lstStyle/>
          <a:p>
            <a:pPr>
              <a:defRPr/>
            </a:pPr>
            <a:r>
              <a:rPr lang="en-US" altLang="en-US" dirty="0" smtClean="0"/>
              <a:t>The Common Gateway Interface, or C</a:t>
            </a:r>
            <a:r>
              <a:rPr lang="en-US" altLang="en-US" sz="100" dirty="0" smtClean="0"/>
              <a:t> </a:t>
            </a:r>
            <a:r>
              <a:rPr lang="en-US" altLang="en-US" dirty="0" smtClean="0"/>
              <a:t>G</a:t>
            </a:r>
            <a:r>
              <a:rPr lang="en-US" altLang="en-US" sz="100" dirty="0" smtClean="0"/>
              <a:t> </a:t>
            </a:r>
            <a:r>
              <a:rPr lang="en-US" altLang="en-US" dirty="0" smtClean="0"/>
              <a:t>I, was proposed to generate dynamic Web contents. The interface provides a standard framework for Web servers to interact with external programs, known as the C</a:t>
            </a:r>
            <a:r>
              <a:rPr lang="en-US" altLang="en-US" sz="100" dirty="0" smtClean="0"/>
              <a:t> </a:t>
            </a:r>
            <a:r>
              <a:rPr lang="en-US" altLang="en-US" dirty="0" smtClean="0"/>
              <a:t>G</a:t>
            </a:r>
            <a:r>
              <a:rPr lang="en-US" altLang="en-US" sz="100" dirty="0" smtClean="0"/>
              <a:t> </a:t>
            </a:r>
            <a:r>
              <a:rPr lang="en-US" altLang="en-US" dirty="0" smtClean="0"/>
              <a:t>I programs. </a:t>
            </a:r>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How Does C</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G</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 Work?</a:t>
            </a:r>
          </a:p>
        </p:txBody>
      </p:sp>
      <p:graphicFrame>
        <p:nvGraphicFramePr>
          <p:cNvPr id="22531" name="Object 2" descr="A diagram illustrates the working of C G I. The diagram consists of a web server host. The web server host has three systems namely web server, Execute C G I program, and host machine file system which consist of forward slash h t d o c s forward slash index period h t m l, and forward slash c g I hyphen b i n forward slash get Balance period c g i. The web server and host machine file system is connected. The web server sends a spawn C G I process to execute C G I program, and execute C G I program in turn generate resource to the web server. The host machine file system sends, get C G I code to execute C G I program. The web browser sends a request U R L to the web server and the web server in turn displays a H T M L page returned and it is sent to the web browser."/>
          <p:cNvGraphicFramePr>
            <a:graphicFrameLocks noChangeAspect="1"/>
          </p:cNvGraphicFramePr>
          <p:nvPr>
            <p:extLst>
              <p:ext uri="{D42A27DB-BD31-4B8C-83A1-F6EECF244321}">
                <p14:modId xmlns:p14="http://schemas.microsoft.com/office/powerpoint/2010/main" val="214325787"/>
              </p:ext>
            </p:extLst>
          </p:nvPr>
        </p:nvGraphicFramePr>
        <p:xfrm>
          <a:off x="582613" y="1600200"/>
          <a:ext cx="7978775" cy="4191000"/>
        </p:xfrm>
        <a:graphic>
          <a:graphicData uri="http://schemas.openxmlformats.org/presentationml/2006/ole">
            <mc:AlternateContent xmlns:mc="http://schemas.openxmlformats.org/markup-compatibility/2006">
              <mc:Choice xmlns:v="urn:schemas-microsoft-com:vml" Requires="v">
                <p:oleObj spid="_x0000_s22543" r:id="rId4" imgW="5658612" imgH="2971800" progId="Word.Picture.8">
                  <p:embed/>
                </p:oleObj>
              </mc:Choice>
              <mc:Fallback>
                <p:oleObj r:id="rId4" imgW="5658612" imgH="29718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3" y="1600200"/>
                        <a:ext cx="79787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G</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 and P</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 Methods</a:t>
            </a:r>
          </a:p>
        </p:txBody>
      </p:sp>
      <p:sp>
        <p:nvSpPr>
          <p:cNvPr id="16387" name="Content Placeholder 2"/>
          <p:cNvSpPr txBox="1">
            <a:spLocks noGrp="1"/>
          </p:cNvSpPr>
          <p:nvPr>
            <p:ph type="body" idx="1"/>
          </p:nvPr>
        </p:nvSpPr>
        <p:spPr/>
        <p:txBody>
          <a:bodyPr/>
          <a:lstStyle/>
          <a:p>
            <a:pPr>
              <a:defRPr/>
            </a:pPr>
            <a:r>
              <a:rPr lang="en-US" altLang="en-US" dirty="0" smtClean="0"/>
              <a:t>The two most common H</a:t>
            </a:r>
            <a:r>
              <a:rPr lang="en-US" altLang="en-US" sz="100" dirty="0" smtClean="0"/>
              <a:t> </a:t>
            </a:r>
            <a:r>
              <a:rPr lang="en-US" altLang="en-US" dirty="0" smtClean="0"/>
              <a:t>T</a:t>
            </a:r>
            <a:r>
              <a:rPr lang="en-US" altLang="en-US" sz="100" dirty="0" smtClean="0"/>
              <a:t> </a:t>
            </a:r>
            <a:r>
              <a:rPr lang="en-US" altLang="en-US" dirty="0" err="1" smtClean="0"/>
              <a:t>T</a:t>
            </a:r>
            <a:r>
              <a:rPr lang="en-US" altLang="en-US" sz="100" dirty="0" smtClean="0"/>
              <a:t> </a:t>
            </a:r>
            <a:r>
              <a:rPr lang="en-US" altLang="en-US" dirty="0" smtClean="0"/>
              <a:t>P requests, also known as methods, are G</a:t>
            </a:r>
            <a:r>
              <a:rPr lang="en-US" altLang="en-US" sz="100" dirty="0" smtClean="0"/>
              <a:t> </a:t>
            </a:r>
            <a:r>
              <a:rPr lang="en-US" altLang="en-US" dirty="0" smtClean="0"/>
              <a:t>E</a:t>
            </a:r>
            <a:r>
              <a:rPr lang="en-US" altLang="en-US" sz="100" dirty="0" smtClean="0"/>
              <a:t> </a:t>
            </a:r>
            <a:r>
              <a:rPr lang="en-US" altLang="en-US" dirty="0" smtClean="0"/>
              <a:t>T and P</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T. The Web browser issues a request using a U</a:t>
            </a:r>
            <a:r>
              <a:rPr lang="en-US" altLang="en-US" sz="100" dirty="0" smtClean="0"/>
              <a:t> </a:t>
            </a:r>
            <a:r>
              <a:rPr lang="en-US" altLang="en-US" dirty="0" smtClean="0"/>
              <a:t>R</a:t>
            </a:r>
            <a:r>
              <a:rPr lang="en-US" altLang="en-US" sz="100" dirty="0" smtClean="0"/>
              <a:t> </a:t>
            </a:r>
            <a:r>
              <a:rPr lang="en-US" altLang="en-US" dirty="0" smtClean="0"/>
              <a:t>L or an H</a:t>
            </a:r>
            <a:r>
              <a:rPr lang="en-US" altLang="en-US" sz="100" dirty="0" smtClean="0"/>
              <a:t> </a:t>
            </a:r>
            <a:r>
              <a:rPr lang="en-US" altLang="en-US" dirty="0" smtClean="0"/>
              <a:t>T</a:t>
            </a:r>
            <a:r>
              <a:rPr lang="en-US" altLang="en-US" sz="100" dirty="0" smtClean="0"/>
              <a:t> </a:t>
            </a:r>
            <a:r>
              <a:rPr lang="en-US" altLang="en-US" dirty="0" smtClean="0"/>
              <a:t>M</a:t>
            </a:r>
            <a:r>
              <a:rPr lang="en-US" altLang="en-US" sz="100" dirty="0" smtClean="0"/>
              <a:t> </a:t>
            </a:r>
            <a:r>
              <a:rPr lang="en-US" altLang="en-US" dirty="0" smtClean="0"/>
              <a:t>L form to trigger the Web server to execute a C</a:t>
            </a:r>
            <a:r>
              <a:rPr lang="en-US" altLang="en-US" sz="100" dirty="0" smtClean="0"/>
              <a:t> </a:t>
            </a:r>
            <a:r>
              <a:rPr lang="en-US" altLang="en-US" dirty="0" smtClean="0"/>
              <a:t>G</a:t>
            </a:r>
            <a:r>
              <a:rPr lang="en-US" altLang="en-US" sz="100" dirty="0" smtClean="0"/>
              <a:t> </a:t>
            </a:r>
            <a:r>
              <a:rPr lang="en-US" altLang="en-US" dirty="0" smtClean="0"/>
              <a:t>I program. When issuing a C</a:t>
            </a:r>
            <a:r>
              <a:rPr lang="en-US" altLang="en-US" sz="100" dirty="0" smtClean="0"/>
              <a:t> </a:t>
            </a:r>
            <a:r>
              <a:rPr lang="en-US" altLang="en-US" dirty="0" smtClean="0"/>
              <a:t>G</a:t>
            </a:r>
            <a:r>
              <a:rPr lang="en-US" altLang="en-US" sz="100" dirty="0" smtClean="0"/>
              <a:t> </a:t>
            </a:r>
            <a:r>
              <a:rPr lang="en-US" altLang="en-US" dirty="0" smtClean="0"/>
              <a:t>I request directly from a U</a:t>
            </a:r>
            <a:r>
              <a:rPr lang="en-US" altLang="en-US" sz="100" dirty="0" smtClean="0"/>
              <a:t> </a:t>
            </a:r>
            <a:r>
              <a:rPr lang="en-US" altLang="en-US" dirty="0" smtClean="0"/>
              <a:t>R</a:t>
            </a:r>
            <a:r>
              <a:rPr lang="en-US" altLang="en-US" sz="100" dirty="0" smtClean="0"/>
              <a:t> </a:t>
            </a:r>
            <a:r>
              <a:rPr lang="en-US" altLang="en-US" dirty="0" smtClean="0"/>
              <a:t>L, the G</a:t>
            </a:r>
            <a:r>
              <a:rPr lang="en-US" altLang="en-US" sz="100" dirty="0" smtClean="0"/>
              <a:t> </a:t>
            </a:r>
            <a:r>
              <a:rPr lang="en-US" altLang="en-US" dirty="0" smtClean="0"/>
              <a:t>E</a:t>
            </a:r>
            <a:r>
              <a:rPr lang="en-US" altLang="en-US" sz="100" dirty="0" smtClean="0"/>
              <a:t> </a:t>
            </a:r>
            <a:r>
              <a:rPr lang="en-US" altLang="en-US" dirty="0" smtClean="0"/>
              <a:t>T method is used. This U</a:t>
            </a:r>
            <a:r>
              <a:rPr lang="en-US" altLang="en-US" sz="100" dirty="0" smtClean="0"/>
              <a:t> </a:t>
            </a:r>
            <a:r>
              <a:rPr lang="en-US" altLang="en-US" dirty="0" smtClean="0"/>
              <a:t>R</a:t>
            </a:r>
            <a:r>
              <a:rPr lang="en-US" altLang="en-US" sz="100" dirty="0" smtClean="0"/>
              <a:t> </a:t>
            </a:r>
            <a:r>
              <a:rPr lang="en-US" altLang="en-US" dirty="0" smtClean="0"/>
              <a:t>L is known as a query string. </a:t>
            </a:r>
            <a:endParaRPr lang="en-US"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Query String</a:t>
            </a:r>
          </a:p>
        </p:txBody>
      </p:sp>
      <p:sp>
        <p:nvSpPr>
          <p:cNvPr id="16387" name="Content Placeholder 2"/>
          <p:cNvSpPr txBox="1">
            <a:spLocks noGrp="1"/>
          </p:cNvSpPr>
          <p:nvPr>
            <p:ph type="body" idx="1"/>
          </p:nvPr>
        </p:nvSpPr>
        <p:spPr>
          <a:xfrm>
            <a:off x="457200" y="1600201"/>
            <a:ext cx="8229600" cy="1052940"/>
          </a:xfrm>
        </p:spPr>
        <p:txBody>
          <a:bodyPr/>
          <a:lstStyle/>
          <a:p>
            <a:pPr>
              <a:defRPr/>
            </a:pPr>
            <a:r>
              <a:rPr lang="en-US" altLang="en-US" sz="2400" dirty="0" smtClean="0">
                <a:latin typeface="+mn-lt"/>
              </a:rPr>
              <a:t>The U</a:t>
            </a:r>
            <a:r>
              <a:rPr lang="en-US" altLang="en-US" sz="100" dirty="0" smtClean="0">
                <a:latin typeface="+mn-lt"/>
              </a:rPr>
              <a:t> </a:t>
            </a:r>
            <a:r>
              <a:rPr lang="en-US" altLang="en-US" sz="2400" dirty="0" smtClean="0">
                <a:latin typeface="+mn-lt"/>
              </a:rPr>
              <a:t>R</a:t>
            </a:r>
            <a:r>
              <a:rPr lang="en-US" altLang="en-US" sz="100" dirty="0" smtClean="0">
                <a:latin typeface="+mn-lt"/>
              </a:rPr>
              <a:t> </a:t>
            </a:r>
            <a:r>
              <a:rPr lang="en-US" altLang="en-US" sz="2400" dirty="0" smtClean="0">
                <a:latin typeface="+mn-lt"/>
              </a:rPr>
              <a:t>L query string consists of the location of the C</a:t>
            </a:r>
            <a:r>
              <a:rPr lang="en-US" altLang="en-US" sz="100" dirty="0" smtClean="0">
                <a:latin typeface="+mn-lt"/>
              </a:rPr>
              <a:t> </a:t>
            </a:r>
            <a:r>
              <a:rPr lang="en-US" altLang="en-US" sz="2400" dirty="0" smtClean="0">
                <a:latin typeface="+mn-lt"/>
              </a:rPr>
              <a:t>G</a:t>
            </a:r>
            <a:r>
              <a:rPr lang="en-US" altLang="en-US" sz="100" dirty="0" smtClean="0">
                <a:latin typeface="+mn-lt"/>
              </a:rPr>
              <a:t> </a:t>
            </a:r>
            <a:r>
              <a:rPr lang="en-US" altLang="en-US" sz="2400" dirty="0" smtClean="0">
                <a:latin typeface="+mn-lt"/>
              </a:rPr>
              <a:t>I program, parameters and their values.</a:t>
            </a:r>
          </a:p>
        </p:txBody>
      </p:sp>
      <p:pic>
        <p:nvPicPr>
          <p:cNvPr id="3" name="Picture 3" descr="H t t p colon forward slash forward slash w w w dot web server host dot com forward slash c g I hyphen bin forward slash get balance dot c g I question mark account I d = scott + smith ampersand password = tiger."/>
          <p:cNvPicPr>
            <a:picLocks noChangeAspect="1"/>
          </p:cNvPicPr>
          <p:nvPr/>
        </p:nvPicPr>
        <p:blipFill>
          <a:blip r:embed="rId3"/>
          <a:stretch>
            <a:fillRect/>
          </a:stretch>
        </p:blipFill>
        <p:spPr>
          <a:xfrm>
            <a:off x="476942" y="2653141"/>
            <a:ext cx="8117032" cy="850436"/>
          </a:xfrm>
          <a:prstGeom prst="rect">
            <a:avLst/>
          </a:prstGeom>
        </p:spPr>
      </p:pic>
      <p:sp>
        <p:nvSpPr>
          <p:cNvPr id="2" name="Content Placeholder 4"/>
          <p:cNvSpPr>
            <a:spLocks noGrp="1"/>
          </p:cNvSpPr>
          <p:nvPr>
            <p:ph type="body" idx="10"/>
          </p:nvPr>
        </p:nvSpPr>
        <p:spPr>
          <a:xfrm>
            <a:off x="457200" y="3503576"/>
            <a:ext cx="8229600" cy="2059023"/>
          </a:xfrm>
        </p:spPr>
        <p:txBody>
          <a:bodyPr/>
          <a:lstStyle/>
          <a:p>
            <a:r>
              <a:rPr lang="en-US" altLang="en-US" sz="2400" dirty="0">
                <a:latin typeface="+mn-lt"/>
              </a:rPr>
              <a:t>The ? symbol separates the program from the parameters. The parameter name and value are associated using the = symbol. The parameter pairs are separated using the &amp; symbol. The + symbol denotes a space character.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3488</TotalTime>
  <Words>1938</Words>
  <Application>Microsoft Office PowerPoint</Application>
  <PresentationFormat>On-screen Show (4:3)</PresentationFormat>
  <Paragraphs>123</Paragraphs>
  <Slides>35</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5" baseType="lpstr">
      <vt:lpstr>MS PGothic</vt:lpstr>
      <vt:lpstr>MS PGothic</vt:lpstr>
      <vt:lpstr>Arial</vt:lpstr>
      <vt:lpstr>Calibri</vt:lpstr>
      <vt:lpstr>Noto Sans Symbols</vt:lpstr>
      <vt:lpstr>Times New Roman</vt:lpstr>
      <vt:lpstr>Verdana</vt:lpstr>
      <vt:lpstr>508 Lecture</vt:lpstr>
      <vt:lpstr>Picture</vt:lpstr>
      <vt:lpstr>Microsoft Word Picture</vt:lpstr>
      <vt:lpstr>Introduction to Java Programming</vt:lpstr>
      <vt:lpstr>Objectives (1 of 2)</vt:lpstr>
      <vt:lpstr>Objectives (2 of 2)</vt:lpstr>
      <vt:lpstr>Understand the Concept of servlets</vt:lpstr>
      <vt:lpstr>H T T P and H T M L</vt:lpstr>
      <vt:lpstr>C G I</vt:lpstr>
      <vt:lpstr>How Does C G I Work?</vt:lpstr>
      <vt:lpstr>The G E T and P O S T Methods</vt:lpstr>
      <vt:lpstr>Query String</vt:lpstr>
      <vt:lpstr>H T M L Forms</vt:lpstr>
      <vt:lpstr>From C G I to Java Servlets</vt:lpstr>
      <vt:lpstr>Creating and Running Servlets from</vt:lpstr>
      <vt:lpstr>The Servlet A P I</vt:lpstr>
      <vt:lpstr>The Servlet Interface</vt:lpstr>
      <vt:lpstr>Servlet Life-Cycle</vt:lpstr>
      <vt:lpstr>The H T T P Servlet Class</vt:lpstr>
      <vt:lpstr>The HttpServletRequest Interface</vt:lpstr>
      <vt:lpstr>The HttpServletResponse Interface</vt:lpstr>
      <vt:lpstr>Creating Servlets (1 of 2)</vt:lpstr>
      <vt:lpstr>Creating Servlets (2 of 2)</vt:lpstr>
      <vt:lpstr>Example: Obtaining Current Time Based on Locale and Time Zone</vt:lpstr>
      <vt:lpstr>Database Programming Using Servlets</vt:lpstr>
      <vt:lpstr>Example: Registering Student into a Database </vt:lpstr>
      <vt:lpstr>Session Tracking </vt:lpstr>
      <vt:lpstr>What is a Session ?</vt:lpstr>
      <vt:lpstr>Session Tracking Techniques</vt:lpstr>
      <vt:lpstr>Session Tracking Using Hidden Values</vt:lpstr>
      <vt:lpstr>Example: Using Hidden Values in the Registration form (1 of 2)</vt:lpstr>
      <vt:lpstr>Example: Using Hidden Values in the Registration form (2 of 2)</vt:lpstr>
      <vt:lpstr>Session Tracking Using Cookies</vt:lpstr>
      <vt:lpstr>Session Tracking Using the Servlet A P I</vt:lpstr>
      <vt:lpstr>The HttpSession Class</vt:lpstr>
      <vt:lpstr>Sending Images From the Servlets</vt:lpstr>
      <vt:lpstr>Example: Getting Images from Servlets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Mittal, Abhinav (Cognizant)</cp:lastModifiedBy>
  <cp:revision>322</cp:revision>
  <dcterms:created xsi:type="dcterms:W3CDTF">2010-11-01T17:51:55Z</dcterms:created>
  <dcterms:modified xsi:type="dcterms:W3CDTF">2018-04-05T06:59:43Z</dcterms:modified>
</cp:coreProperties>
</file>