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31" r:id="rId1"/>
  </p:sldMasterIdLst>
  <p:notesMasterIdLst>
    <p:notesMasterId r:id="rId60"/>
  </p:notesMasterIdLst>
  <p:handoutMasterIdLst>
    <p:handoutMasterId r:id="rId61"/>
  </p:handoutMasterIdLst>
  <p:sldIdLst>
    <p:sldId id="308" r:id="rId2"/>
    <p:sldId id="257" r:id="rId3"/>
    <p:sldId id="317" r:id="rId4"/>
    <p:sldId id="318" r:id="rId5"/>
    <p:sldId id="314"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2" r:id="rId50"/>
    <p:sldId id="363" r:id="rId51"/>
    <p:sldId id="364" r:id="rId52"/>
    <p:sldId id="365" r:id="rId53"/>
    <p:sldId id="366" r:id="rId54"/>
    <p:sldId id="367" r:id="rId55"/>
    <p:sldId id="368" r:id="rId56"/>
    <p:sldId id="369" r:id="rId57"/>
    <p:sldId id="370" r:id="rId58"/>
    <p:sldId id="293" r:id="rId5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38A1BA"/>
    <a:srgbClr val="00B050"/>
    <a:srgbClr val="F79443"/>
    <a:srgbClr val="CED4E4"/>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7" autoAdjust="0"/>
    <p:restoredTop sz="94660"/>
  </p:normalViewPr>
  <p:slideViewPr>
    <p:cSldViewPr>
      <p:cViewPr varScale="1">
        <p:scale>
          <a:sx n="115" d="100"/>
          <a:sy n="115" d="100"/>
        </p:scale>
        <p:origin x="11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4632" y="-3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panose="020B0600070205080204" pitchFamily="34" charset="-128"/>
                <a:cs typeface="Arial" pitchFamily="34" charset="0"/>
              </a:defRPr>
            </a:lvl1pPr>
          </a:lstStyle>
          <a:p>
            <a:pPr>
              <a:defRPr/>
            </a:pPr>
            <a:fld id="{4AFA2894-D57E-4D2E-A3C7-382A40693E7A}" type="datetimeFigureOut">
              <a:rPr lang="en-US" altLang="en-US"/>
              <a:pPr>
                <a:defRPr/>
              </a:pPr>
              <a:t>4/5/2018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panose="020B0600070205080204" pitchFamily="34" charset="-128"/>
                <a:cs typeface="Arial" panose="020B0604020202020204" pitchFamily="34" charset="0"/>
              </a:defRPr>
            </a:lvl1pPr>
          </a:lstStyle>
          <a:p>
            <a:pPr>
              <a:defRPr/>
            </a:pPr>
            <a:fld id="{708921AF-E1F2-47C9-9170-7407FF9C0E4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anose="020B0600070205080204" pitchFamily="34" charset="-128"/>
                <a:cs typeface="Arial" pitchFamily="34" charset="0"/>
              </a:defRPr>
            </a:lvl1pPr>
          </a:lstStyle>
          <a:p>
            <a:pPr>
              <a:defRPr/>
            </a:pPr>
            <a:fld id="{6A9FE93E-2CB8-4F9C-A1A2-0641C111C99C}" type="datetimeFigureOut">
              <a:rPr lang="en-US" altLang="en-US"/>
              <a:pPr>
                <a:defRPr/>
              </a:pPr>
              <a:t>4/5/2018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ea typeface="ＭＳ Ｐゴシック" panose="020B0600070205080204" pitchFamily="34" charset="-128"/>
                <a:cs typeface="Arial" panose="020B0604020202020204" pitchFamily="34" charset="0"/>
              </a:defRPr>
            </a:lvl1pPr>
          </a:lstStyle>
          <a:p>
            <a:pPr>
              <a:defRPr/>
            </a:pPr>
            <a:fld id="{22521A02-096B-4766-8C67-1A16595D75E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8823887-7C29-4146-9B94-1FFB2DD767D8}"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56F80DE-914F-431F-B22A-9810B601921F}" type="slidenum">
              <a:rPr lang="en-US" altLang="en-US" smtClean="0">
                <a:latin typeface="Calibri" panose="020F0502020204030204" pitchFamily="34" charset="0"/>
              </a:rPr>
              <a:pPr/>
              <a:t>11</a:t>
            </a:fld>
            <a:endParaRPr lang="en-US" altLang="en-US"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A6339FC-874A-4B54-A55D-19B2D1295673}" type="slidenum">
              <a:rPr lang="en-US" altLang="en-US" smtClean="0">
                <a:latin typeface="Calibri" panose="020F0502020204030204" pitchFamily="34" charset="0"/>
              </a:rPr>
              <a:pPr/>
              <a:t>12</a:t>
            </a:fld>
            <a:endParaRPr lang="en-US" altLang="en-US" smtClean="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A9B48F5-065F-4E44-B41E-1C2F8E246D6F}" type="slidenum">
              <a:rPr lang="en-US" altLang="en-US" smtClean="0">
                <a:latin typeface="Calibri" panose="020F0502020204030204" pitchFamily="34" charset="0"/>
              </a:rPr>
              <a:pPr/>
              <a:t>13</a:t>
            </a:fld>
            <a:endParaRPr lang="en-US" altLang="en-US" smtClean="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BC05EE9-7843-40D9-BF26-E5F4017F786C}" type="slidenum">
              <a:rPr lang="en-US" altLang="en-US" smtClean="0">
                <a:latin typeface="Calibri" panose="020F0502020204030204" pitchFamily="34" charset="0"/>
              </a:rPr>
              <a:pPr/>
              <a:t>14</a:t>
            </a:fld>
            <a:endParaRPr lang="en-US" altLang="en-US" smtClean="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85AB215-7A13-4F8A-B81F-2CBBBBE435B4}" type="slidenum">
              <a:rPr lang="en-US" altLang="en-US" smtClean="0">
                <a:latin typeface="Calibri" panose="020F0502020204030204" pitchFamily="34" charset="0"/>
              </a:rPr>
              <a:pPr/>
              <a:t>15</a:t>
            </a:fld>
            <a:endParaRPr lang="en-US" altLang="en-US" smtClean="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EBDEB9F-4003-4C09-8CCB-426C59FEF867}" type="slidenum">
              <a:rPr lang="en-US" altLang="en-US" smtClean="0">
                <a:latin typeface="Calibri" panose="020F0502020204030204" pitchFamily="34" charset="0"/>
              </a:rPr>
              <a:pPr/>
              <a:t>16</a:t>
            </a:fld>
            <a:endParaRPr lang="en-US" altLang="en-US" smtClean="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3B76A6B-CE09-47A5-95B0-6762DCE09B97}" type="slidenum">
              <a:rPr lang="en-US" altLang="en-US" smtClean="0">
                <a:latin typeface="Calibri" panose="020F0502020204030204" pitchFamily="34" charset="0"/>
              </a:rPr>
              <a:pPr/>
              <a:t>17</a:t>
            </a:fld>
            <a:endParaRPr lang="en-US" altLang="en-US" smtClean="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2C9256D-F101-4B15-92C0-8280BE27F2A8}" type="slidenum">
              <a:rPr lang="en-US" altLang="en-US" smtClean="0">
                <a:latin typeface="Calibri" panose="020F0502020204030204" pitchFamily="34" charset="0"/>
              </a:rPr>
              <a:pPr/>
              <a:t>18</a:t>
            </a:fld>
            <a:endParaRPr lang="en-US" altLang="en-US" smtClean="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6D1A76B-B0CB-41E0-8FE0-9573FC27F349}" type="slidenum">
              <a:rPr lang="en-US" altLang="en-US" smtClean="0">
                <a:latin typeface="Calibri" panose="020F0502020204030204" pitchFamily="34" charset="0"/>
              </a:rPr>
              <a:pPr/>
              <a:t>19</a:t>
            </a:fld>
            <a:endParaRPr lang="en-US" altLang="en-US" smtClean="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A6C3AF4-9ED5-4DB6-8EFB-43086FAA2167}" type="slidenum">
              <a:rPr lang="en-US" altLang="en-US" smtClean="0">
                <a:latin typeface="Calibri" panose="020F0502020204030204" pitchFamily="34" charset="0"/>
              </a:rPr>
              <a:pPr/>
              <a:t>20</a:t>
            </a:fld>
            <a:endParaRPr lang="en-US"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86D2C38-B646-4BC0-A725-F9FA65E7C44A}" type="slidenum">
              <a:rPr lang="en-US" altLang="en-US" smtClean="0">
                <a:latin typeface="Calibri" panose="020F0502020204030204" pitchFamily="34" charset="0"/>
              </a:rPr>
              <a:pPr/>
              <a:t>3</a:t>
            </a:fld>
            <a:endParaRPr lang="en-US" altLang="en-US" smtClean="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E9868BA-B629-47D1-AA81-C2937CA14207}" type="slidenum">
              <a:rPr lang="en-US" altLang="en-US" smtClean="0">
                <a:latin typeface="Calibri" panose="020F0502020204030204" pitchFamily="34" charset="0"/>
              </a:rPr>
              <a:pPr/>
              <a:t>21</a:t>
            </a:fld>
            <a:endParaRPr lang="en-US" altLang="en-US" smtClean="0">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7F36753-D783-437D-A10F-BA9FBFC264E5}" type="slidenum">
              <a:rPr lang="en-US" altLang="en-US" smtClean="0">
                <a:latin typeface="Calibri" panose="020F0502020204030204" pitchFamily="34" charset="0"/>
              </a:rPr>
              <a:pPr/>
              <a:t>22</a:t>
            </a:fld>
            <a:endParaRPr lang="en-US" altLang="en-US" smtClean="0">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BD05258-BAE0-4D28-8E81-5BE31B515C41}" type="slidenum">
              <a:rPr lang="en-US" altLang="en-US" smtClean="0">
                <a:latin typeface="Calibri" panose="020F0502020204030204" pitchFamily="34" charset="0"/>
              </a:rPr>
              <a:pPr/>
              <a:t>23</a:t>
            </a:fld>
            <a:endParaRPr lang="en-US" altLang="en-US" smtClean="0">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907ADBD-FA80-4337-9980-67C76A24BEA2}" type="slidenum">
              <a:rPr lang="en-US" altLang="en-US" smtClean="0">
                <a:latin typeface="Calibri" panose="020F0502020204030204" pitchFamily="34" charset="0"/>
              </a:rPr>
              <a:pPr/>
              <a:t>24</a:t>
            </a:fld>
            <a:endParaRPr lang="en-US" altLang="en-US" smtClean="0">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372D8B3-79C1-4DB2-B128-B9F89C54D9CE}" type="slidenum">
              <a:rPr lang="en-US" altLang="en-US" smtClean="0">
                <a:latin typeface="Calibri" panose="020F0502020204030204" pitchFamily="34" charset="0"/>
              </a:rPr>
              <a:pPr/>
              <a:t>25</a:t>
            </a:fld>
            <a:endParaRPr lang="en-US" altLang="en-US" smtClean="0">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863B448-B11D-4C72-96D2-B11FD19FA79D}" type="slidenum">
              <a:rPr lang="en-US" altLang="en-US" smtClean="0">
                <a:latin typeface="Calibri" panose="020F0502020204030204" pitchFamily="34" charset="0"/>
              </a:rPr>
              <a:pPr/>
              <a:t>26</a:t>
            </a:fld>
            <a:endParaRPr lang="en-US" altLang="en-US" smtClean="0">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98BAE30-B20E-4C70-8DE4-1D4535178BA3}" type="slidenum">
              <a:rPr lang="en-US" altLang="en-US" smtClean="0">
                <a:latin typeface="Calibri" panose="020F0502020204030204" pitchFamily="34" charset="0"/>
              </a:rPr>
              <a:pPr/>
              <a:t>27</a:t>
            </a:fld>
            <a:endParaRPr lang="en-US" altLang="en-US" smtClean="0">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2248636-3F36-40C6-95D4-2900C5895FC7}" type="slidenum">
              <a:rPr lang="en-US" altLang="en-US" smtClean="0">
                <a:latin typeface="Calibri" panose="020F0502020204030204" pitchFamily="34" charset="0"/>
              </a:rPr>
              <a:pPr/>
              <a:t>28</a:t>
            </a:fld>
            <a:endParaRPr lang="en-US" altLang="en-US" smtClean="0">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1284171-9CEA-450C-8620-C73BB250F1FA}" type="slidenum">
              <a:rPr lang="en-US" altLang="en-US" smtClean="0">
                <a:latin typeface="Calibri" panose="020F0502020204030204" pitchFamily="34" charset="0"/>
              </a:rPr>
              <a:pPr/>
              <a:t>29</a:t>
            </a:fld>
            <a:endParaRPr lang="en-US" altLang="en-US" smtClean="0">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FC04913-FAC4-4417-AE65-B47199FA8BA4}" type="slidenum">
              <a:rPr lang="en-US" altLang="en-US" smtClean="0">
                <a:latin typeface="Calibri" panose="020F0502020204030204" pitchFamily="34" charset="0"/>
              </a:rPr>
              <a:pPr/>
              <a:t>30</a:t>
            </a:fld>
            <a:endParaRPr lang="en-US"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4EC60A3-636E-49E8-9425-8076B33FD878}" type="slidenum">
              <a:rPr lang="en-US" altLang="en-US" smtClean="0">
                <a:latin typeface="Calibri" panose="020F0502020204030204" pitchFamily="34" charset="0"/>
              </a:rPr>
              <a:pPr/>
              <a:t>4</a:t>
            </a:fld>
            <a:endParaRPr lang="en-US" altLang="en-US" smtClean="0">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2729494-FE38-48B9-B92D-3D2B7227FE41}" type="slidenum">
              <a:rPr lang="en-US" altLang="en-US" smtClean="0">
                <a:latin typeface="Calibri" panose="020F0502020204030204" pitchFamily="34" charset="0"/>
              </a:rPr>
              <a:pPr/>
              <a:t>31</a:t>
            </a:fld>
            <a:endParaRPr lang="en-US" altLang="en-US" smtClean="0">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05B5103-5559-4D27-A631-C34DB3703FCE}" type="slidenum">
              <a:rPr lang="en-US" altLang="en-US" smtClean="0">
                <a:latin typeface="Calibri" panose="020F0502020204030204" pitchFamily="34" charset="0"/>
              </a:rPr>
              <a:pPr/>
              <a:t>32</a:t>
            </a:fld>
            <a:endParaRPr lang="en-US" altLang="en-US" smtClean="0">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95FEBA5-4B53-4EDA-842A-B7A25D1540E4}" type="slidenum">
              <a:rPr lang="en-US" altLang="en-US" smtClean="0">
                <a:latin typeface="Calibri" panose="020F0502020204030204" pitchFamily="34" charset="0"/>
              </a:rPr>
              <a:pPr/>
              <a:t>33</a:t>
            </a:fld>
            <a:endParaRPr lang="en-US" altLang="en-US" smtClean="0">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E4695E9-8B31-4344-BED5-ADE214F0FC5A}" type="slidenum">
              <a:rPr lang="en-US" altLang="en-US" smtClean="0">
                <a:latin typeface="Calibri" panose="020F0502020204030204" pitchFamily="34" charset="0"/>
              </a:rPr>
              <a:pPr/>
              <a:t>34</a:t>
            </a:fld>
            <a:endParaRPr lang="en-US" altLang="en-US" smtClean="0">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A5DA756-455C-434A-9F42-EB8FD59255B2}" type="slidenum">
              <a:rPr lang="en-US" altLang="en-US" smtClean="0">
                <a:latin typeface="Calibri" panose="020F0502020204030204" pitchFamily="34" charset="0"/>
              </a:rPr>
              <a:pPr/>
              <a:t>35</a:t>
            </a:fld>
            <a:endParaRPr lang="en-US" altLang="en-US" smtClean="0">
              <a:latin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718D68A-EE92-4A5C-BA70-F9ED5E50531D}" type="slidenum">
              <a:rPr lang="en-US" altLang="en-US" smtClean="0">
                <a:latin typeface="Calibri" panose="020F0502020204030204" pitchFamily="34" charset="0"/>
              </a:rPr>
              <a:pPr/>
              <a:t>36</a:t>
            </a:fld>
            <a:endParaRPr lang="en-US" altLang="en-US" smtClean="0">
              <a:latin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BF290ED-0DD4-4C38-9647-63E9BD6747A0}" type="slidenum">
              <a:rPr lang="en-US" altLang="en-US" smtClean="0">
                <a:latin typeface="Calibri" panose="020F0502020204030204" pitchFamily="34" charset="0"/>
              </a:rPr>
              <a:pPr/>
              <a:t>37</a:t>
            </a:fld>
            <a:endParaRPr lang="en-US" altLang="en-US" smtClean="0">
              <a:latin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DFBFDB2-25D7-4C08-A269-62A69CC34CFA}" type="slidenum">
              <a:rPr lang="en-US" altLang="en-US" smtClean="0">
                <a:latin typeface="Calibri" panose="020F0502020204030204" pitchFamily="34" charset="0"/>
              </a:rPr>
              <a:pPr/>
              <a:t>38</a:t>
            </a:fld>
            <a:endParaRPr lang="en-US" altLang="en-US" smtClean="0">
              <a:latin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9B01ED0-DBE7-40DD-A42C-DF180F34C06C}" type="slidenum">
              <a:rPr lang="en-US" altLang="en-US" smtClean="0">
                <a:latin typeface="Calibri" panose="020F0502020204030204" pitchFamily="34" charset="0"/>
              </a:rPr>
              <a:pPr/>
              <a:t>39</a:t>
            </a:fld>
            <a:endParaRPr lang="en-US" altLang="en-US" smtClean="0">
              <a:latin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9059E91-D29B-463B-880C-FA82DBFE582D}" type="slidenum">
              <a:rPr lang="en-US" altLang="en-US" smtClean="0">
                <a:latin typeface="Calibri" panose="020F0502020204030204" pitchFamily="34" charset="0"/>
              </a:rPr>
              <a:pPr/>
              <a:t>40</a:t>
            </a:fld>
            <a:endParaRPr lang="en-US"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9388113-261E-4DC0-8EB1-C0D7E27D384D}" type="slidenum">
              <a:rPr lang="en-US" altLang="en-US" smtClean="0">
                <a:latin typeface="Calibri" panose="020F0502020204030204" pitchFamily="34" charset="0"/>
              </a:rPr>
              <a:pPr/>
              <a:t>5</a:t>
            </a:fld>
            <a:endParaRPr lang="en-US" altLang="en-US" smtClean="0">
              <a:latin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67DCF43-59F8-494F-88CF-4534FFDB70D7}" type="slidenum">
              <a:rPr lang="en-US" altLang="en-US" smtClean="0">
                <a:latin typeface="Calibri" panose="020F0502020204030204" pitchFamily="34" charset="0"/>
              </a:rPr>
              <a:pPr/>
              <a:t>41</a:t>
            </a:fld>
            <a:endParaRPr lang="en-US" altLang="en-US" smtClean="0">
              <a:latin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76A534A-1BD2-4682-A412-6308B3D98B32}" type="slidenum">
              <a:rPr lang="en-US" altLang="en-US" smtClean="0">
                <a:latin typeface="Calibri" panose="020F0502020204030204" pitchFamily="34" charset="0"/>
              </a:rPr>
              <a:pPr/>
              <a:t>42</a:t>
            </a:fld>
            <a:endParaRPr lang="en-US" altLang="en-US" smtClean="0">
              <a:latin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1E7B780-F53A-404C-A55F-B27C6904A28E}" type="slidenum">
              <a:rPr lang="en-US" altLang="en-US" smtClean="0">
                <a:latin typeface="Calibri" panose="020F0502020204030204" pitchFamily="34" charset="0"/>
              </a:rPr>
              <a:pPr/>
              <a:t>43</a:t>
            </a:fld>
            <a:endParaRPr lang="en-US" altLang="en-US" smtClean="0">
              <a:latin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62DB675-D09F-4C1D-A7D5-2509E9627EC6}" type="slidenum">
              <a:rPr lang="en-US" altLang="en-US" smtClean="0">
                <a:latin typeface="Calibri" panose="020F0502020204030204" pitchFamily="34" charset="0"/>
              </a:rPr>
              <a:pPr/>
              <a:t>44</a:t>
            </a:fld>
            <a:endParaRPr lang="en-US" altLang="en-US" smtClean="0">
              <a:latin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CA69A0F-69EA-4A5B-9A8B-12CBDE3BF2D0}" type="slidenum">
              <a:rPr lang="en-US" altLang="en-US" smtClean="0">
                <a:latin typeface="Calibri" panose="020F0502020204030204" pitchFamily="34" charset="0"/>
              </a:rPr>
              <a:pPr/>
              <a:t>45</a:t>
            </a:fld>
            <a:endParaRPr lang="en-US" altLang="en-US" smtClean="0">
              <a:latin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41F7F14-CD14-4784-A751-5CB9B41AAE14}" type="slidenum">
              <a:rPr lang="en-US" altLang="en-US" smtClean="0">
                <a:latin typeface="Calibri" panose="020F0502020204030204" pitchFamily="34" charset="0"/>
              </a:rPr>
              <a:pPr/>
              <a:t>46</a:t>
            </a:fld>
            <a:endParaRPr lang="en-US" altLang="en-US" smtClean="0">
              <a:latin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A0800DC-7882-403A-9166-FE9828391335}" type="slidenum">
              <a:rPr lang="en-US" altLang="en-US" smtClean="0">
                <a:latin typeface="Calibri" panose="020F0502020204030204" pitchFamily="34" charset="0"/>
              </a:rPr>
              <a:pPr/>
              <a:t>47</a:t>
            </a:fld>
            <a:endParaRPr lang="en-US" altLang="en-US" smtClean="0">
              <a:latin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E9E3997-A42E-49B9-B487-DA49E71733B0}" type="slidenum">
              <a:rPr lang="en-US" altLang="en-US" smtClean="0">
                <a:latin typeface="Calibri" panose="020F0502020204030204" pitchFamily="34" charset="0"/>
              </a:rPr>
              <a:pPr/>
              <a:t>48</a:t>
            </a:fld>
            <a:endParaRPr lang="en-US" altLang="en-US" smtClean="0">
              <a:latin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9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51877E3-2F2D-46F6-B0DD-67E9BAF37ED6}" type="slidenum">
              <a:rPr lang="en-US" altLang="en-US" smtClean="0">
                <a:latin typeface="Calibri" panose="020F0502020204030204" pitchFamily="34" charset="0"/>
              </a:rPr>
              <a:pPr/>
              <a:t>49</a:t>
            </a:fld>
            <a:endParaRPr lang="en-US" altLang="en-US" smtClean="0">
              <a:latin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5D80E15-8248-4589-B6E2-558177035883}" type="slidenum">
              <a:rPr lang="en-US" altLang="en-US" smtClean="0">
                <a:latin typeface="Calibri" panose="020F0502020204030204" pitchFamily="34" charset="0"/>
              </a:rPr>
              <a:pPr/>
              <a:t>50</a:t>
            </a:fld>
            <a:endParaRPr lang="en-US"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AC6751B-618C-4C09-A7E4-3C812D279118}" type="slidenum">
              <a:rPr lang="en-US" altLang="en-US" smtClean="0">
                <a:latin typeface="Calibri" panose="020F0502020204030204" pitchFamily="34" charset="0"/>
              </a:rPr>
              <a:pPr/>
              <a:t>6</a:t>
            </a:fld>
            <a:endParaRPr lang="en-US" altLang="en-US" smtClean="0">
              <a:latin typeface="Calibri" panose="020F050202020403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13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9B25E88-CAD3-45D7-A5A8-BFD9E731F1CE}" type="slidenum">
              <a:rPr lang="en-US" altLang="en-US" smtClean="0">
                <a:latin typeface="Calibri" panose="020F0502020204030204" pitchFamily="34" charset="0"/>
              </a:rPr>
              <a:pPr/>
              <a:t>51</a:t>
            </a:fld>
            <a:endParaRPr lang="en-US" altLang="en-US" smtClean="0">
              <a:latin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5E82C0A-9F56-4CF3-8D87-7B15B7A3C056}" type="slidenum">
              <a:rPr lang="en-US" altLang="en-US" smtClean="0">
                <a:latin typeface="Calibri" panose="020F0502020204030204" pitchFamily="34" charset="0"/>
              </a:rPr>
              <a:pPr/>
              <a:t>52</a:t>
            </a:fld>
            <a:endParaRPr lang="en-US" altLang="en-US" smtClean="0">
              <a:latin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6234CE1-2532-4C10-B00E-1B1667EEDD82}" type="slidenum">
              <a:rPr lang="en-US" altLang="en-US" smtClean="0">
                <a:latin typeface="Calibri" panose="020F0502020204030204" pitchFamily="34" charset="0"/>
              </a:rPr>
              <a:pPr/>
              <a:t>53</a:t>
            </a:fld>
            <a:endParaRPr lang="en-US" altLang="en-US" smtClean="0">
              <a:latin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C6DB480-069C-4D57-BBC0-7A7CBA7DE577}" type="slidenum">
              <a:rPr lang="en-US" altLang="en-US" smtClean="0">
                <a:latin typeface="Calibri" panose="020F0502020204030204" pitchFamily="34" charset="0"/>
              </a:rPr>
              <a:pPr/>
              <a:t>54</a:t>
            </a:fld>
            <a:endParaRPr lang="en-US" altLang="en-US" smtClean="0">
              <a:latin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6F85982-6F26-48A3-9979-0A59C1C53EA3}" type="slidenum">
              <a:rPr lang="en-US" altLang="en-US" smtClean="0">
                <a:latin typeface="Calibri" panose="020F0502020204030204" pitchFamily="34" charset="0"/>
              </a:rPr>
              <a:pPr/>
              <a:t>55</a:t>
            </a:fld>
            <a:endParaRPr lang="en-US" altLang="en-US" smtClean="0">
              <a:latin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87F6F76-7763-4179-9828-5D634330288E}" type="slidenum">
              <a:rPr lang="en-US" altLang="en-US" smtClean="0">
                <a:latin typeface="Calibri" panose="020F0502020204030204" pitchFamily="34" charset="0"/>
              </a:rPr>
              <a:pPr/>
              <a:t>56</a:t>
            </a:fld>
            <a:endParaRPr lang="en-US" altLang="en-US" smtClean="0">
              <a:latin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C406212-82CE-46CC-A28E-45793862363A}" type="slidenum">
              <a:rPr lang="en-US" altLang="en-US" smtClean="0">
                <a:latin typeface="Calibri" panose="020F0502020204030204" pitchFamily="34" charset="0"/>
              </a:rPr>
              <a:pPr/>
              <a:t>57</a:t>
            </a:fld>
            <a:endParaRPr lang="en-US" altLang="en-US" smtClean="0">
              <a:latin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FD523D9-5FD5-4539-B717-E548E5D5B336}" type="slidenum">
              <a:rPr lang="en-US" altLang="en-US" smtClean="0">
                <a:latin typeface="Calibri" panose="020F0502020204030204" pitchFamily="34" charset="0"/>
              </a:rPr>
              <a:pPr/>
              <a:t>58</a:t>
            </a:fld>
            <a:endParaRPr lang="en-US"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18AD4F6-29FC-40B8-977C-81BE4D391F68}" type="slidenum">
              <a:rPr lang="en-US" altLang="en-US" smtClean="0">
                <a:latin typeface="Calibri" panose="020F0502020204030204" pitchFamily="34" charset="0"/>
              </a:rPr>
              <a:pPr/>
              <a:t>7</a:t>
            </a:fld>
            <a:endParaRPr lang="en-US"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08C0A46-0BCD-4232-AAD8-84FFCE7DD934}" type="slidenum">
              <a:rPr lang="en-US" altLang="en-US" smtClean="0">
                <a:latin typeface="Calibri" panose="020F0502020204030204" pitchFamily="34" charset="0"/>
              </a:rPr>
              <a:pPr/>
              <a:t>8</a:t>
            </a:fld>
            <a:endParaRPr lang="en-US"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B3C5551-36C5-4D5A-A220-5D3039C6B2A4}" type="slidenum">
              <a:rPr lang="en-US" altLang="en-US" smtClean="0">
                <a:latin typeface="Calibri" panose="020F0502020204030204" pitchFamily="34" charset="0"/>
              </a:rPr>
              <a:pPr/>
              <a:t>9</a:t>
            </a:fld>
            <a:endParaRPr lang="en-US"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BD845EA-FE90-4123-8E05-9AB377BE040A}" type="slidenum">
              <a:rPr lang="en-US" altLang="en-US" smtClean="0">
                <a:latin typeface="Calibri" panose="020F0502020204030204" pitchFamily="34" charset="0"/>
              </a:rPr>
              <a:pPr/>
              <a:t>10</a:t>
            </a:fld>
            <a:endParaRPr lang="en-US"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mtClean="0">
              <a:solidFill>
                <a:srgbClr val="FFFFFF"/>
              </a:solidFill>
              <a:cs typeface="Arial" panose="020B0604020202020204" pitchFamily="34" charset="0"/>
              <a:sym typeface="Arial" panose="020B0604020202020204" pitchFamily="34" charset="0"/>
            </a:endParaRPr>
          </a:p>
        </p:txBody>
      </p:sp>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smtClean="0"/>
              <a:t>Click to edit Master subtitle style</a:t>
            </a:r>
            <a:endParaRPr dirty="0"/>
          </a:p>
        </p:txBody>
      </p:sp>
      <p:sp>
        <p:nvSpPr>
          <p:cNvPr id="6" name="Shape 2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04A6B6CF-0362-451E-A736-C8D69C9089F1}" type="datetime1">
              <a:rPr lang="en-US" altLang="en-US"/>
              <a:pPr>
                <a:defRPr/>
              </a:pPr>
              <a:t>4/5/2018</a:t>
            </a:fld>
            <a:endParaRPr lang="en-US" altLang="en-US"/>
          </a:p>
        </p:txBody>
      </p:sp>
      <p:sp>
        <p:nvSpPr>
          <p:cNvPr id="7" name="Shape 2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F91DFD3A-FBA4-4603-887B-0B5598AAE4E0}" type="slidenum">
              <a:rPr lang="en-US" altLang="en-US"/>
              <a:pPr>
                <a:defRPr/>
              </a:pPr>
              <a:t>‹#›</a:t>
            </a:fld>
            <a:endParaRPr lang="en-US" altLang="en-US"/>
          </a:p>
        </p:txBody>
      </p:sp>
    </p:spTree>
    <p:extLst>
      <p:ext uri="{BB962C8B-B14F-4D97-AF65-F5344CB8AC3E}">
        <p14:creationId xmlns:p14="http://schemas.microsoft.com/office/powerpoint/2010/main" val="111855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379238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6"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7"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5" name="Shape 26"/>
          <p:cNvSpPr txBox="1">
            <a:spLocks noGrp="1"/>
          </p:cNvSpPr>
          <p:nvPr>
            <p:ph type="body" idx="10"/>
          </p:nvPr>
        </p:nvSpPr>
        <p:spPr>
          <a:xfrm>
            <a:off x="442784" y="2514600"/>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1107821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 name="Text Placeholder 2"/>
          <p:cNvSpPr>
            <a:spLocks noGrp="1"/>
          </p:cNvSpPr>
          <p:nvPr>
            <p:ph type="body" sz="quarter" idx="13"/>
          </p:nvPr>
        </p:nvSpPr>
        <p:spPr>
          <a:xfrm>
            <a:off x="3352800" y="6324600"/>
            <a:ext cx="5334000" cy="381000"/>
          </a:xfrm>
        </p:spPr>
        <p:txBody>
          <a:bodyPr/>
          <a:lstStyle>
            <a:lvl1pPr marL="101600" indent="0">
              <a:buNone/>
              <a:defRPr/>
            </a:lvl1pPr>
          </a:lstStyle>
          <a:p>
            <a:pPr lvl="0"/>
            <a:endParaRPr lang="en-US" dirty="0"/>
          </a:p>
        </p:txBody>
      </p:sp>
      <p:sp>
        <p:nvSpPr>
          <p:cNvPr id="7" name="Shape 43"/>
          <p:cNvSpPr txBox="1">
            <a:spLocks noGrp="1"/>
          </p:cNvSpPr>
          <p:nvPr>
            <p:ph type="dt" idx="14"/>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5091099C-BAB0-4002-9A8D-D91584E0CDB9}" type="datetime1">
              <a:rPr lang="en-US" altLang="en-US"/>
              <a:pPr>
                <a:defRPr/>
              </a:pPr>
              <a:t>4/5/2018</a:t>
            </a:fld>
            <a:endParaRPr lang="en-US" altLang="en-US"/>
          </a:p>
        </p:txBody>
      </p:sp>
      <p:sp>
        <p:nvSpPr>
          <p:cNvPr id="8" name="Shape 44"/>
          <p:cNvSpPr txBox="1">
            <a:spLocks noGrp="1"/>
          </p:cNvSpPr>
          <p:nvPr>
            <p:ph type="sldNum" idx="15"/>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E37035E1-C7BB-4D9F-B811-793431EEC73B}" type="slidenum">
              <a:rPr lang="en-US" altLang="en-US"/>
              <a:pPr>
                <a:defRPr/>
              </a:pPr>
              <a:t>‹#›</a:t>
            </a:fld>
            <a:endParaRPr lang="en-US" altLang="en-US"/>
          </a:p>
        </p:txBody>
      </p:sp>
    </p:spTree>
    <p:extLst>
      <p:ext uri="{BB962C8B-B14F-4D97-AF65-F5344CB8AC3E}">
        <p14:creationId xmlns:p14="http://schemas.microsoft.com/office/powerpoint/2010/main" val="400530873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 name="Shape 57"/>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023DC02F-31FE-406F-970E-888F8127F919}" type="datetime1">
              <a:rPr lang="en-US" altLang="en-US"/>
              <a:pPr>
                <a:defRPr/>
              </a:pPr>
              <a:t>4/5/2018</a:t>
            </a:fld>
            <a:endParaRPr lang="en-US" altLang="en-US"/>
          </a:p>
        </p:txBody>
      </p:sp>
      <p:sp>
        <p:nvSpPr>
          <p:cNvPr id="7" name="Shape 58"/>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142FA94E-E0A2-4653-8A61-92562FB4E703}" type="slidenum">
              <a:rPr lang="en-US" altLang="en-US"/>
              <a:pPr>
                <a:defRPr/>
              </a:pPr>
              <a:t>‹#›</a:t>
            </a:fld>
            <a:endParaRPr lang="en-US" altLang="en-US"/>
          </a:p>
        </p:txBody>
      </p:sp>
    </p:spTree>
    <p:extLst>
      <p:ext uri="{BB962C8B-B14F-4D97-AF65-F5344CB8AC3E}">
        <p14:creationId xmlns:p14="http://schemas.microsoft.com/office/powerpoint/2010/main" val="175030937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7" name="Shape 66"/>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E157421E-9BD7-4D6E-AB22-33716E3A07BB}" type="datetime1">
              <a:rPr lang="en-US" altLang="en-US"/>
              <a:pPr>
                <a:defRPr/>
              </a:pPr>
              <a:t>4/5/2018</a:t>
            </a:fld>
            <a:endParaRPr lang="en-US" altLang="en-US"/>
          </a:p>
        </p:txBody>
      </p:sp>
      <p:sp>
        <p:nvSpPr>
          <p:cNvPr id="8" name="Shape 67"/>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CE0B4E8C-A612-4A01-9FFE-BE493C1DF8E5}" type="slidenum">
              <a:rPr lang="en-US" altLang="en-US"/>
              <a:pPr>
                <a:defRPr/>
              </a:pPr>
              <a:t>‹#›</a:t>
            </a:fld>
            <a:endParaRPr lang="en-US" altLang="en-US"/>
          </a:p>
        </p:txBody>
      </p:sp>
    </p:spTree>
    <p:extLst>
      <p:ext uri="{BB962C8B-B14F-4D97-AF65-F5344CB8AC3E}">
        <p14:creationId xmlns:p14="http://schemas.microsoft.com/office/powerpoint/2010/main" val="14211357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smtClean="0"/>
              <a:t>Edit Master text styles</a:t>
            </a:r>
          </a:p>
        </p:txBody>
      </p:sp>
      <p:sp>
        <p:nvSpPr>
          <p:cNvPr id="6" name="Shape 7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C04173A6-0C7A-4154-9D24-8F0E7350FFA8}" type="datetime1">
              <a:rPr lang="en-US" altLang="en-US"/>
              <a:pPr>
                <a:defRPr/>
              </a:pPr>
              <a:t>4/5/2018</a:t>
            </a:fld>
            <a:endParaRPr lang="en-US" altLang="en-US"/>
          </a:p>
        </p:txBody>
      </p:sp>
      <p:sp>
        <p:nvSpPr>
          <p:cNvPr id="7" name="Shape 7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0765E034-F7E8-4A24-9846-06A5DC314B2C}" type="slidenum">
              <a:rPr lang="en-US" altLang="en-US"/>
              <a:pPr>
                <a:defRPr/>
              </a:pPr>
              <a:t>‹#›</a:t>
            </a:fld>
            <a:endParaRPr lang="en-US" altLang="en-US"/>
          </a:p>
        </p:txBody>
      </p:sp>
    </p:spTree>
    <p:extLst>
      <p:ext uri="{BB962C8B-B14F-4D97-AF65-F5344CB8AC3E}">
        <p14:creationId xmlns:p14="http://schemas.microsoft.com/office/powerpoint/2010/main" val="3741520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pic>
        <p:nvPicPr>
          <p:cNvPr id="1028" name="Shape 15" descr="Pearson Logo"/>
          <p:cNvPicPr preferRelativeResize="0">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Lst>
  <p:hf hd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16.wmf"/><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1.wmf"/><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image" Target="../media/image20.wmf"/><Relationship Id="rId4"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6.wmf"/><Relationship Id="rId4" Type="http://schemas.openxmlformats.org/officeDocument/2006/relationships/oleObject" Target="../embeddings/oleObject13.bin"/></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hyperlink" Target="http://liveexample-ppe.pearsoncmg.com/LiveRun/faces/LiveExample.xhtml?" TargetMode="External"/><Relationship Id="rId5" Type="http://schemas.openxmlformats.org/officeDocument/2006/relationships/image" Target="../media/image28.png"/><Relationship Id="rId4"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31.wmf"/><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oleObject" Target="../embeddings/oleObject16.bin"/><Relationship Id="rId5" Type="http://schemas.openxmlformats.org/officeDocument/2006/relationships/image" Target="../media/image30.wmf"/><Relationship Id="rId4" Type="http://schemas.openxmlformats.org/officeDocument/2006/relationships/oleObject" Target="../embeddings/oleObject15.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33.wmf"/><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oleObject" Target="../embeddings/oleObject18.bin"/><Relationship Id="rId5" Type="http://schemas.openxmlformats.org/officeDocument/2006/relationships/image" Target="../media/image32.wmf"/><Relationship Id="rId4" Type="http://schemas.openxmlformats.org/officeDocument/2006/relationships/oleObject" Target="../embeddings/oleObject17.bin"/></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vmlDrawing" Target="../drawings/vmlDrawing14.vml"/><Relationship Id="rId5" Type="http://schemas.openxmlformats.org/officeDocument/2006/relationships/image" Target="../media/image35.wmf"/><Relationship Id="rId4" Type="http://schemas.openxmlformats.org/officeDocument/2006/relationships/oleObject" Target="../embeddings/oleObject19.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6.wmf"/><Relationship Id="rId4" Type="http://schemas.openxmlformats.org/officeDocument/2006/relationships/oleObject" Target="../embeddings/oleObject20.bin"/></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3.wmf"/><Relationship Id="rId4" Type="http://schemas.openxmlformats.org/officeDocument/2006/relationships/oleObject" Target="../embeddings/oleObject21.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0.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descr="Front Cover: International Business: The New Realities, Fourth edition by Cavusgil, Knight and Riesenberger."/>
          <p:cNvSpPr txBox="1">
            <a:spLocks noGrp="1"/>
          </p:cNvSpPr>
          <p:nvPr>
            <p:ph type="title"/>
          </p:nvPr>
        </p:nvSpPr>
        <p:spPr>
          <a:xfrm>
            <a:off x="457200" y="215900"/>
            <a:ext cx="8229600" cy="622300"/>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Introduction to Java Programming</a:t>
            </a:r>
          </a:p>
        </p:txBody>
      </p:sp>
      <p:sp>
        <p:nvSpPr>
          <p:cNvPr id="17" name="Content Placeholder 2"/>
          <p:cNvSpPr>
            <a:spLocks noGrp="1"/>
          </p:cNvSpPr>
          <p:nvPr>
            <p:ph type="body" idx="1"/>
          </p:nvPr>
        </p:nvSpPr>
        <p:spPr>
          <a:xfrm>
            <a:off x="457200" y="815975"/>
            <a:ext cx="8229600" cy="479425"/>
          </a:xfrm>
        </p:spPr>
        <p:txBody>
          <a:bodyPr/>
          <a:lstStyle/>
          <a:p>
            <a:pPr>
              <a:defRPr/>
            </a:pPr>
            <a:r>
              <a:rPr lang="en-US" altLang="en-US" dirty="0" smtClean="0">
                <a:latin typeface="+mn-lt"/>
              </a:rPr>
              <a:t>Tenth Edition</a:t>
            </a:r>
            <a:endParaRPr lang="en-US" dirty="0">
              <a:latin typeface="+mn-lt"/>
            </a:endParaRPr>
          </a:p>
        </p:txBody>
      </p:sp>
      <p:sp>
        <p:nvSpPr>
          <p:cNvPr id="18" name="Content Placeholder 3"/>
          <p:cNvSpPr>
            <a:spLocks noGrp="1"/>
          </p:cNvSpPr>
          <p:nvPr>
            <p:ph type="body" idx="2"/>
          </p:nvPr>
        </p:nvSpPr>
        <p:spPr>
          <a:xfrm>
            <a:off x="5029200" y="1600200"/>
            <a:ext cx="3657600" cy="1600200"/>
          </a:xfrm>
        </p:spPr>
        <p:txBody>
          <a:bodyPr/>
          <a:lstStyle/>
          <a:p>
            <a:pPr algn="ctr">
              <a:defRPr/>
            </a:pPr>
            <a:r>
              <a:rPr lang="en-US" b="1" dirty="0" smtClean="0">
                <a:latin typeface="+mn-lt"/>
              </a:rPr>
              <a:t>Chapter 38</a:t>
            </a:r>
            <a:endParaRPr lang="en-US" b="1" dirty="0">
              <a:latin typeface="+mn-lt"/>
            </a:endParaRPr>
          </a:p>
        </p:txBody>
      </p:sp>
      <p:sp>
        <p:nvSpPr>
          <p:cNvPr id="19" name="Content Placeholder 4"/>
          <p:cNvSpPr>
            <a:spLocks noGrp="1"/>
          </p:cNvSpPr>
          <p:nvPr>
            <p:ph type="body" idx="3"/>
          </p:nvPr>
        </p:nvSpPr>
        <p:spPr/>
        <p:txBody>
          <a:bodyPr/>
          <a:lstStyle/>
          <a:p>
            <a:pPr algn="ctr">
              <a:defRPr/>
            </a:pPr>
            <a:r>
              <a:rPr lang="en-US" altLang="en-US" dirty="0" err="1">
                <a:latin typeface="+mn-lt"/>
              </a:rPr>
              <a:t>JavaServer</a:t>
            </a:r>
            <a:r>
              <a:rPr lang="en-US" altLang="en-US" dirty="0">
                <a:latin typeface="+mn-lt"/>
              </a:rPr>
              <a:t> Page</a:t>
            </a:r>
          </a:p>
        </p:txBody>
      </p:sp>
      <p:pic>
        <p:nvPicPr>
          <p:cNvPr id="11272" name="Picture 5" descr="Front Cover: Introduction to Java Programming, Tenth edition by Lia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3838"/>
            <a:ext cx="3668713"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Content Placeholder 6"/>
          <p:cNvSpPr txBox="1">
            <a:spLocks noGrp="1"/>
          </p:cNvSpPr>
          <p:nvPr>
            <p:ph type="body" sz="quarter" idx="13"/>
          </p:nvPr>
        </p:nvSpPr>
        <p:spPr>
          <a:xfrm>
            <a:off x="3673475" y="6384925"/>
            <a:ext cx="5257800" cy="381000"/>
          </a:xfrm>
        </p:spPr>
        <p:txBody>
          <a:bodyPr/>
          <a:lstStyle/>
          <a:p>
            <a:r>
              <a:rPr lang="en-US" altLang="en-US" sz="1200" smtClean="0">
                <a:latin typeface="Verdana" panose="020B0604030504040204" pitchFamily="34" charset="0"/>
                <a:cs typeface="Arial" panose="020B0604020202020204" pitchFamily="34" charset="0"/>
              </a:rPr>
              <a:t>Copyright © 2013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Listing 38.1 Computing Factorials</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28675" name="Picture 2" descr="Computer code, titled, Computing Factorials has 20 lines. The lines read as follows. Line 1. left angle bracket H T M L right angle bracket. Line 2. left angle bracket H E A D right angle bracket. Line 3. left angle bracket T I T L E right angle bracket. Line 4. Factorial. Line 5. left angle bracket forward slash Title right angle bracket. Line 6. left angle bracket forward slash H E A D right angle bracket. Line 7. left angle bracket BODY right angle bracket. Line 8. left angle bracket percent sign for left parenthesis I n t I equals 0 semicolon less than sign equals 10 semicolon I plus plus right parenthesis left brace percent sign right angle bracket. Line 9. Factorial of less than sign percent sign equals I percent sign right angle bracket is. Line 10. left angle bracket percent sign equals compute Factorial left parenthesis I right parenthesis percent sign right angle bracket left angle bracket b r forward slash right angle bracket. Line 11. left angle bracket percent sign right brace percent sign right angle bracket. Line 13. left angle bracket percent sign exclamation point Private long compute Factorial left parenthesis I n t n right parenthesis left brace. Line 14. if left parenthesis n equals equals 0 right parenthesis. Line 15. return 1 semicolon. Line 16. else. Line 17. return n asterisk compute Factorial left parenthesis n dash 1 right parenthesis semicolon. Line 18. right brace. Line 19. percent sign right angle bracket. Line 21. left angle bracket forward slash BODY right angle bracket. Line 22. left angle bracket forward slash H T M L right angle bracket. Line 8 is highlighted, and labeled, J S P script let. Line 10 is highlighted and labeled, J S P expression. Line 11 to line 17 is highlighted and labeled, J S P declaration. A window of Windows Internet Explorer titled, Factorial displays the output of the cod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2800" y="1722438"/>
            <a:ext cx="4978400" cy="35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
            <a:hlinkClick r:id="rId4"/>
          </p:cNvPr>
          <p:cNvSpPr txBox="1"/>
          <p:nvPr/>
        </p:nvSpPr>
        <p:spPr>
          <a:xfrm>
            <a:off x="6324600" y="5638800"/>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 Predefined Variables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8)</a:t>
            </a:r>
          </a:p>
        </p:txBody>
      </p:sp>
      <p:sp>
        <p:nvSpPr>
          <p:cNvPr id="16387" name="Content Placeholder 2"/>
          <p:cNvSpPr txBox="1">
            <a:spLocks noGrp="1"/>
          </p:cNvSpPr>
          <p:nvPr>
            <p:ph type="body" idx="1"/>
          </p:nvPr>
        </p:nvSpPr>
        <p:spPr/>
        <p:txBody>
          <a:bodyPr/>
          <a:lstStyle/>
          <a:p>
            <a:pPr>
              <a:defRPr/>
            </a:pPr>
            <a:r>
              <a:rPr lang="en-US" altLang="en-US" dirty="0" smtClean="0"/>
              <a:t>You can use variables in J</a:t>
            </a:r>
            <a:r>
              <a:rPr lang="en-US" altLang="en-US" sz="100" dirty="0" smtClean="0"/>
              <a:t> </a:t>
            </a:r>
            <a:r>
              <a:rPr lang="en-US" altLang="en-US" dirty="0" smtClean="0"/>
              <a:t>S</a:t>
            </a:r>
            <a:r>
              <a:rPr lang="en-US" altLang="en-US" sz="100" dirty="0" smtClean="0"/>
              <a:t> </a:t>
            </a:r>
            <a:r>
              <a:rPr lang="en-US" altLang="en-US" dirty="0" smtClean="0"/>
              <a:t>P. For convenience, J</a:t>
            </a:r>
            <a:r>
              <a:rPr lang="en-US" altLang="en-US" sz="100" dirty="0" smtClean="0"/>
              <a:t> </a:t>
            </a:r>
            <a:r>
              <a:rPr lang="en-US" altLang="en-US" dirty="0" smtClean="0"/>
              <a:t>S</a:t>
            </a:r>
            <a:r>
              <a:rPr lang="en-US" altLang="en-US" sz="100" dirty="0" smtClean="0"/>
              <a:t> </a:t>
            </a:r>
            <a:r>
              <a:rPr lang="en-US" altLang="en-US" dirty="0" smtClean="0"/>
              <a:t>P provides eight predefined variables from the servlet environment that can be used with J</a:t>
            </a:r>
            <a:r>
              <a:rPr lang="en-US" altLang="en-US" sz="100" dirty="0" smtClean="0"/>
              <a:t> </a:t>
            </a:r>
            <a:r>
              <a:rPr lang="en-US" altLang="en-US" dirty="0" smtClean="0"/>
              <a:t>S</a:t>
            </a:r>
            <a:r>
              <a:rPr lang="en-US" altLang="en-US" sz="100" dirty="0" smtClean="0"/>
              <a:t> </a:t>
            </a:r>
            <a:r>
              <a:rPr lang="en-US" altLang="en-US" dirty="0" smtClean="0"/>
              <a:t>P expressions and </a:t>
            </a:r>
            <a:r>
              <a:rPr lang="en-US" altLang="en-US" dirty="0" err="1" smtClean="0"/>
              <a:t>scriptlets</a:t>
            </a:r>
            <a:r>
              <a:rPr lang="en-US" altLang="en-US" dirty="0" smtClean="0"/>
              <a:t>. These variables are also known as J</a:t>
            </a:r>
            <a:r>
              <a:rPr lang="en-US" altLang="en-US" sz="100" dirty="0" smtClean="0"/>
              <a:t> </a:t>
            </a:r>
            <a:r>
              <a:rPr lang="en-US" altLang="en-US" dirty="0" smtClean="0"/>
              <a:t>S</a:t>
            </a:r>
            <a:r>
              <a:rPr lang="en-US" altLang="en-US" sz="100" dirty="0" smtClean="0"/>
              <a:t> </a:t>
            </a:r>
            <a:r>
              <a:rPr lang="en-US" altLang="en-US" dirty="0" smtClean="0"/>
              <a:t>P implicit objects.</a:t>
            </a:r>
          </a:p>
          <a:p>
            <a:pPr>
              <a:defRPr/>
            </a:pPr>
            <a:r>
              <a:rPr lang="en-US" altLang="en-US" dirty="0" smtClean="0"/>
              <a:t>Request</a:t>
            </a:r>
          </a:p>
          <a:p>
            <a:pPr lvl="1">
              <a:defRPr/>
            </a:pPr>
            <a:r>
              <a:rPr lang="en-US" altLang="en-US" dirty="0">
                <a:solidFill>
                  <a:schemeClr val="tx1"/>
                </a:solidFill>
                <a:cs typeface="Times New Roman" panose="02020603050405020304" pitchFamily="18" charset="0"/>
              </a:rPr>
              <a:t>Represents the client’s request, which is an instance of </a:t>
            </a:r>
            <a:r>
              <a:rPr lang="en-US" altLang="en-US" dirty="0" err="1">
                <a:solidFill>
                  <a:schemeClr val="tx1"/>
                </a:solidFill>
                <a:cs typeface="Times New Roman" panose="02020603050405020304" pitchFamily="18" charset="0"/>
              </a:rPr>
              <a:t>HttpServletRequest</a:t>
            </a:r>
            <a:r>
              <a:rPr lang="en-US" altLang="en-US" dirty="0">
                <a:solidFill>
                  <a:schemeClr val="tx1"/>
                </a:solidFill>
                <a:cs typeface="Times New Roman" panose="02020603050405020304" pitchFamily="18" charset="0"/>
              </a:rPr>
              <a:t>. You can use it to access request parameters, </a:t>
            </a:r>
            <a:r>
              <a:rPr lang="en-US" altLang="en-US" dirty="0" smtClean="0">
                <a:solidFill>
                  <a:schemeClr val="tx1"/>
                </a:solidFill>
                <a:cs typeface="Times New Roman" panose="02020603050405020304" pitchFamily="18" charset="0"/>
              </a:rPr>
              <a:t>H</a:t>
            </a:r>
            <a:r>
              <a:rPr lang="en-US" altLang="en-US" sz="100" dirty="0" smtClean="0">
                <a:solidFill>
                  <a:schemeClr val="tx1"/>
                </a:solidFill>
                <a:cs typeface="Times New Roman" panose="02020603050405020304" pitchFamily="18" charset="0"/>
              </a:rPr>
              <a:t> </a:t>
            </a:r>
            <a:r>
              <a:rPr lang="en-US" altLang="en-US" dirty="0" smtClean="0">
                <a:solidFill>
                  <a:schemeClr val="tx1"/>
                </a:solidFill>
                <a:cs typeface="Times New Roman" panose="02020603050405020304" pitchFamily="18" charset="0"/>
              </a:rPr>
              <a:t>T</a:t>
            </a:r>
            <a:r>
              <a:rPr lang="en-US" altLang="en-US" sz="100" dirty="0" smtClean="0">
                <a:solidFill>
                  <a:schemeClr val="tx1"/>
                </a:solidFill>
                <a:cs typeface="Times New Roman" panose="02020603050405020304" pitchFamily="18" charset="0"/>
              </a:rPr>
              <a:t> </a:t>
            </a:r>
            <a:r>
              <a:rPr lang="en-US" altLang="en-US" dirty="0" err="1" smtClean="0">
                <a:solidFill>
                  <a:schemeClr val="tx1"/>
                </a:solidFill>
                <a:cs typeface="Times New Roman" panose="02020603050405020304" pitchFamily="18" charset="0"/>
              </a:rPr>
              <a:t>T</a:t>
            </a:r>
            <a:r>
              <a:rPr lang="en-US" altLang="en-US" sz="100" dirty="0" smtClean="0">
                <a:solidFill>
                  <a:schemeClr val="tx1"/>
                </a:solidFill>
                <a:cs typeface="Times New Roman" panose="02020603050405020304" pitchFamily="18" charset="0"/>
              </a:rPr>
              <a:t> </a:t>
            </a:r>
            <a:r>
              <a:rPr lang="en-US" altLang="en-US" dirty="0" smtClean="0">
                <a:solidFill>
                  <a:schemeClr val="tx1"/>
                </a:solidFill>
                <a:cs typeface="Times New Roman" panose="02020603050405020304" pitchFamily="18" charset="0"/>
              </a:rPr>
              <a:t>P </a:t>
            </a:r>
            <a:r>
              <a:rPr lang="en-US" altLang="en-US" dirty="0">
                <a:solidFill>
                  <a:schemeClr val="tx1"/>
                </a:solidFill>
                <a:cs typeface="Times New Roman" panose="02020603050405020304" pitchFamily="18" charset="0"/>
              </a:rPr>
              <a:t>headers such as cookies, hostname, etc</a:t>
            </a:r>
            <a:r>
              <a:rPr lang="en-US" altLang="en-US" dirty="0" smtClean="0">
                <a:solidFill>
                  <a:schemeClr val="tx1"/>
                </a:solidFill>
                <a:cs typeface="Times New Roman" panose="02020603050405020304" pitchFamily="18" charset="0"/>
              </a:rPr>
              <a:t>.</a:t>
            </a:r>
            <a:endParaRPr lang="en-US" altLang="en-US" dirty="0">
              <a:solidFill>
                <a:schemeClr val="tx1"/>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 Predefined Variables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8)</a:t>
            </a:r>
          </a:p>
        </p:txBody>
      </p:sp>
      <p:sp>
        <p:nvSpPr>
          <p:cNvPr id="16387" name="Content Placeholder 2"/>
          <p:cNvSpPr txBox="1">
            <a:spLocks noGrp="1"/>
          </p:cNvSpPr>
          <p:nvPr>
            <p:ph type="body" idx="1"/>
          </p:nvPr>
        </p:nvSpPr>
        <p:spPr/>
        <p:txBody>
          <a:bodyPr/>
          <a:lstStyle/>
          <a:p>
            <a:pPr>
              <a:defRPr/>
            </a:pPr>
            <a:r>
              <a:rPr lang="en-US" altLang="en-US" dirty="0" smtClean="0"/>
              <a:t>You can use variables in J</a:t>
            </a:r>
            <a:r>
              <a:rPr lang="en-US" altLang="en-US" sz="100" dirty="0" smtClean="0"/>
              <a:t> </a:t>
            </a:r>
            <a:r>
              <a:rPr lang="en-US" altLang="en-US" dirty="0" smtClean="0"/>
              <a:t>S</a:t>
            </a:r>
            <a:r>
              <a:rPr lang="en-US" altLang="en-US" sz="100" dirty="0" smtClean="0"/>
              <a:t> </a:t>
            </a:r>
            <a:r>
              <a:rPr lang="en-US" altLang="en-US" dirty="0" smtClean="0"/>
              <a:t>P. For convenience, J</a:t>
            </a:r>
            <a:r>
              <a:rPr lang="en-US" altLang="en-US" sz="100" dirty="0" smtClean="0"/>
              <a:t> </a:t>
            </a:r>
            <a:r>
              <a:rPr lang="en-US" altLang="en-US" dirty="0" smtClean="0"/>
              <a:t>S</a:t>
            </a:r>
            <a:r>
              <a:rPr lang="en-US" altLang="en-US" sz="100" dirty="0" smtClean="0"/>
              <a:t> </a:t>
            </a:r>
            <a:r>
              <a:rPr lang="en-US" altLang="en-US" dirty="0" smtClean="0"/>
              <a:t>P provides eight predefined variables from the servlet environment that can be used with J</a:t>
            </a:r>
            <a:r>
              <a:rPr lang="en-US" altLang="en-US" sz="100" dirty="0" smtClean="0"/>
              <a:t> </a:t>
            </a:r>
            <a:r>
              <a:rPr lang="en-US" altLang="en-US" dirty="0" smtClean="0"/>
              <a:t>S</a:t>
            </a:r>
            <a:r>
              <a:rPr lang="en-US" altLang="en-US" sz="100" dirty="0" smtClean="0"/>
              <a:t> </a:t>
            </a:r>
            <a:r>
              <a:rPr lang="en-US" altLang="en-US" dirty="0" smtClean="0"/>
              <a:t>P expressions and </a:t>
            </a:r>
            <a:r>
              <a:rPr lang="en-US" altLang="en-US" dirty="0" err="1" smtClean="0"/>
              <a:t>scriptlets</a:t>
            </a:r>
            <a:r>
              <a:rPr lang="en-US" altLang="en-US" dirty="0" smtClean="0"/>
              <a:t>. These variables are also known as J</a:t>
            </a:r>
            <a:r>
              <a:rPr lang="en-US" altLang="en-US" sz="100" dirty="0" smtClean="0"/>
              <a:t> </a:t>
            </a:r>
            <a:r>
              <a:rPr lang="en-US" altLang="en-US" dirty="0" smtClean="0"/>
              <a:t>S</a:t>
            </a:r>
            <a:r>
              <a:rPr lang="en-US" altLang="en-US" sz="100" dirty="0" smtClean="0"/>
              <a:t> </a:t>
            </a:r>
            <a:r>
              <a:rPr lang="en-US" altLang="en-US" dirty="0" smtClean="0"/>
              <a:t>P implicit objects.</a:t>
            </a:r>
          </a:p>
          <a:p>
            <a:pPr>
              <a:defRPr/>
            </a:pPr>
            <a:r>
              <a:rPr lang="en-US" altLang="en-US" dirty="0" smtClean="0"/>
              <a:t>Response</a:t>
            </a:r>
          </a:p>
          <a:p>
            <a:pPr lvl="1">
              <a:defRPr/>
            </a:pPr>
            <a:r>
              <a:rPr lang="en-US" altLang="en-US" dirty="0" smtClean="0">
                <a:solidFill>
                  <a:schemeClr val="tx1"/>
                </a:solidFill>
                <a:cs typeface="Times New Roman" panose="02020603050405020304" pitchFamily="18" charset="0"/>
              </a:rPr>
              <a:t>Represents </a:t>
            </a:r>
            <a:r>
              <a:rPr lang="en-US" altLang="en-US" dirty="0">
                <a:solidFill>
                  <a:schemeClr val="tx1"/>
                </a:solidFill>
                <a:cs typeface="Times New Roman" panose="02020603050405020304" pitchFamily="18" charset="0"/>
              </a:rPr>
              <a:t>the servlet’s response, which is an instance of </a:t>
            </a:r>
            <a:r>
              <a:rPr lang="en-US" altLang="en-US" dirty="0" err="1">
                <a:solidFill>
                  <a:schemeClr val="tx1"/>
                </a:solidFill>
                <a:cs typeface="Times New Roman" panose="02020603050405020304" pitchFamily="18" charset="0"/>
              </a:rPr>
              <a:t>HttpServletResponse</a:t>
            </a:r>
            <a:r>
              <a:rPr lang="en-US" altLang="en-US" dirty="0">
                <a:solidFill>
                  <a:schemeClr val="tx1"/>
                </a:solidFill>
                <a:cs typeface="Times New Roman" panose="02020603050405020304" pitchFamily="18" charset="0"/>
              </a:rPr>
              <a:t>. You can use it to set response type and send output to the client.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 Predefined Variables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(3 of 8)</a:t>
            </a:r>
          </a:p>
        </p:txBody>
      </p:sp>
      <p:sp>
        <p:nvSpPr>
          <p:cNvPr id="16387" name="Content Placeholder 2"/>
          <p:cNvSpPr txBox="1">
            <a:spLocks noGrp="1"/>
          </p:cNvSpPr>
          <p:nvPr>
            <p:ph type="body" idx="1"/>
          </p:nvPr>
        </p:nvSpPr>
        <p:spPr/>
        <p:txBody>
          <a:bodyPr/>
          <a:lstStyle/>
          <a:p>
            <a:pPr>
              <a:defRPr/>
            </a:pPr>
            <a:r>
              <a:rPr lang="en-US" altLang="en-US" dirty="0" smtClean="0"/>
              <a:t>You can use variables in J</a:t>
            </a:r>
            <a:r>
              <a:rPr lang="en-US" altLang="en-US" sz="100" dirty="0" smtClean="0"/>
              <a:t> </a:t>
            </a:r>
            <a:r>
              <a:rPr lang="en-US" altLang="en-US" dirty="0" smtClean="0"/>
              <a:t>S</a:t>
            </a:r>
            <a:r>
              <a:rPr lang="en-US" altLang="en-US" sz="100" dirty="0" smtClean="0"/>
              <a:t> </a:t>
            </a:r>
            <a:r>
              <a:rPr lang="en-US" altLang="en-US" dirty="0" smtClean="0"/>
              <a:t>P. For convenience, J</a:t>
            </a:r>
            <a:r>
              <a:rPr lang="en-US" altLang="en-US" sz="100" dirty="0" smtClean="0"/>
              <a:t> </a:t>
            </a:r>
            <a:r>
              <a:rPr lang="en-US" altLang="en-US" dirty="0" smtClean="0"/>
              <a:t>S</a:t>
            </a:r>
            <a:r>
              <a:rPr lang="en-US" altLang="en-US" sz="100" dirty="0" smtClean="0"/>
              <a:t> </a:t>
            </a:r>
            <a:r>
              <a:rPr lang="en-US" altLang="en-US" dirty="0" smtClean="0"/>
              <a:t>P provides eight predefined variables from the servlet environment that can be used with J</a:t>
            </a:r>
            <a:r>
              <a:rPr lang="en-US" altLang="en-US" sz="100" dirty="0" smtClean="0"/>
              <a:t> </a:t>
            </a:r>
            <a:r>
              <a:rPr lang="en-US" altLang="en-US" dirty="0" smtClean="0"/>
              <a:t>S</a:t>
            </a:r>
            <a:r>
              <a:rPr lang="en-US" altLang="en-US" sz="100" dirty="0" smtClean="0"/>
              <a:t> </a:t>
            </a:r>
            <a:r>
              <a:rPr lang="en-US" altLang="en-US" dirty="0" smtClean="0"/>
              <a:t>P expressions and </a:t>
            </a:r>
            <a:r>
              <a:rPr lang="en-US" altLang="en-US" dirty="0" err="1" smtClean="0"/>
              <a:t>scriptlets</a:t>
            </a:r>
            <a:r>
              <a:rPr lang="en-US" altLang="en-US" dirty="0" smtClean="0"/>
              <a:t>. These variables are also known as J</a:t>
            </a:r>
            <a:r>
              <a:rPr lang="en-US" altLang="en-US" sz="100" dirty="0" smtClean="0"/>
              <a:t> </a:t>
            </a:r>
            <a:r>
              <a:rPr lang="en-US" altLang="en-US" dirty="0" smtClean="0"/>
              <a:t>S</a:t>
            </a:r>
            <a:r>
              <a:rPr lang="en-US" altLang="en-US" sz="100" dirty="0" smtClean="0"/>
              <a:t> </a:t>
            </a:r>
            <a:r>
              <a:rPr lang="en-US" altLang="en-US" dirty="0" smtClean="0"/>
              <a:t>P implicit objects.</a:t>
            </a:r>
          </a:p>
          <a:p>
            <a:pPr>
              <a:defRPr/>
            </a:pPr>
            <a:r>
              <a:rPr lang="en-US" altLang="en-US" dirty="0" smtClean="0"/>
              <a:t>Out</a:t>
            </a:r>
          </a:p>
          <a:p>
            <a:pPr lvl="1">
              <a:defRPr/>
            </a:pPr>
            <a:r>
              <a:rPr lang="en-US" altLang="en-US" dirty="0" smtClean="0">
                <a:solidFill>
                  <a:schemeClr val="tx1"/>
                </a:solidFill>
                <a:cs typeface="Times New Roman" panose="02020603050405020304" pitchFamily="18" charset="0"/>
              </a:rPr>
              <a:t>Represents </a:t>
            </a:r>
            <a:r>
              <a:rPr lang="en-US" altLang="en-US" dirty="0">
                <a:solidFill>
                  <a:schemeClr val="tx1"/>
                </a:solidFill>
                <a:cs typeface="Times New Roman" panose="02020603050405020304" pitchFamily="18" charset="0"/>
              </a:rPr>
              <a:t>the character output stream, which is an instance of </a:t>
            </a:r>
            <a:r>
              <a:rPr lang="en-US" altLang="en-US" dirty="0" err="1">
                <a:solidFill>
                  <a:schemeClr val="tx1"/>
                </a:solidFill>
                <a:cs typeface="Times New Roman" panose="02020603050405020304" pitchFamily="18" charset="0"/>
              </a:rPr>
              <a:t>PrintWriter</a:t>
            </a:r>
            <a:r>
              <a:rPr lang="en-US" altLang="en-US" dirty="0">
                <a:solidFill>
                  <a:schemeClr val="tx1"/>
                </a:solidFill>
                <a:cs typeface="Times New Roman" panose="02020603050405020304" pitchFamily="18" charset="0"/>
              </a:rPr>
              <a:t> obtained from </a:t>
            </a:r>
            <a:r>
              <a:rPr lang="en-US" altLang="en-US" dirty="0" err="1">
                <a:solidFill>
                  <a:schemeClr val="tx1"/>
                </a:solidFill>
                <a:cs typeface="Times New Roman" panose="02020603050405020304" pitchFamily="18" charset="0"/>
              </a:rPr>
              <a:t>response.getWriter</a:t>
            </a:r>
            <a:r>
              <a:rPr lang="en-US" altLang="en-US" dirty="0">
                <a:solidFill>
                  <a:schemeClr val="tx1"/>
                </a:solidFill>
                <a:cs typeface="Times New Roman" panose="02020603050405020304" pitchFamily="18" charset="0"/>
              </a:rPr>
              <a:t>(). You can use it to send character content to the client.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 Predefined Variables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(4 of 8)</a:t>
            </a:r>
          </a:p>
        </p:txBody>
      </p:sp>
      <p:sp>
        <p:nvSpPr>
          <p:cNvPr id="16387" name="Content Placeholder 2"/>
          <p:cNvSpPr txBox="1">
            <a:spLocks noGrp="1"/>
          </p:cNvSpPr>
          <p:nvPr>
            <p:ph type="body" idx="1"/>
          </p:nvPr>
        </p:nvSpPr>
        <p:spPr/>
        <p:txBody>
          <a:bodyPr/>
          <a:lstStyle/>
          <a:p>
            <a:pPr>
              <a:defRPr/>
            </a:pPr>
            <a:r>
              <a:rPr lang="en-US" altLang="en-US" dirty="0" smtClean="0"/>
              <a:t>You can use variables in J</a:t>
            </a:r>
            <a:r>
              <a:rPr lang="en-US" altLang="en-US" sz="100" dirty="0" smtClean="0"/>
              <a:t> </a:t>
            </a:r>
            <a:r>
              <a:rPr lang="en-US" altLang="en-US" dirty="0" smtClean="0"/>
              <a:t>S</a:t>
            </a:r>
            <a:r>
              <a:rPr lang="en-US" altLang="en-US" sz="100" dirty="0" smtClean="0"/>
              <a:t> </a:t>
            </a:r>
            <a:r>
              <a:rPr lang="en-US" altLang="en-US" dirty="0" smtClean="0"/>
              <a:t>P. For convenience, J</a:t>
            </a:r>
            <a:r>
              <a:rPr lang="en-US" altLang="en-US" sz="100" dirty="0" smtClean="0"/>
              <a:t> </a:t>
            </a:r>
            <a:r>
              <a:rPr lang="en-US" altLang="en-US" dirty="0" smtClean="0"/>
              <a:t>S</a:t>
            </a:r>
            <a:r>
              <a:rPr lang="en-US" altLang="en-US" sz="100" dirty="0" smtClean="0"/>
              <a:t> </a:t>
            </a:r>
            <a:r>
              <a:rPr lang="en-US" altLang="en-US" dirty="0" smtClean="0"/>
              <a:t>P provides eight predefined variables from the servlet environment that can be used with J</a:t>
            </a:r>
            <a:r>
              <a:rPr lang="en-US" altLang="en-US" sz="100" dirty="0" smtClean="0"/>
              <a:t> </a:t>
            </a:r>
            <a:r>
              <a:rPr lang="en-US" altLang="en-US" dirty="0" smtClean="0"/>
              <a:t>S</a:t>
            </a:r>
            <a:r>
              <a:rPr lang="en-US" altLang="en-US" sz="100" dirty="0" smtClean="0"/>
              <a:t> </a:t>
            </a:r>
            <a:r>
              <a:rPr lang="en-US" altLang="en-US" dirty="0" smtClean="0"/>
              <a:t>P expressions and </a:t>
            </a:r>
            <a:r>
              <a:rPr lang="en-US" altLang="en-US" dirty="0" err="1" smtClean="0"/>
              <a:t>scriptlets</a:t>
            </a:r>
            <a:r>
              <a:rPr lang="en-US" altLang="en-US" dirty="0" smtClean="0"/>
              <a:t>. These variables are also known as J</a:t>
            </a:r>
            <a:r>
              <a:rPr lang="en-US" altLang="en-US" sz="100" dirty="0" smtClean="0"/>
              <a:t> </a:t>
            </a:r>
            <a:r>
              <a:rPr lang="en-US" altLang="en-US" dirty="0" smtClean="0"/>
              <a:t>S</a:t>
            </a:r>
            <a:r>
              <a:rPr lang="en-US" altLang="en-US" sz="100" dirty="0" smtClean="0"/>
              <a:t> </a:t>
            </a:r>
            <a:r>
              <a:rPr lang="en-US" altLang="en-US" dirty="0" smtClean="0"/>
              <a:t>P implicit objects.</a:t>
            </a:r>
          </a:p>
          <a:p>
            <a:pPr>
              <a:defRPr/>
            </a:pPr>
            <a:r>
              <a:rPr lang="en-US" altLang="en-US" dirty="0" smtClean="0"/>
              <a:t>Session</a:t>
            </a:r>
          </a:p>
          <a:p>
            <a:pPr lvl="1">
              <a:defRPr/>
            </a:pPr>
            <a:r>
              <a:rPr lang="en-US" altLang="en-US" dirty="0" smtClean="0">
                <a:solidFill>
                  <a:schemeClr val="tx1"/>
                </a:solidFill>
                <a:cs typeface="Times New Roman" panose="02020603050405020304" pitchFamily="18" charset="0"/>
              </a:rPr>
              <a:t>Represents </a:t>
            </a:r>
            <a:r>
              <a:rPr lang="en-US" altLang="en-US" dirty="0">
                <a:solidFill>
                  <a:schemeClr val="tx1"/>
                </a:solidFill>
                <a:cs typeface="Times New Roman" panose="02020603050405020304" pitchFamily="18" charset="0"/>
              </a:rPr>
              <a:t>the </a:t>
            </a:r>
            <a:r>
              <a:rPr lang="en-US" altLang="en-US" dirty="0" err="1">
                <a:solidFill>
                  <a:schemeClr val="tx1"/>
                </a:solidFill>
                <a:cs typeface="Times New Roman" panose="02020603050405020304" pitchFamily="18" charset="0"/>
              </a:rPr>
              <a:t>HttpSession</a:t>
            </a:r>
            <a:r>
              <a:rPr lang="en-US" altLang="en-US" dirty="0">
                <a:solidFill>
                  <a:schemeClr val="tx1"/>
                </a:solidFill>
                <a:cs typeface="Times New Roman" panose="02020603050405020304" pitchFamily="18" charset="0"/>
              </a:rPr>
              <a:t> object associated with the request, obtained from </a:t>
            </a:r>
            <a:r>
              <a:rPr lang="en-US" altLang="en-US" dirty="0" err="1">
                <a:solidFill>
                  <a:schemeClr val="tx1"/>
                </a:solidFill>
                <a:cs typeface="Times New Roman" panose="02020603050405020304" pitchFamily="18" charset="0"/>
              </a:rPr>
              <a:t>request.getSession</a:t>
            </a:r>
            <a:r>
              <a:rPr lang="en-US" altLang="en-US" dirty="0">
                <a:solidFill>
                  <a:schemeClr val="tx1"/>
                </a:solidFill>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 Predefined Variables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(5 of 8)</a:t>
            </a:r>
          </a:p>
        </p:txBody>
      </p:sp>
      <p:sp>
        <p:nvSpPr>
          <p:cNvPr id="16387" name="Content Placeholder 2"/>
          <p:cNvSpPr txBox="1">
            <a:spLocks noGrp="1"/>
          </p:cNvSpPr>
          <p:nvPr>
            <p:ph type="body" idx="1"/>
          </p:nvPr>
        </p:nvSpPr>
        <p:spPr/>
        <p:txBody>
          <a:bodyPr/>
          <a:lstStyle/>
          <a:p>
            <a:pPr>
              <a:defRPr/>
            </a:pPr>
            <a:r>
              <a:rPr lang="en-US" altLang="en-US" dirty="0" smtClean="0"/>
              <a:t>You can use variables in J</a:t>
            </a:r>
            <a:r>
              <a:rPr lang="en-US" altLang="en-US" sz="100" dirty="0" smtClean="0"/>
              <a:t> </a:t>
            </a:r>
            <a:r>
              <a:rPr lang="en-US" altLang="en-US" dirty="0" smtClean="0"/>
              <a:t>S</a:t>
            </a:r>
            <a:r>
              <a:rPr lang="en-US" altLang="en-US" sz="100" dirty="0" smtClean="0"/>
              <a:t> </a:t>
            </a:r>
            <a:r>
              <a:rPr lang="en-US" altLang="en-US" dirty="0" smtClean="0"/>
              <a:t>P. For convenience, J</a:t>
            </a:r>
            <a:r>
              <a:rPr lang="en-US" altLang="en-US" sz="100" dirty="0" smtClean="0"/>
              <a:t> </a:t>
            </a:r>
            <a:r>
              <a:rPr lang="en-US" altLang="en-US" dirty="0" smtClean="0"/>
              <a:t>S</a:t>
            </a:r>
            <a:r>
              <a:rPr lang="en-US" altLang="en-US" sz="100" dirty="0" smtClean="0"/>
              <a:t> </a:t>
            </a:r>
            <a:r>
              <a:rPr lang="en-US" altLang="en-US" dirty="0" smtClean="0"/>
              <a:t>P provides eight predefined variables from the servlet environment that can be used with J</a:t>
            </a:r>
            <a:r>
              <a:rPr lang="en-US" altLang="en-US" sz="100" dirty="0" smtClean="0"/>
              <a:t> </a:t>
            </a:r>
            <a:r>
              <a:rPr lang="en-US" altLang="en-US" dirty="0" smtClean="0"/>
              <a:t>S</a:t>
            </a:r>
            <a:r>
              <a:rPr lang="en-US" altLang="en-US" sz="100" dirty="0" smtClean="0"/>
              <a:t> </a:t>
            </a:r>
            <a:r>
              <a:rPr lang="en-US" altLang="en-US" dirty="0" smtClean="0"/>
              <a:t>P expressions and </a:t>
            </a:r>
            <a:r>
              <a:rPr lang="en-US" altLang="en-US" dirty="0" err="1" smtClean="0"/>
              <a:t>scriptlets</a:t>
            </a:r>
            <a:r>
              <a:rPr lang="en-US" altLang="en-US" dirty="0" smtClean="0"/>
              <a:t>. These variables are also known as J</a:t>
            </a:r>
            <a:r>
              <a:rPr lang="en-US" altLang="en-US" sz="100" dirty="0" smtClean="0"/>
              <a:t> </a:t>
            </a:r>
            <a:r>
              <a:rPr lang="en-US" altLang="en-US" dirty="0" smtClean="0"/>
              <a:t>S</a:t>
            </a:r>
            <a:r>
              <a:rPr lang="en-US" altLang="en-US" sz="100" dirty="0" smtClean="0"/>
              <a:t> </a:t>
            </a:r>
            <a:r>
              <a:rPr lang="en-US" altLang="en-US" dirty="0" smtClean="0"/>
              <a:t>P implicit objects.</a:t>
            </a:r>
          </a:p>
          <a:p>
            <a:pPr>
              <a:defRPr/>
            </a:pPr>
            <a:r>
              <a:rPr lang="en-US" altLang="en-US" dirty="0" smtClean="0"/>
              <a:t>Application</a:t>
            </a:r>
          </a:p>
          <a:p>
            <a:pPr lvl="1">
              <a:defRPr/>
            </a:pPr>
            <a:r>
              <a:rPr lang="en-US" altLang="en-US" dirty="0" smtClean="0">
                <a:solidFill>
                  <a:schemeClr val="tx1"/>
                </a:solidFill>
                <a:cs typeface="Times New Roman" panose="02020603050405020304" pitchFamily="18" charset="0"/>
              </a:rPr>
              <a:t>Represents </a:t>
            </a:r>
            <a:r>
              <a:rPr lang="en-US" altLang="en-US" dirty="0">
                <a:solidFill>
                  <a:schemeClr val="tx1"/>
                </a:solidFill>
                <a:cs typeface="Times New Roman" panose="02020603050405020304" pitchFamily="18" charset="0"/>
              </a:rPr>
              <a:t>the </a:t>
            </a:r>
            <a:r>
              <a:rPr lang="en-US" altLang="en-US" dirty="0" err="1">
                <a:solidFill>
                  <a:schemeClr val="tx1"/>
                </a:solidFill>
                <a:cs typeface="Times New Roman" panose="02020603050405020304" pitchFamily="18" charset="0"/>
              </a:rPr>
              <a:t>ServletContext</a:t>
            </a:r>
            <a:r>
              <a:rPr lang="en-US" altLang="en-US" dirty="0">
                <a:solidFill>
                  <a:schemeClr val="tx1"/>
                </a:solidFill>
                <a:cs typeface="Times New Roman" panose="02020603050405020304" pitchFamily="18" charset="0"/>
              </a:rPr>
              <a:t> object for storing persistent data for all clients. The difference between session and application is that session is tied to one client, but application is for all clients to share persistent data.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 Predefined Variables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(6 of 8)</a:t>
            </a:r>
          </a:p>
        </p:txBody>
      </p:sp>
      <p:sp>
        <p:nvSpPr>
          <p:cNvPr id="16387" name="Content Placeholder 2"/>
          <p:cNvSpPr txBox="1">
            <a:spLocks noGrp="1"/>
          </p:cNvSpPr>
          <p:nvPr>
            <p:ph type="body" idx="1"/>
          </p:nvPr>
        </p:nvSpPr>
        <p:spPr/>
        <p:txBody>
          <a:bodyPr/>
          <a:lstStyle/>
          <a:p>
            <a:pPr>
              <a:defRPr/>
            </a:pPr>
            <a:r>
              <a:rPr lang="en-US" altLang="en-US" dirty="0" smtClean="0"/>
              <a:t>You can use variables in J</a:t>
            </a:r>
            <a:r>
              <a:rPr lang="en-US" altLang="en-US" sz="100" dirty="0" smtClean="0"/>
              <a:t> </a:t>
            </a:r>
            <a:r>
              <a:rPr lang="en-US" altLang="en-US" dirty="0" smtClean="0"/>
              <a:t>S</a:t>
            </a:r>
            <a:r>
              <a:rPr lang="en-US" altLang="en-US" sz="100" dirty="0" smtClean="0"/>
              <a:t> </a:t>
            </a:r>
            <a:r>
              <a:rPr lang="en-US" altLang="en-US" dirty="0" smtClean="0"/>
              <a:t>P. For convenience, J</a:t>
            </a:r>
            <a:r>
              <a:rPr lang="en-US" altLang="en-US" sz="100" dirty="0" smtClean="0"/>
              <a:t> </a:t>
            </a:r>
            <a:r>
              <a:rPr lang="en-US" altLang="en-US" dirty="0" smtClean="0"/>
              <a:t>S</a:t>
            </a:r>
            <a:r>
              <a:rPr lang="en-US" altLang="en-US" sz="100" dirty="0" smtClean="0"/>
              <a:t> </a:t>
            </a:r>
            <a:r>
              <a:rPr lang="en-US" altLang="en-US" dirty="0" smtClean="0"/>
              <a:t>P provides eight predefined variables from the servlet environment that can be used with J</a:t>
            </a:r>
            <a:r>
              <a:rPr lang="en-US" altLang="en-US" sz="100" dirty="0" smtClean="0"/>
              <a:t> </a:t>
            </a:r>
            <a:r>
              <a:rPr lang="en-US" altLang="en-US" dirty="0" smtClean="0"/>
              <a:t>S</a:t>
            </a:r>
            <a:r>
              <a:rPr lang="en-US" altLang="en-US" sz="100" dirty="0" smtClean="0"/>
              <a:t> </a:t>
            </a:r>
            <a:r>
              <a:rPr lang="en-US" altLang="en-US" dirty="0" smtClean="0"/>
              <a:t>P expressions and </a:t>
            </a:r>
            <a:r>
              <a:rPr lang="en-US" altLang="en-US" dirty="0" err="1" smtClean="0"/>
              <a:t>scriptlets</a:t>
            </a:r>
            <a:r>
              <a:rPr lang="en-US" altLang="en-US" dirty="0" smtClean="0"/>
              <a:t>. These variables are also known as J</a:t>
            </a:r>
            <a:r>
              <a:rPr lang="en-US" altLang="en-US" sz="100" dirty="0" smtClean="0"/>
              <a:t> </a:t>
            </a:r>
            <a:r>
              <a:rPr lang="en-US" altLang="en-US" dirty="0" smtClean="0"/>
              <a:t>S</a:t>
            </a:r>
            <a:r>
              <a:rPr lang="en-US" altLang="en-US" sz="100" dirty="0" smtClean="0"/>
              <a:t> </a:t>
            </a:r>
            <a:r>
              <a:rPr lang="en-US" altLang="en-US" dirty="0" smtClean="0"/>
              <a:t>P implicit objects.</a:t>
            </a:r>
          </a:p>
          <a:p>
            <a:pPr>
              <a:defRPr/>
            </a:pPr>
            <a:r>
              <a:rPr lang="en-US" altLang="en-US" dirty="0" err="1" smtClean="0"/>
              <a:t>Config</a:t>
            </a:r>
            <a:endParaRPr lang="en-US" altLang="en-US" dirty="0"/>
          </a:p>
          <a:p>
            <a:pPr lvl="1">
              <a:defRPr/>
            </a:pPr>
            <a:r>
              <a:rPr lang="en-US" altLang="en-US" dirty="0" smtClean="0">
                <a:solidFill>
                  <a:schemeClr val="tx1"/>
                </a:solidFill>
                <a:cs typeface="Times New Roman" panose="02020603050405020304" pitchFamily="18" charset="0"/>
              </a:rPr>
              <a:t>Represents </a:t>
            </a:r>
            <a:r>
              <a:rPr lang="en-US" altLang="en-US" dirty="0">
                <a:solidFill>
                  <a:schemeClr val="tx1"/>
                </a:solidFill>
                <a:cs typeface="Times New Roman" panose="02020603050405020304" pitchFamily="18" charset="0"/>
              </a:rPr>
              <a:t>the </a:t>
            </a:r>
            <a:r>
              <a:rPr lang="en-US" altLang="en-US" dirty="0" err="1">
                <a:solidFill>
                  <a:schemeClr val="tx1"/>
                </a:solidFill>
                <a:cs typeface="Times New Roman" panose="02020603050405020304" pitchFamily="18" charset="0"/>
              </a:rPr>
              <a:t>ServletConfig</a:t>
            </a:r>
            <a:r>
              <a:rPr lang="en-US" altLang="en-US" dirty="0">
                <a:solidFill>
                  <a:schemeClr val="tx1"/>
                </a:solidFill>
                <a:cs typeface="Times New Roman" panose="02020603050405020304" pitchFamily="18" charset="0"/>
              </a:rPr>
              <a:t> object for the page.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 Predefined Variables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(7 of 8)</a:t>
            </a:r>
          </a:p>
        </p:txBody>
      </p:sp>
      <p:sp>
        <p:nvSpPr>
          <p:cNvPr id="16387" name="Content Placeholder 2"/>
          <p:cNvSpPr txBox="1">
            <a:spLocks noGrp="1"/>
          </p:cNvSpPr>
          <p:nvPr>
            <p:ph type="body" idx="1"/>
          </p:nvPr>
        </p:nvSpPr>
        <p:spPr/>
        <p:txBody>
          <a:bodyPr/>
          <a:lstStyle/>
          <a:p>
            <a:pPr>
              <a:defRPr/>
            </a:pPr>
            <a:r>
              <a:rPr lang="en-US" altLang="en-US" dirty="0" smtClean="0"/>
              <a:t>You can use variables in J</a:t>
            </a:r>
            <a:r>
              <a:rPr lang="en-US" altLang="en-US" sz="100" dirty="0" smtClean="0"/>
              <a:t> </a:t>
            </a:r>
            <a:r>
              <a:rPr lang="en-US" altLang="en-US" dirty="0" smtClean="0"/>
              <a:t>S</a:t>
            </a:r>
            <a:r>
              <a:rPr lang="en-US" altLang="en-US" sz="100" dirty="0" smtClean="0"/>
              <a:t> </a:t>
            </a:r>
            <a:r>
              <a:rPr lang="en-US" altLang="en-US" dirty="0" smtClean="0"/>
              <a:t>P. For convenience, J</a:t>
            </a:r>
            <a:r>
              <a:rPr lang="en-US" altLang="en-US" sz="100" dirty="0" smtClean="0"/>
              <a:t> </a:t>
            </a:r>
            <a:r>
              <a:rPr lang="en-US" altLang="en-US" dirty="0" smtClean="0"/>
              <a:t>S</a:t>
            </a:r>
            <a:r>
              <a:rPr lang="en-US" altLang="en-US" sz="100" dirty="0" smtClean="0"/>
              <a:t> </a:t>
            </a:r>
            <a:r>
              <a:rPr lang="en-US" altLang="en-US" dirty="0" smtClean="0"/>
              <a:t>P provides eight predefined variables from the servlet environment that can be used with J</a:t>
            </a:r>
            <a:r>
              <a:rPr lang="en-US" altLang="en-US" sz="100" dirty="0" smtClean="0"/>
              <a:t> </a:t>
            </a:r>
            <a:r>
              <a:rPr lang="en-US" altLang="en-US" dirty="0" smtClean="0"/>
              <a:t>S</a:t>
            </a:r>
            <a:r>
              <a:rPr lang="en-US" altLang="en-US" sz="100" dirty="0" smtClean="0"/>
              <a:t> </a:t>
            </a:r>
            <a:r>
              <a:rPr lang="en-US" altLang="en-US" dirty="0" smtClean="0"/>
              <a:t>P expressions and </a:t>
            </a:r>
            <a:r>
              <a:rPr lang="en-US" altLang="en-US" dirty="0" err="1" smtClean="0"/>
              <a:t>scriptlets</a:t>
            </a:r>
            <a:r>
              <a:rPr lang="en-US" altLang="en-US" dirty="0" smtClean="0"/>
              <a:t>. These variables are also known as J</a:t>
            </a:r>
            <a:r>
              <a:rPr lang="en-US" altLang="en-US" sz="100" dirty="0" smtClean="0"/>
              <a:t> </a:t>
            </a:r>
            <a:r>
              <a:rPr lang="en-US" altLang="en-US" dirty="0" smtClean="0"/>
              <a:t>S</a:t>
            </a:r>
            <a:r>
              <a:rPr lang="en-US" altLang="en-US" sz="100" dirty="0" smtClean="0"/>
              <a:t> </a:t>
            </a:r>
            <a:r>
              <a:rPr lang="en-US" altLang="en-US" dirty="0" smtClean="0"/>
              <a:t>P implicit objects.</a:t>
            </a:r>
          </a:p>
          <a:p>
            <a:pPr>
              <a:defRPr/>
            </a:pPr>
            <a:r>
              <a:rPr lang="en-US" altLang="en-US" dirty="0" err="1" smtClean="0"/>
              <a:t>Pagecontext</a:t>
            </a:r>
            <a:endParaRPr lang="en-US" altLang="en-US" dirty="0" smtClean="0"/>
          </a:p>
          <a:p>
            <a:pPr lvl="1">
              <a:defRPr/>
            </a:pPr>
            <a:r>
              <a:rPr lang="en-US" altLang="en-US" dirty="0" smtClean="0">
                <a:solidFill>
                  <a:schemeClr val="tx1"/>
                </a:solidFill>
                <a:cs typeface="Times New Roman" panose="02020603050405020304" pitchFamily="18" charset="0"/>
              </a:rPr>
              <a:t>Represents </a:t>
            </a:r>
            <a:r>
              <a:rPr lang="en-US" altLang="en-US" dirty="0">
                <a:solidFill>
                  <a:schemeClr val="tx1"/>
                </a:solidFill>
                <a:cs typeface="Times New Roman" panose="02020603050405020304" pitchFamily="18" charset="0"/>
              </a:rPr>
              <a:t>the </a:t>
            </a:r>
            <a:r>
              <a:rPr lang="en-US" altLang="en-US" dirty="0" err="1">
                <a:solidFill>
                  <a:schemeClr val="tx1"/>
                </a:solidFill>
                <a:cs typeface="Times New Roman" panose="02020603050405020304" pitchFamily="18" charset="0"/>
              </a:rPr>
              <a:t>PageContext</a:t>
            </a:r>
            <a:r>
              <a:rPr lang="en-US" altLang="en-US" dirty="0">
                <a:solidFill>
                  <a:schemeClr val="tx1"/>
                </a:solidFill>
                <a:cs typeface="Times New Roman" panose="02020603050405020304" pitchFamily="18" charset="0"/>
              </a:rPr>
              <a:t> object. </a:t>
            </a:r>
            <a:r>
              <a:rPr lang="en-US" altLang="en-US" dirty="0" err="1">
                <a:solidFill>
                  <a:schemeClr val="tx1"/>
                </a:solidFill>
                <a:cs typeface="Times New Roman" panose="02020603050405020304" pitchFamily="18" charset="0"/>
              </a:rPr>
              <a:t>PageContext</a:t>
            </a:r>
            <a:r>
              <a:rPr lang="en-US" altLang="en-US" dirty="0">
                <a:solidFill>
                  <a:schemeClr val="tx1"/>
                </a:solidFill>
                <a:cs typeface="Times New Roman" panose="02020603050405020304" pitchFamily="18" charset="0"/>
              </a:rPr>
              <a:t> is a new class introduced in </a:t>
            </a:r>
            <a:r>
              <a:rPr lang="en-US" altLang="en-US" dirty="0" smtClean="0">
                <a:solidFill>
                  <a:schemeClr val="tx1"/>
                </a:solidFill>
                <a:cs typeface="Times New Roman" panose="02020603050405020304" pitchFamily="18" charset="0"/>
              </a:rPr>
              <a:t>J</a:t>
            </a:r>
            <a:r>
              <a:rPr lang="en-US" altLang="en-US" sz="100" dirty="0" smtClean="0">
                <a:solidFill>
                  <a:schemeClr val="tx1"/>
                </a:solidFill>
                <a:cs typeface="Times New Roman" panose="02020603050405020304" pitchFamily="18" charset="0"/>
              </a:rPr>
              <a:t> </a:t>
            </a:r>
            <a:r>
              <a:rPr lang="en-US" altLang="en-US" dirty="0" smtClean="0">
                <a:solidFill>
                  <a:schemeClr val="tx1"/>
                </a:solidFill>
                <a:cs typeface="Times New Roman" panose="02020603050405020304" pitchFamily="18" charset="0"/>
              </a:rPr>
              <a:t>S</a:t>
            </a:r>
            <a:r>
              <a:rPr lang="en-US" altLang="en-US" sz="100" dirty="0" smtClean="0">
                <a:solidFill>
                  <a:schemeClr val="tx1"/>
                </a:solidFill>
                <a:cs typeface="Times New Roman" panose="02020603050405020304" pitchFamily="18" charset="0"/>
              </a:rPr>
              <a:t> </a:t>
            </a:r>
            <a:r>
              <a:rPr lang="en-US" altLang="en-US" dirty="0" smtClean="0">
                <a:solidFill>
                  <a:schemeClr val="tx1"/>
                </a:solidFill>
                <a:cs typeface="Times New Roman" panose="02020603050405020304" pitchFamily="18" charset="0"/>
              </a:rPr>
              <a:t>P </a:t>
            </a:r>
            <a:r>
              <a:rPr lang="en-US" altLang="en-US" dirty="0">
                <a:solidFill>
                  <a:schemeClr val="tx1"/>
                </a:solidFill>
                <a:cs typeface="Times New Roman" panose="02020603050405020304" pitchFamily="18" charset="0"/>
              </a:rPr>
              <a:t>to give a central point of access to many page attributes.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 Predefined Variables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(8 of 8)</a:t>
            </a:r>
          </a:p>
        </p:txBody>
      </p:sp>
      <p:sp>
        <p:nvSpPr>
          <p:cNvPr id="16387" name="Content Placeholder 2"/>
          <p:cNvSpPr txBox="1">
            <a:spLocks noGrp="1"/>
          </p:cNvSpPr>
          <p:nvPr>
            <p:ph type="body" idx="1"/>
          </p:nvPr>
        </p:nvSpPr>
        <p:spPr/>
        <p:txBody>
          <a:bodyPr/>
          <a:lstStyle/>
          <a:p>
            <a:pPr>
              <a:defRPr/>
            </a:pPr>
            <a:r>
              <a:rPr lang="en-US" altLang="en-US" dirty="0" smtClean="0"/>
              <a:t>You can use variables in J</a:t>
            </a:r>
            <a:r>
              <a:rPr lang="en-US" altLang="en-US" sz="100" dirty="0" smtClean="0"/>
              <a:t> </a:t>
            </a:r>
            <a:r>
              <a:rPr lang="en-US" altLang="en-US" dirty="0" smtClean="0"/>
              <a:t>S</a:t>
            </a:r>
            <a:r>
              <a:rPr lang="en-US" altLang="en-US" sz="100" dirty="0" smtClean="0"/>
              <a:t> </a:t>
            </a:r>
            <a:r>
              <a:rPr lang="en-US" altLang="en-US" dirty="0" smtClean="0"/>
              <a:t>P. For convenience, J</a:t>
            </a:r>
            <a:r>
              <a:rPr lang="en-US" altLang="en-US" sz="100" dirty="0" smtClean="0"/>
              <a:t> </a:t>
            </a:r>
            <a:r>
              <a:rPr lang="en-US" altLang="en-US" dirty="0" smtClean="0"/>
              <a:t>S</a:t>
            </a:r>
            <a:r>
              <a:rPr lang="en-US" altLang="en-US" sz="100" dirty="0" smtClean="0"/>
              <a:t> </a:t>
            </a:r>
            <a:r>
              <a:rPr lang="en-US" altLang="en-US" dirty="0" smtClean="0"/>
              <a:t>P provides eight predefined variables from the servlet environment that can be used with J</a:t>
            </a:r>
            <a:r>
              <a:rPr lang="en-US" altLang="en-US" sz="100" dirty="0" smtClean="0"/>
              <a:t> </a:t>
            </a:r>
            <a:r>
              <a:rPr lang="en-US" altLang="en-US" dirty="0" smtClean="0"/>
              <a:t>S</a:t>
            </a:r>
            <a:r>
              <a:rPr lang="en-US" altLang="en-US" sz="100" dirty="0" smtClean="0"/>
              <a:t> </a:t>
            </a:r>
            <a:r>
              <a:rPr lang="en-US" altLang="en-US" dirty="0" smtClean="0"/>
              <a:t>P expressions and </a:t>
            </a:r>
            <a:r>
              <a:rPr lang="en-US" altLang="en-US" dirty="0" err="1" smtClean="0"/>
              <a:t>scriptlets</a:t>
            </a:r>
            <a:r>
              <a:rPr lang="en-US" altLang="en-US" dirty="0" smtClean="0"/>
              <a:t>. These variables are also known as J</a:t>
            </a:r>
            <a:r>
              <a:rPr lang="en-US" altLang="en-US" sz="100" dirty="0" smtClean="0"/>
              <a:t> </a:t>
            </a:r>
            <a:r>
              <a:rPr lang="en-US" altLang="en-US" dirty="0" smtClean="0"/>
              <a:t>S</a:t>
            </a:r>
            <a:r>
              <a:rPr lang="en-US" altLang="en-US" sz="100" dirty="0" smtClean="0"/>
              <a:t> </a:t>
            </a:r>
            <a:r>
              <a:rPr lang="en-US" altLang="en-US" dirty="0" smtClean="0"/>
              <a:t>P implicit objects.</a:t>
            </a:r>
          </a:p>
          <a:p>
            <a:pPr>
              <a:defRPr/>
            </a:pPr>
            <a:r>
              <a:rPr lang="en-US" altLang="en-US" dirty="0" smtClean="0"/>
              <a:t>Page</a:t>
            </a:r>
          </a:p>
          <a:p>
            <a:pPr lvl="1">
              <a:defRPr/>
            </a:pPr>
            <a:r>
              <a:rPr lang="en-US" altLang="en-US" dirty="0" smtClean="0">
                <a:solidFill>
                  <a:schemeClr val="tx1"/>
                </a:solidFill>
                <a:cs typeface="Times New Roman" panose="02020603050405020304" pitchFamily="18" charset="0"/>
              </a:rPr>
              <a:t>Page </a:t>
            </a:r>
            <a:r>
              <a:rPr lang="en-US" altLang="en-US" dirty="0">
                <a:solidFill>
                  <a:schemeClr val="tx1"/>
                </a:solidFill>
                <a:cs typeface="Times New Roman" panose="02020603050405020304" pitchFamily="18" charset="0"/>
              </a:rPr>
              <a:t>is an alternative to this.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38.2 Computing Loan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3" name="Content Placeholder 2"/>
          <p:cNvSpPr>
            <a:spLocks noGrp="1"/>
          </p:cNvSpPr>
          <p:nvPr>
            <p:ph type="body" idx="1"/>
          </p:nvPr>
        </p:nvSpPr>
        <p:spPr>
          <a:xfrm>
            <a:off x="457200" y="1600200"/>
            <a:ext cx="8229600" cy="1981200"/>
          </a:xfrm>
        </p:spPr>
        <p:txBody>
          <a:bodyPr/>
          <a:lstStyle/>
          <a:p>
            <a:pPr>
              <a:defRPr/>
            </a:pPr>
            <a:r>
              <a:rPr lang="en-US" altLang="en-US" dirty="0">
                <a:cs typeface="Times New Roman" panose="02020603050405020304" pitchFamily="18" charset="0"/>
              </a:rPr>
              <a:t>Write an </a:t>
            </a:r>
            <a:r>
              <a:rPr lang="en-US" altLang="en-US" dirty="0" smtClean="0">
                <a:cs typeface="Times New Roman" panose="02020603050405020304" pitchFamily="18" charset="0"/>
              </a:rPr>
              <a:t>H</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T</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M</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L </a:t>
            </a:r>
            <a:r>
              <a:rPr lang="en-US" altLang="en-US" dirty="0">
                <a:cs typeface="Times New Roman" panose="02020603050405020304" pitchFamily="18" charset="0"/>
              </a:rPr>
              <a:t>page that prompts the user to enter loan amount, annual interest rate, and number of years. Clicking the Compute Loan Payment button invokes a </a:t>
            </a:r>
            <a:r>
              <a:rPr lang="en-US" altLang="en-US" dirty="0" smtClean="0">
                <a:cs typeface="Times New Roman" panose="02020603050405020304" pitchFamily="18" charset="0"/>
              </a:rPr>
              <a:t>J</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S</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P </a:t>
            </a:r>
            <a:r>
              <a:rPr lang="en-US" altLang="en-US" dirty="0">
                <a:cs typeface="Times New Roman" panose="02020603050405020304" pitchFamily="18" charset="0"/>
              </a:rPr>
              <a:t>to compute and display the monthly and total loan payment.</a:t>
            </a:r>
            <a:r>
              <a:rPr lang="en-US" altLang="en-US" dirty="0">
                <a:latin typeface="Courier New" panose="02070309020205020404" pitchFamily="49" charset="0"/>
                <a:cs typeface="Courier New" panose="02070309020205020404" pitchFamily="49" charset="0"/>
              </a:rPr>
              <a:t> </a:t>
            </a:r>
            <a:endParaRPr lang="en-US" altLang="en-US" dirty="0">
              <a:latin typeface="Courier" charset="0"/>
              <a:cs typeface="Times New Roman" panose="02020603050405020304" pitchFamily="18" charset="0"/>
            </a:endParaRPr>
          </a:p>
        </p:txBody>
      </p:sp>
      <p:pic>
        <p:nvPicPr>
          <p:cNvPr id="47108" name="Picture 3" descr="Computer code, titled, Computing Loan has 18 lines. The lines read as follows. Line 1. left angle bracket dash dash Compute Loan period html dash dash right angle bracket. Line 2. left angle bracket html right angle bracket. Line 3. left angle bracket head right angle bracket. Line 4. left angle bracket title right angle bracket Compute Loan left angle bracket forward slash title right angle bracket. Line 5. left angle bracket forward slash head right angle bracket. Line 6. left angle bracket body right angle bracket. Line 7. Compute Loan Payment. Line 8. left angle bracket form method equals double quote get' action double quote equals Compute Loan period j s p double quote right angle bracket. Line 9. left angle bracket p right angle bracket Loan Amount. Line 10, indented once. left angle bracket input type equals double quote text double quote name equals double quote loan Amount double quote right angle bracket left angle bracket b r right angle bracket. Line 11. annual Interest Rate. Line 12, indented once. left angle bracket input type equals double quote text double quote name equals double quote annual lnterest Rate double quote right angle bracket left angle bracket b r right angle bracket. Line 13. Number of Years less than sign input type equals double quote text double quote name equals double quote number of years double quote size equals double quote 3 double quote right angle bracket left angle bracket forward slash p right angle bracket. Line 14. left angle bracket p right angle bracket less than sign input type equals double quote submit single quote name equals double quote Submit single quote value equals double quote Compute Loan. Line 15, indented once. left angle bracket input type equals double quote reset double quote value equals double quote Reset single quote right angle bracket left angle bracket forward slash p right angle bracket. Line 16. left angle bracket forward slash form right angle bracket. Line 17. left angle bracket forward slash body right angle bracket. Line 18. left angle bracket forward slash html right angle bracket. A window of Microsoft Internet Explorer titled, Compute Loan displays the output of the code. Line 1 is labeled, Compute Loan period html in the window, and Line 8 is labeled, Compute Loan payment in the window."/>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3554413"/>
            <a:ext cx="3940175" cy="272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a:hlinkClick r:id="rId4"/>
          </p:cNvPr>
          <p:cNvSpPr txBox="1"/>
          <p:nvPr/>
        </p:nvSpPr>
        <p:spPr>
          <a:xfrm>
            <a:off x="6427068" y="5638800"/>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38.1</a:t>
            </a:r>
            <a:r>
              <a:rPr lang="en-US" altLang="en-US" smtClean="0">
                <a:solidFill>
                  <a:srgbClr val="000000"/>
                </a:solidFill>
                <a:cs typeface="Arial" panose="020B0604020202020204" pitchFamily="34" charset="0"/>
                <a:sym typeface="Arial" panose="020B0604020202020204" pitchFamily="34" charset="0"/>
              </a:rPr>
              <a:t> To create a simple J</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S</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P page (§38.2).</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38.2</a:t>
            </a:r>
            <a:r>
              <a:rPr lang="en-US" altLang="en-US" smtClean="0">
                <a:solidFill>
                  <a:srgbClr val="000000"/>
                </a:solidFill>
                <a:cs typeface="Arial" panose="020B0604020202020204" pitchFamily="34" charset="0"/>
                <a:sym typeface="Arial" panose="020B0604020202020204" pitchFamily="34" charset="0"/>
              </a:rPr>
              <a:t> To explain how a J</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S</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P page is processed (§38.3).</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38.3</a:t>
            </a:r>
            <a:r>
              <a:rPr lang="en-US" altLang="en-US" smtClean="0">
                <a:solidFill>
                  <a:srgbClr val="000000"/>
                </a:solidFill>
                <a:cs typeface="Arial" panose="020B0604020202020204" pitchFamily="34" charset="0"/>
                <a:sym typeface="Arial" panose="020B0604020202020204" pitchFamily="34" charset="0"/>
              </a:rPr>
              <a:t> To use J</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S</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P constructs to code J</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S</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P script (§38.4).</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38.4</a:t>
            </a:r>
            <a:r>
              <a:rPr lang="en-US" altLang="en-US" smtClean="0">
                <a:solidFill>
                  <a:srgbClr val="000000"/>
                </a:solidFill>
                <a:cs typeface="Arial" panose="020B0604020202020204" pitchFamily="34" charset="0"/>
                <a:sym typeface="Arial" panose="020B0604020202020204" pitchFamily="34" charset="0"/>
              </a:rPr>
              <a:t> To use predefined variables and directives in J</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S</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P (§§38.5-38.6).</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38.2 Computing Loan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pic>
        <p:nvPicPr>
          <p:cNvPr id="49155" name="Picture 2" descr="Computer code, titled, Computing Loan has 21 lines. The lines read as follows. Line 1. left angle bracket dash dash Compute Loan period html dash dash right angle bracket. Line 2. left angle bracket html right angle bracket. Line 3. left angle bracket head right angle bracket. Line 4. left angle bracket title right angle bracket Compute Loan left angle bracket forward slash title right angle bracket. Line 5. left angle bracket forward slash head right angle bracket. Line 6. left angle bracket body right angle bracket. Line 7. left angle bracket percent sign double loan Amount equals Double period Parse Double left parenthesis. Line 8, indented twice. request period get parameter left parenthesis double quote loan Amount double quote right parenthesis right parenthesis semicolon. Line 9, indented once. double annual Interest Rate equals double period Parse Double left parenthesis. Line 10, indented twice. request period get parameter left parenthesis double quote annual Interest Rate double quote right parenthesis right parenthesis semicolon. Line 11, indented once. double number Of Years equals Integer period Parse I n t left parenthesis. Line 12, indented twice. request period get parameter left parenthesis double quote number Of Years double quote right parenthesis right parenthesis semicolon. Line 13, indented once. double monthly Interest Rate equals annual Interest Rate forward slash 1200 semicolon. Line 14, indented twice. left parenthesis 1 minus 1 forward slash Math period Pow left parenthesis 1 plus monthly Interest Rate comma number Of Years asterisk 12 right parenthesis right parenthesis semicolon. Line 15. Loan Amount colon left angle bracket percent sign equals Loan Amount percent sign right angle bracket left angle bracket b r right angle bracket. Line 16. Annual Interest Rate colon left angle bracket percent sign equals annual Interest Rate percent sign right angle bracket left angle bracket b r right angle bracket. Line 17. Number of Years colon left angle bracket percent sign equals number Of Years percent sign right angle bracket left angle bracket b r right angle bracket. Line 18. left angle bracket b right angle bracket Monthly Payment colon left angle bracket percent sign equals monthly payment percent sign right angle bracket left angle bracket b r right angle bracket. Line 19. Total Payment colon left angle bracket percent sign equals total Payment percent sign right angle bracket left angle bracket b r right angle bracket left angle bracket forward slash b right angle bracket. Line 20. left angle bracket forward slash body right angle bracket. Line 21. left angle bracket forward slash html right angle bracket. A window of Microsoft Internet Explorer titled, Compute Loan displays the output of the code. The word request in Line 10 and Line 12 are labeled, predefined variable. Line 17 to Line 21 are labeled to the output of the window."/>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1738" y="1371600"/>
            <a:ext cx="67405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 Directives</a:t>
            </a:r>
          </a:p>
        </p:txBody>
      </p:sp>
      <p:sp>
        <p:nvSpPr>
          <p:cNvPr id="16387" name="Content Placeholder 2"/>
          <p:cNvSpPr txBox="1">
            <a:spLocks noGrp="1"/>
          </p:cNvSpPr>
          <p:nvPr>
            <p:ph type="body" idx="1"/>
          </p:nvPr>
        </p:nvSpPr>
        <p:spPr>
          <a:xfrm>
            <a:off x="457200" y="1600200"/>
            <a:ext cx="8229600" cy="2362200"/>
          </a:xfrm>
        </p:spPr>
        <p:txBody>
          <a:bodyPr/>
          <a:lstStyle/>
          <a:p>
            <a:pPr>
              <a:defRPr/>
            </a:pPr>
            <a:r>
              <a:rPr lang="en-US" altLang="en-US" dirty="0" smtClean="0"/>
              <a:t>A J</a:t>
            </a:r>
            <a:r>
              <a:rPr lang="en-US" altLang="en-US" sz="100" dirty="0" smtClean="0"/>
              <a:t> </a:t>
            </a:r>
            <a:r>
              <a:rPr lang="en-US" altLang="en-US" dirty="0" smtClean="0"/>
              <a:t>S</a:t>
            </a:r>
            <a:r>
              <a:rPr lang="en-US" altLang="en-US" sz="100" dirty="0" smtClean="0"/>
              <a:t> </a:t>
            </a:r>
            <a:r>
              <a:rPr lang="en-US" altLang="en-US" dirty="0" smtClean="0"/>
              <a:t>P directive is a statement that gives the J</a:t>
            </a:r>
            <a:r>
              <a:rPr lang="en-US" altLang="en-US" sz="100" dirty="0" smtClean="0"/>
              <a:t> </a:t>
            </a:r>
            <a:r>
              <a:rPr lang="en-US" altLang="en-US" dirty="0" smtClean="0"/>
              <a:t>S</a:t>
            </a:r>
            <a:r>
              <a:rPr lang="en-US" altLang="en-US" sz="100" dirty="0" smtClean="0"/>
              <a:t> </a:t>
            </a:r>
            <a:r>
              <a:rPr lang="en-US" altLang="en-US" dirty="0" smtClean="0"/>
              <a:t>P engine information about the J</a:t>
            </a:r>
            <a:r>
              <a:rPr lang="en-US" altLang="en-US" sz="100" dirty="0" smtClean="0"/>
              <a:t> </a:t>
            </a:r>
            <a:r>
              <a:rPr lang="en-US" altLang="en-US" dirty="0" smtClean="0"/>
              <a:t>S</a:t>
            </a:r>
            <a:r>
              <a:rPr lang="en-US" altLang="en-US" sz="100" dirty="0" smtClean="0"/>
              <a:t> </a:t>
            </a:r>
            <a:r>
              <a:rPr lang="en-US" altLang="en-US" dirty="0" smtClean="0"/>
              <a:t>P page. For example, if your J</a:t>
            </a:r>
            <a:r>
              <a:rPr lang="en-US" altLang="en-US" sz="100" dirty="0" smtClean="0"/>
              <a:t> </a:t>
            </a:r>
            <a:r>
              <a:rPr lang="en-US" altLang="en-US" dirty="0" smtClean="0"/>
              <a:t>S</a:t>
            </a:r>
            <a:r>
              <a:rPr lang="en-US" altLang="en-US" sz="100" dirty="0" smtClean="0"/>
              <a:t> </a:t>
            </a:r>
            <a:r>
              <a:rPr lang="en-US" altLang="en-US" dirty="0" smtClean="0"/>
              <a:t>P page uses a Java class from a package other than the </a:t>
            </a:r>
            <a:r>
              <a:rPr lang="en-US" altLang="en-US" dirty="0" err="1" smtClean="0"/>
              <a:t>java.lang</a:t>
            </a:r>
            <a:r>
              <a:rPr lang="en-US" altLang="en-US" dirty="0" smtClean="0"/>
              <a:t> package, you have to use a directive to import this package. The general syntax for a J</a:t>
            </a:r>
            <a:r>
              <a:rPr lang="en-US" altLang="en-US" sz="100" dirty="0" smtClean="0"/>
              <a:t> </a:t>
            </a:r>
            <a:r>
              <a:rPr lang="en-US" altLang="en-US" dirty="0" smtClean="0"/>
              <a:t>S</a:t>
            </a:r>
            <a:r>
              <a:rPr lang="en-US" altLang="en-US" sz="100" dirty="0" smtClean="0"/>
              <a:t> </a:t>
            </a:r>
            <a:r>
              <a:rPr lang="en-US" altLang="en-US" dirty="0" smtClean="0"/>
              <a:t>P directive is as follows:</a:t>
            </a:r>
            <a:endParaRPr lang="en-US" altLang="en-US" dirty="0"/>
          </a:p>
        </p:txBody>
      </p:sp>
      <p:pic>
        <p:nvPicPr>
          <p:cNvPr id="51204" name="Picture 3" descr="Computer code, titled, J S P Directives has 5 lines. The lines read as follows. Line 1. Left angle bracket percent sign at sign directive attribute equals double quote value double quote percent sign right angle bracket comma or. Line 2. Left angle bracket percent sign at sign directive attribute equals double quote value 1 double quote. Line 3. attribute 2 equals double quote value 2 double quote. Line 4. Unspecified. Line 5. attribute n equals double quote value n double quote percent sign right angle bracket."/>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3886200"/>
            <a:ext cx="4000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Three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 Directives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3)</a:t>
            </a:r>
          </a:p>
        </p:txBody>
      </p:sp>
      <p:sp>
        <p:nvSpPr>
          <p:cNvPr id="16387" name="Content Placeholder 2"/>
          <p:cNvSpPr txBox="1">
            <a:spLocks noGrp="1"/>
          </p:cNvSpPr>
          <p:nvPr>
            <p:ph type="body" idx="1"/>
          </p:nvPr>
        </p:nvSpPr>
        <p:spPr/>
        <p:txBody>
          <a:bodyPr/>
          <a:lstStyle/>
          <a:p>
            <a:pPr>
              <a:defRPr/>
            </a:pPr>
            <a:r>
              <a:rPr lang="en-US" altLang="en-US" dirty="0" smtClean="0"/>
              <a:t>Three possible directives are the following: page, include, and </a:t>
            </a:r>
            <a:r>
              <a:rPr lang="en-US" altLang="en-US" dirty="0" err="1" smtClean="0"/>
              <a:t>tablib</a:t>
            </a:r>
            <a:r>
              <a:rPr lang="en-US" altLang="en-US" dirty="0" smtClean="0"/>
              <a:t>.</a:t>
            </a:r>
          </a:p>
          <a:p>
            <a:pPr>
              <a:defRPr/>
            </a:pPr>
            <a:r>
              <a:rPr lang="en-US" altLang="en-US" dirty="0" smtClean="0"/>
              <a:t>Page</a:t>
            </a:r>
          </a:p>
          <a:p>
            <a:pPr lvl="1">
              <a:defRPr/>
            </a:pPr>
            <a:r>
              <a:rPr lang="en-US" altLang="en-US" dirty="0" smtClean="0">
                <a:solidFill>
                  <a:schemeClr val="tx1"/>
                </a:solidFill>
                <a:cs typeface="Times New Roman" panose="02020603050405020304" pitchFamily="18" charset="0"/>
              </a:rPr>
              <a:t>page </a:t>
            </a:r>
            <a:r>
              <a:rPr lang="en-US" altLang="en-US" dirty="0">
                <a:solidFill>
                  <a:schemeClr val="tx1"/>
                </a:solidFill>
                <a:cs typeface="Times New Roman" panose="02020603050405020304" pitchFamily="18" charset="0"/>
              </a:rPr>
              <a:t>lets you provide information for the page, such as importing classes and setting up content type. The page directive can appear anywhere in the </a:t>
            </a:r>
            <a:r>
              <a:rPr lang="en-US" altLang="en-US" dirty="0" smtClean="0">
                <a:solidFill>
                  <a:schemeClr val="tx1"/>
                </a:solidFill>
                <a:cs typeface="Times New Roman" panose="02020603050405020304" pitchFamily="18" charset="0"/>
              </a:rPr>
              <a:t>J</a:t>
            </a:r>
            <a:r>
              <a:rPr lang="en-US" altLang="en-US" sz="100" dirty="0" smtClean="0">
                <a:solidFill>
                  <a:schemeClr val="tx1"/>
                </a:solidFill>
                <a:cs typeface="Times New Roman" panose="02020603050405020304" pitchFamily="18" charset="0"/>
              </a:rPr>
              <a:t> </a:t>
            </a:r>
            <a:r>
              <a:rPr lang="en-US" altLang="en-US" dirty="0" smtClean="0">
                <a:solidFill>
                  <a:schemeClr val="tx1"/>
                </a:solidFill>
                <a:cs typeface="Times New Roman" panose="02020603050405020304" pitchFamily="18" charset="0"/>
              </a:rPr>
              <a:t>S</a:t>
            </a:r>
            <a:r>
              <a:rPr lang="en-US" altLang="en-US" sz="100" dirty="0" smtClean="0">
                <a:solidFill>
                  <a:schemeClr val="tx1"/>
                </a:solidFill>
                <a:cs typeface="Times New Roman" panose="02020603050405020304" pitchFamily="18" charset="0"/>
              </a:rPr>
              <a:t> </a:t>
            </a:r>
            <a:r>
              <a:rPr lang="en-US" altLang="en-US" dirty="0" smtClean="0">
                <a:solidFill>
                  <a:schemeClr val="tx1"/>
                </a:solidFill>
                <a:cs typeface="Times New Roman" panose="02020603050405020304" pitchFamily="18" charset="0"/>
              </a:rPr>
              <a:t>P </a:t>
            </a:r>
            <a:r>
              <a:rPr lang="en-US" altLang="en-US" dirty="0">
                <a:solidFill>
                  <a:schemeClr val="tx1"/>
                </a:solidFill>
                <a:cs typeface="Times New Roman" panose="02020603050405020304" pitchFamily="18" charset="0"/>
              </a:rPr>
              <a:t>file.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Three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 Directives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3)</a:t>
            </a:r>
          </a:p>
        </p:txBody>
      </p:sp>
      <p:sp>
        <p:nvSpPr>
          <p:cNvPr id="16387" name="Content Placeholder 2"/>
          <p:cNvSpPr txBox="1">
            <a:spLocks noGrp="1"/>
          </p:cNvSpPr>
          <p:nvPr>
            <p:ph type="body" idx="1"/>
          </p:nvPr>
        </p:nvSpPr>
        <p:spPr/>
        <p:txBody>
          <a:bodyPr/>
          <a:lstStyle/>
          <a:p>
            <a:pPr>
              <a:defRPr/>
            </a:pPr>
            <a:r>
              <a:rPr lang="en-US" altLang="en-US" dirty="0" smtClean="0"/>
              <a:t>Three possible directives are the following: page, include, and </a:t>
            </a:r>
            <a:r>
              <a:rPr lang="en-US" altLang="en-US" dirty="0" err="1" smtClean="0"/>
              <a:t>tablib</a:t>
            </a:r>
            <a:r>
              <a:rPr lang="en-US" altLang="en-US" dirty="0" smtClean="0"/>
              <a:t>.</a:t>
            </a:r>
          </a:p>
          <a:p>
            <a:pPr>
              <a:defRPr/>
            </a:pPr>
            <a:r>
              <a:rPr lang="en-US" altLang="en-US" dirty="0" smtClean="0"/>
              <a:t>Include</a:t>
            </a:r>
          </a:p>
          <a:p>
            <a:pPr lvl="1">
              <a:defRPr/>
            </a:pPr>
            <a:r>
              <a:rPr lang="en-US" altLang="en-US" dirty="0">
                <a:solidFill>
                  <a:schemeClr val="tx1"/>
                </a:solidFill>
                <a:cs typeface="Times New Roman" panose="02020603050405020304" pitchFamily="18" charset="0"/>
              </a:rPr>
              <a:t>include </a:t>
            </a:r>
            <a:r>
              <a:rPr lang="en-US" altLang="en-US" dirty="0">
                <a:solidFill>
                  <a:schemeClr val="tx1"/>
                </a:solidFill>
                <a:cs typeface="Courier New" panose="02070309020205020404" pitchFamily="49" charset="0"/>
              </a:rPr>
              <a:t>lets you insert a file to the servlet when the page is translated to a servlet. The </a:t>
            </a:r>
            <a:r>
              <a:rPr lang="en-US" altLang="en-US" u="sng" dirty="0">
                <a:solidFill>
                  <a:schemeClr val="tx1"/>
                </a:solidFill>
                <a:cs typeface="Courier New" panose="02070309020205020404" pitchFamily="49" charset="0"/>
              </a:rPr>
              <a:t>include</a:t>
            </a:r>
            <a:r>
              <a:rPr lang="en-US" altLang="en-US" dirty="0">
                <a:solidFill>
                  <a:schemeClr val="tx1"/>
                </a:solidFill>
                <a:cs typeface="Courier New" panose="02070309020205020404" pitchFamily="49" charset="0"/>
              </a:rPr>
              <a:t> directive must be placed where you want the file to be inserted</a:t>
            </a:r>
            <a:r>
              <a:rPr lang="en-US" altLang="en-US" dirty="0" smtClean="0">
                <a:solidFill>
                  <a:schemeClr val="tx1"/>
                </a:solidFill>
                <a:cs typeface="Courier New" panose="02070309020205020404" pitchFamily="49" charset="0"/>
              </a:rPr>
              <a:t>.</a:t>
            </a:r>
            <a:endParaRPr lang="en-US" altLang="en-US" dirty="0">
              <a:solidFill>
                <a:schemeClr val="tx1"/>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Three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 Directives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(3 of 3)</a:t>
            </a:r>
          </a:p>
        </p:txBody>
      </p:sp>
      <p:sp>
        <p:nvSpPr>
          <p:cNvPr id="16387" name="Content Placeholder 2"/>
          <p:cNvSpPr txBox="1">
            <a:spLocks noGrp="1"/>
          </p:cNvSpPr>
          <p:nvPr>
            <p:ph type="body" idx="1"/>
          </p:nvPr>
        </p:nvSpPr>
        <p:spPr/>
        <p:txBody>
          <a:bodyPr/>
          <a:lstStyle/>
          <a:p>
            <a:pPr>
              <a:defRPr/>
            </a:pPr>
            <a:r>
              <a:rPr lang="en-US" altLang="en-US" dirty="0" smtClean="0"/>
              <a:t>Three possible directives are the following: page, include, and </a:t>
            </a:r>
            <a:r>
              <a:rPr lang="en-US" altLang="en-US" dirty="0" err="1" smtClean="0"/>
              <a:t>tablib</a:t>
            </a:r>
            <a:r>
              <a:rPr lang="en-US" altLang="en-US" dirty="0" smtClean="0"/>
              <a:t>.</a:t>
            </a:r>
          </a:p>
          <a:p>
            <a:pPr>
              <a:defRPr/>
            </a:pPr>
            <a:r>
              <a:rPr lang="en-US" altLang="en-US" dirty="0" err="1" smtClean="0"/>
              <a:t>Tablib</a:t>
            </a:r>
            <a:endParaRPr lang="en-US" altLang="en-US" dirty="0"/>
          </a:p>
          <a:p>
            <a:pPr lvl="1">
              <a:defRPr/>
            </a:pPr>
            <a:r>
              <a:rPr lang="en-US" altLang="en-US" dirty="0" err="1" smtClean="0">
                <a:solidFill>
                  <a:schemeClr val="tx1"/>
                </a:solidFill>
                <a:cs typeface="Times New Roman" panose="02020603050405020304" pitchFamily="18" charset="0"/>
              </a:rPr>
              <a:t>tablib</a:t>
            </a:r>
            <a:r>
              <a:rPr lang="en-US" altLang="en-US" dirty="0" smtClean="0">
                <a:solidFill>
                  <a:schemeClr val="tx1"/>
                </a:solidFill>
                <a:cs typeface="Times New Roman" panose="02020603050405020304" pitchFamily="18" charset="0"/>
              </a:rPr>
              <a:t> </a:t>
            </a:r>
            <a:r>
              <a:rPr lang="en-US" altLang="en-US" dirty="0">
                <a:solidFill>
                  <a:schemeClr val="tx1"/>
                </a:solidFill>
                <a:cs typeface="Courier New" panose="02070309020205020404" pitchFamily="49" charset="0"/>
              </a:rPr>
              <a:t>lets you define custom tags</a:t>
            </a:r>
            <a:r>
              <a:rPr lang="en-US" altLang="en-US" dirty="0" smtClean="0">
                <a:solidFill>
                  <a:schemeClr val="tx1"/>
                </a:solidFill>
                <a:cs typeface="Courier New" panose="02070309020205020404" pitchFamily="49" charset="0"/>
              </a:rPr>
              <a:t>.</a:t>
            </a:r>
            <a:endParaRPr lang="en-US" altLang="en-US" dirty="0">
              <a:solidFill>
                <a:schemeClr val="tx1"/>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Attributes for page Directives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7)</a:t>
            </a:r>
          </a:p>
        </p:txBody>
      </p:sp>
      <p:sp>
        <p:nvSpPr>
          <p:cNvPr id="16387" name="Content Placeholder 2"/>
          <p:cNvSpPr txBox="1">
            <a:spLocks noGrp="1"/>
          </p:cNvSpPr>
          <p:nvPr>
            <p:ph type="body" idx="1"/>
          </p:nvPr>
        </p:nvSpPr>
        <p:spPr/>
        <p:txBody>
          <a:bodyPr/>
          <a:lstStyle/>
          <a:p>
            <a:pPr>
              <a:defRPr/>
            </a:pPr>
            <a:r>
              <a:rPr lang="en-US" altLang="en-US" dirty="0" smtClean="0"/>
              <a:t>Import</a:t>
            </a:r>
            <a:endParaRPr lang="en-US" altLang="en-US" dirty="0"/>
          </a:p>
          <a:p>
            <a:pPr lvl="1">
              <a:defRPr/>
            </a:pPr>
            <a:r>
              <a:rPr lang="en-US" altLang="en-US" dirty="0">
                <a:solidFill>
                  <a:schemeClr val="tx1"/>
                </a:solidFill>
                <a:cs typeface="Courier New" panose="02070309020205020404" pitchFamily="49" charset="0"/>
              </a:rPr>
              <a:t>Specifies one or more packages to be imported for this page. For example, the directive</a:t>
            </a:r>
            <a:endParaRPr lang="en-US" altLang="en-US" dirty="0">
              <a:solidFill>
                <a:schemeClr val="tx1"/>
              </a:solidFill>
              <a:cs typeface="Times New Roman" panose="02020603050405020304" pitchFamily="18" charset="0"/>
            </a:endParaRPr>
          </a:p>
        </p:txBody>
      </p:sp>
      <p:graphicFrame>
        <p:nvGraphicFramePr>
          <p:cNvPr id="59396" name="Object 3" descr="Computer code reads, left parenthesis percent sign at sign page import equals double quote java period u t i l period asterisk comma java period text period asterisk double quote percent sign right angle bracket imports java period u t i l period asterisk and java period text period asterisk."/>
          <p:cNvGraphicFramePr>
            <a:graphicFrameLocks noChangeAspect="1"/>
          </p:cNvGraphicFramePr>
          <p:nvPr>
            <p:extLst>
              <p:ext uri="{D42A27DB-BD31-4B8C-83A1-F6EECF244321}">
                <p14:modId xmlns:p14="http://schemas.microsoft.com/office/powerpoint/2010/main" val="3827049065"/>
              </p:ext>
            </p:extLst>
          </p:nvPr>
        </p:nvGraphicFramePr>
        <p:xfrm>
          <a:off x="1371600" y="2971800"/>
          <a:ext cx="6216650" cy="203200"/>
        </p:xfrm>
        <a:graphic>
          <a:graphicData uri="http://schemas.openxmlformats.org/presentationml/2006/ole">
            <mc:AlternateContent xmlns:mc="http://schemas.openxmlformats.org/markup-compatibility/2006">
              <mc:Choice xmlns:v="urn:schemas-microsoft-com:vml" Requires="v">
                <p:oleObj spid="_x0000_s59409" name="Equation" r:id="rId4" imgW="10452100" imgH="342900" progId="Equation.DSMT4">
                  <p:embed/>
                </p:oleObj>
              </mc:Choice>
              <mc:Fallback>
                <p:oleObj name="Equation" r:id="rId4" imgW="10452100" imgH="3429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971800"/>
                        <a:ext cx="621665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Attributes for page Directives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7)</a:t>
            </a:r>
          </a:p>
        </p:txBody>
      </p:sp>
      <p:sp>
        <p:nvSpPr>
          <p:cNvPr id="16387" name="Content Placeholder 2"/>
          <p:cNvSpPr txBox="1">
            <a:spLocks noGrp="1"/>
          </p:cNvSpPr>
          <p:nvPr>
            <p:ph type="body" idx="1"/>
          </p:nvPr>
        </p:nvSpPr>
        <p:spPr/>
        <p:txBody>
          <a:bodyPr/>
          <a:lstStyle/>
          <a:p>
            <a:pPr>
              <a:defRPr/>
            </a:pPr>
            <a:r>
              <a:rPr lang="en-US" altLang="en-US" dirty="0" err="1" smtClean="0"/>
              <a:t>contentType</a:t>
            </a:r>
            <a:endParaRPr lang="en-US" altLang="en-US" dirty="0" smtClean="0"/>
          </a:p>
          <a:p>
            <a:pPr lvl="1">
              <a:defRPr/>
            </a:pPr>
            <a:r>
              <a:rPr lang="en-US" altLang="en-US" dirty="0" smtClean="0">
                <a:solidFill>
                  <a:schemeClr val="tx1"/>
                </a:solidFill>
                <a:cs typeface="Courier New" panose="02070309020205020404" pitchFamily="49" charset="0"/>
              </a:rPr>
              <a:t>Specifies </a:t>
            </a:r>
            <a:r>
              <a:rPr lang="en-US" altLang="en-US" dirty="0">
                <a:solidFill>
                  <a:schemeClr val="tx1"/>
                </a:solidFill>
                <a:cs typeface="Courier New" panose="02070309020205020404" pitchFamily="49" charset="0"/>
              </a:rPr>
              <a:t>the </a:t>
            </a:r>
            <a:r>
              <a:rPr lang="en-US" altLang="en-US" dirty="0" smtClean="0">
                <a:solidFill>
                  <a:schemeClr val="tx1"/>
                </a:solidFill>
                <a:cs typeface="Courier New" panose="02070309020205020404" pitchFamily="49" charset="0"/>
              </a:rPr>
              <a:t>M</a:t>
            </a:r>
            <a:r>
              <a:rPr lang="en-US" altLang="en-US" sz="100" dirty="0" smtClean="0">
                <a:solidFill>
                  <a:schemeClr val="tx1"/>
                </a:solidFill>
                <a:cs typeface="Courier New" panose="02070309020205020404" pitchFamily="49" charset="0"/>
              </a:rPr>
              <a:t> </a:t>
            </a:r>
            <a:r>
              <a:rPr lang="en-US" altLang="en-US" dirty="0" smtClean="0">
                <a:solidFill>
                  <a:schemeClr val="tx1"/>
                </a:solidFill>
                <a:cs typeface="Courier New" panose="02070309020205020404" pitchFamily="49" charset="0"/>
              </a:rPr>
              <a:t>I</a:t>
            </a:r>
            <a:r>
              <a:rPr lang="en-US" altLang="en-US" sz="100" dirty="0" smtClean="0">
                <a:solidFill>
                  <a:schemeClr val="tx1"/>
                </a:solidFill>
                <a:cs typeface="Courier New" panose="02070309020205020404" pitchFamily="49" charset="0"/>
              </a:rPr>
              <a:t> </a:t>
            </a:r>
            <a:r>
              <a:rPr lang="en-US" altLang="en-US" dirty="0" smtClean="0">
                <a:solidFill>
                  <a:schemeClr val="tx1"/>
                </a:solidFill>
                <a:cs typeface="Courier New" panose="02070309020205020404" pitchFamily="49" charset="0"/>
              </a:rPr>
              <a:t>M</a:t>
            </a:r>
            <a:r>
              <a:rPr lang="en-US" altLang="en-US" sz="100" dirty="0" smtClean="0">
                <a:solidFill>
                  <a:schemeClr val="tx1"/>
                </a:solidFill>
                <a:cs typeface="Courier New" panose="02070309020205020404" pitchFamily="49" charset="0"/>
              </a:rPr>
              <a:t> </a:t>
            </a:r>
            <a:r>
              <a:rPr lang="en-US" altLang="en-US" dirty="0" smtClean="0">
                <a:solidFill>
                  <a:schemeClr val="tx1"/>
                </a:solidFill>
                <a:cs typeface="Courier New" panose="02070309020205020404" pitchFamily="49" charset="0"/>
              </a:rPr>
              <a:t>E </a:t>
            </a:r>
            <a:r>
              <a:rPr lang="en-US" altLang="en-US" dirty="0">
                <a:solidFill>
                  <a:schemeClr val="tx1"/>
                </a:solidFill>
                <a:cs typeface="Courier New" panose="02070309020205020404" pitchFamily="49" charset="0"/>
              </a:rPr>
              <a:t>type for the resultant </a:t>
            </a:r>
            <a:r>
              <a:rPr lang="en-US" altLang="en-US" dirty="0" smtClean="0">
                <a:solidFill>
                  <a:schemeClr val="tx1"/>
                </a:solidFill>
                <a:cs typeface="Courier New" panose="02070309020205020404" pitchFamily="49" charset="0"/>
              </a:rPr>
              <a:t>J</a:t>
            </a:r>
            <a:r>
              <a:rPr lang="en-US" altLang="en-US" sz="100" dirty="0" smtClean="0">
                <a:solidFill>
                  <a:schemeClr val="tx1"/>
                </a:solidFill>
                <a:cs typeface="Courier New" panose="02070309020205020404" pitchFamily="49" charset="0"/>
              </a:rPr>
              <a:t> </a:t>
            </a:r>
            <a:r>
              <a:rPr lang="en-US" altLang="en-US" dirty="0" smtClean="0">
                <a:solidFill>
                  <a:schemeClr val="tx1"/>
                </a:solidFill>
                <a:cs typeface="Courier New" panose="02070309020205020404" pitchFamily="49" charset="0"/>
              </a:rPr>
              <a:t>S</a:t>
            </a:r>
            <a:r>
              <a:rPr lang="en-US" altLang="en-US" sz="100" dirty="0" smtClean="0">
                <a:solidFill>
                  <a:schemeClr val="tx1"/>
                </a:solidFill>
                <a:cs typeface="Courier New" panose="02070309020205020404" pitchFamily="49" charset="0"/>
              </a:rPr>
              <a:t> </a:t>
            </a:r>
            <a:r>
              <a:rPr lang="en-US" altLang="en-US" dirty="0" smtClean="0">
                <a:solidFill>
                  <a:schemeClr val="tx1"/>
                </a:solidFill>
                <a:cs typeface="Courier New" panose="02070309020205020404" pitchFamily="49" charset="0"/>
              </a:rPr>
              <a:t>P </a:t>
            </a:r>
            <a:r>
              <a:rPr lang="en-US" altLang="en-US" dirty="0">
                <a:solidFill>
                  <a:schemeClr val="tx1"/>
                </a:solidFill>
                <a:cs typeface="Courier New" panose="02070309020205020404" pitchFamily="49" charset="0"/>
              </a:rPr>
              <a:t>page. By default, the content type is text/html for </a:t>
            </a:r>
            <a:r>
              <a:rPr lang="en-US" altLang="en-US" dirty="0" smtClean="0">
                <a:solidFill>
                  <a:schemeClr val="tx1"/>
                </a:solidFill>
                <a:cs typeface="Courier New" panose="02070309020205020404" pitchFamily="49" charset="0"/>
              </a:rPr>
              <a:t>J</a:t>
            </a:r>
            <a:r>
              <a:rPr lang="en-US" altLang="en-US" sz="100" dirty="0" smtClean="0">
                <a:solidFill>
                  <a:schemeClr val="tx1"/>
                </a:solidFill>
                <a:cs typeface="Courier New" panose="02070309020205020404" pitchFamily="49" charset="0"/>
              </a:rPr>
              <a:t> </a:t>
            </a:r>
            <a:r>
              <a:rPr lang="en-US" altLang="en-US" dirty="0" smtClean="0">
                <a:solidFill>
                  <a:schemeClr val="tx1"/>
                </a:solidFill>
                <a:cs typeface="Courier New" panose="02070309020205020404" pitchFamily="49" charset="0"/>
              </a:rPr>
              <a:t>S</a:t>
            </a:r>
            <a:r>
              <a:rPr lang="en-US" altLang="en-US" sz="100" dirty="0" smtClean="0">
                <a:solidFill>
                  <a:schemeClr val="tx1"/>
                </a:solidFill>
                <a:cs typeface="Courier New" panose="02070309020205020404" pitchFamily="49" charset="0"/>
              </a:rPr>
              <a:t> </a:t>
            </a:r>
            <a:r>
              <a:rPr lang="en-US" altLang="en-US" dirty="0" smtClean="0">
                <a:solidFill>
                  <a:schemeClr val="tx1"/>
                </a:solidFill>
                <a:cs typeface="Courier New" panose="02070309020205020404" pitchFamily="49" charset="0"/>
              </a:rPr>
              <a:t>P</a:t>
            </a:r>
            <a:r>
              <a:rPr lang="en-US" altLang="en-US" dirty="0">
                <a:solidFill>
                  <a:schemeClr val="tx1"/>
                </a:solidFill>
                <a:cs typeface="Courier New" panose="02070309020205020404" pitchFamily="49" charset="0"/>
              </a:rPr>
              <a:t>. The default content type for servlets is text/plain.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Attributes for page Directives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(3 of 7)</a:t>
            </a:r>
          </a:p>
        </p:txBody>
      </p:sp>
      <p:sp>
        <p:nvSpPr>
          <p:cNvPr id="16387" name="Content Placeholder 2"/>
          <p:cNvSpPr txBox="1">
            <a:spLocks noGrp="1"/>
          </p:cNvSpPr>
          <p:nvPr>
            <p:ph type="body" idx="1"/>
          </p:nvPr>
        </p:nvSpPr>
        <p:spPr/>
        <p:txBody>
          <a:bodyPr/>
          <a:lstStyle/>
          <a:p>
            <a:pPr>
              <a:defRPr/>
            </a:pPr>
            <a:r>
              <a:rPr lang="en-US" altLang="en-US" dirty="0" smtClean="0"/>
              <a:t>Session</a:t>
            </a:r>
            <a:endParaRPr lang="en-US" altLang="en-US" dirty="0"/>
          </a:p>
          <a:p>
            <a:pPr lvl="1">
              <a:defRPr/>
            </a:pPr>
            <a:r>
              <a:rPr lang="en-US" altLang="en-US" dirty="0" smtClean="0">
                <a:solidFill>
                  <a:schemeClr val="tx1"/>
                </a:solidFill>
                <a:cs typeface="Courier New" panose="02070309020205020404" pitchFamily="49" charset="0"/>
              </a:rPr>
              <a:t>Specifies </a:t>
            </a:r>
            <a:r>
              <a:rPr lang="en-US" altLang="en-US" dirty="0">
                <a:solidFill>
                  <a:schemeClr val="tx1"/>
                </a:solidFill>
                <a:cs typeface="Courier New" panose="02070309020205020404" pitchFamily="49" charset="0"/>
              </a:rPr>
              <a:t>a </a:t>
            </a:r>
            <a:r>
              <a:rPr lang="en-US" altLang="en-US" dirty="0" err="1">
                <a:solidFill>
                  <a:schemeClr val="tx1"/>
                </a:solidFill>
                <a:cs typeface="Courier New" panose="02070309020205020404" pitchFamily="49" charset="0"/>
              </a:rPr>
              <a:t>boolean</a:t>
            </a:r>
            <a:r>
              <a:rPr lang="en-US" altLang="en-US" dirty="0">
                <a:solidFill>
                  <a:schemeClr val="tx1"/>
                </a:solidFill>
                <a:cs typeface="Courier New" panose="02070309020205020404" pitchFamily="49" charset="0"/>
              </a:rPr>
              <a:t> value to indicate whether the page is part of the session. By default, session is true.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Attributes for page Directives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(4 of 7)</a:t>
            </a:r>
          </a:p>
        </p:txBody>
      </p:sp>
      <p:sp>
        <p:nvSpPr>
          <p:cNvPr id="16387" name="Content Placeholder 2"/>
          <p:cNvSpPr txBox="1">
            <a:spLocks noGrp="1"/>
          </p:cNvSpPr>
          <p:nvPr>
            <p:ph type="body" idx="1"/>
          </p:nvPr>
        </p:nvSpPr>
        <p:spPr>
          <a:xfrm>
            <a:off x="457200" y="1600201"/>
            <a:ext cx="8229600" cy="1371599"/>
          </a:xfrm>
        </p:spPr>
        <p:txBody>
          <a:bodyPr/>
          <a:lstStyle/>
          <a:p>
            <a:pPr>
              <a:defRPr/>
            </a:pPr>
            <a:r>
              <a:rPr lang="en-US" altLang="en-US" dirty="0" smtClean="0"/>
              <a:t>Buffer</a:t>
            </a:r>
            <a:endParaRPr lang="en-US" altLang="en-US" dirty="0"/>
          </a:p>
          <a:p>
            <a:pPr lvl="1">
              <a:defRPr/>
            </a:pPr>
            <a:r>
              <a:rPr lang="en-US" altLang="en-US" dirty="0">
                <a:solidFill>
                  <a:schemeClr val="tx1"/>
                </a:solidFill>
                <a:cs typeface="Courier New" panose="02070309020205020404" pitchFamily="49" charset="0"/>
              </a:rPr>
              <a:t>Specifies the output stream buffer size. By default, it is 8KB. For example, the </a:t>
            </a:r>
            <a:r>
              <a:rPr lang="en-US" altLang="en-US" dirty="0" smtClean="0">
                <a:solidFill>
                  <a:schemeClr val="tx1"/>
                </a:solidFill>
                <a:cs typeface="Courier New" panose="02070309020205020404" pitchFamily="49" charset="0"/>
              </a:rPr>
              <a:t>directive</a:t>
            </a:r>
            <a:endParaRPr lang="en-US" altLang="en-US" dirty="0">
              <a:solidFill>
                <a:schemeClr val="tx1"/>
              </a:solidFill>
              <a:cs typeface="Courier New" panose="02070309020205020404" pitchFamily="49" charset="0"/>
            </a:endParaRPr>
          </a:p>
        </p:txBody>
      </p:sp>
      <p:graphicFrame>
        <p:nvGraphicFramePr>
          <p:cNvPr id="2" name="Object 3" descr="Left angle bracket percent at symbol page buffer = double quote 10 K B double quote percent right angle bracket."/>
          <p:cNvGraphicFramePr>
            <a:graphicFrameLocks noChangeAspect="1"/>
          </p:cNvGraphicFramePr>
          <p:nvPr>
            <p:extLst>
              <p:ext uri="{D42A27DB-BD31-4B8C-83A1-F6EECF244321}">
                <p14:modId xmlns:p14="http://schemas.microsoft.com/office/powerpoint/2010/main" val="2582634333"/>
              </p:ext>
            </p:extLst>
          </p:nvPr>
        </p:nvGraphicFramePr>
        <p:xfrm>
          <a:off x="2667000" y="3114482"/>
          <a:ext cx="4445000" cy="355600"/>
        </p:xfrm>
        <a:graphic>
          <a:graphicData uri="http://schemas.openxmlformats.org/presentationml/2006/ole">
            <mc:AlternateContent xmlns:mc="http://schemas.openxmlformats.org/markup-compatibility/2006">
              <mc:Choice xmlns:v="urn:schemas-microsoft-com:vml" Requires="v">
                <p:oleObj spid="_x0000_s122892" name="Equation" r:id="rId4" imgW="4444920" imgH="355320" progId="Equation.DSMT4">
                  <p:embed/>
                </p:oleObj>
              </mc:Choice>
              <mc:Fallback>
                <p:oleObj name="Equation" r:id="rId4" imgW="4444920" imgH="355320" progId="Equation.DSMT4">
                  <p:embed/>
                  <p:pic>
                    <p:nvPicPr>
                      <p:cNvPr id="0" name=""/>
                      <p:cNvPicPr/>
                      <p:nvPr/>
                    </p:nvPicPr>
                    <p:blipFill>
                      <a:blip r:embed="rId5"/>
                      <a:stretch>
                        <a:fillRect/>
                      </a:stretch>
                    </p:blipFill>
                    <p:spPr>
                      <a:xfrm>
                        <a:off x="2667000" y="3114482"/>
                        <a:ext cx="4445000" cy="355600"/>
                      </a:xfrm>
                      <a:prstGeom prst="rect">
                        <a:avLst/>
                      </a:prstGeom>
                    </p:spPr>
                  </p:pic>
                </p:oleObj>
              </mc:Fallback>
            </mc:AlternateContent>
          </a:graphicData>
        </a:graphic>
      </p:graphicFrame>
      <p:sp>
        <p:nvSpPr>
          <p:cNvPr id="5" name="Content Placeholder 4"/>
          <p:cNvSpPr/>
          <p:nvPr/>
        </p:nvSpPr>
        <p:spPr>
          <a:xfrm>
            <a:off x="1193802" y="3516153"/>
            <a:ext cx="7730067" cy="830997"/>
          </a:xfrm>
          <a:prstGeom prst="rect">
            <a:avLst/>
          </a:prstGeom>
        </p:spPr>
        <p:txBody>
          <a:bodyPr wrap="square">
            <a:spAutoFit/>
          </a:bodyPr>
          <a:lstStyle/>
          <a:p>
            <a:r>
              <a:rPr lang="en-US" altLang="en-US" sz="2400" dirty="0">
                <a:cs typeface="Courier New" panose="02070309020205020404" pitchFamily="49" charset="0"/>
              </a:rPr>
              <a:t>specifies that the output buffer size is 10KB. The directive</a:t>
            </a:r>
            <a:endParaRPr lang="en-US" sz="2400" dirty="0"/>
          </a:p>
        </p:txBody>
      </p:sp>
      <p:graphicFrame>
        <p:nvGraphicFramePr>
          <p:cNvPr id="3" name="Object 5" descr="Left angle bracket percent at symbol page buffer = double quote none double quote percent right angle bracket."/>
          <p:cNvGraphicFramePr>
            <a:graphicFrameLocks noChangeAspect="1"/>
          </p:cNvGraphicFramePr>
          <p:nvPr>
            <p:extLst>
              <p:ext uri="{D42A27DB-BD31-4B8C-83A1-F6EECF244321}">
                <p14:modId xmlns:p14="http://schemas.microsoft.com/office/powerpoint/2010/main" val="2394841464"/>
              </p:ext>
            </p:extLst>
          </p:nvPr>
        </p:nvGraphicFramePr>
        <p:xfrm>
          <a:off x="2635250" y="4600608"/>
          <a:ext cx="4508500" cy="355600"/>
        </p:xfrm>
        <a:graphic>
          <a:graphicData uri="http://schemas.openxmlformats.org/presentationml/2006/ole">
            <mc:AlternateContent xmlns:mc="http://schemas.openxmlformats.org/markup-compatibility/2006">
              <mc:Choice xmlns:v="urn:schemas-microsoft-com:vml" Requires="v">
                <p:oleObj spid="_x0000_s122893" name="Equation" r:id="rId6" imgW="4508280" imgH="355320" progId="Equation.DSMT4">
                  <p:embed/>
                </p:oleObj>
              </mc:Choice>
              <mc:Fallback>
                <p:oleObj name="Equation" r:id="rId6" imgW="4508280" imgH="355320" progId="Equation.DSMT4">
                  <p:embed/>
                  <p:pic>
                    <p:nvPicPr>
                      <p:cNvPr id="0" name=""/>
                      <p:cNvPicPr/>
                      <p:nvPr/>
                    </p:nvPicPr>
                    <p:blipFill>
                      <a:blip r:embed="rId7"/>
                      <a:stretch>
                        <a:fillRect/>
                      </a:stretch>
                    </p:blipFill>
                    <p:spPr>
                      <a:xfrm>
                        <a:off x="2635250" y="4600608"/>
                        <a:ext cx="4508500" cy="355600"/>
                      </a:xfrm>
                      <a:prstGeom prst="rect">
                        <a:avLst/>
                      </a:prstGeom>
                    </p:spPr>
                  </p:pic>
                </p:oleObj>
              </mc:Fallback>
            </mc:AlternateContent>
          </a:graphicData>
        </a:graphic>
      </p:graphicFrame>
      <p:sp>
        <p:nvSpPr>
          <p:cNvPr id="6" name="Content Placeholder 6"/>
          <p:cNvSpPr/>
          <p:nvPr/>
        </p:nvSpPr>
        <p:spPr>
          <a:xfrm>
            <a:off x="1193802" y="5204407"/>
            <a:ext cx="4933595" cy="461665"/>
          </a:xfrm>
          <a:prstGeom prst="rect">
            <a:avLst/>
          </a:prstGeom>
        </p:spPr>
        <p:txBody>
          <a:bodyPr wrap="none">
            <a:spAutoFit/>
          </a:bodyPr>
          <a:lstStyle/>
          <a:p>
            <a:pPr marL="0" lvl="1">
              <a:defRPr/>
            </a:pPr>
            <a:r>
              <a:rPr lang="en-US" altLang="en-US" sz="2400" dirty="0">
                <a:latin typeface="+mn-lt"/>
                <a:cs typeface="Courier New" panose="02070309020205020404" pitchFamily="49" charset="0"/>
              </a:rPr>
              <a:t>specifies that a buffer is not used.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Attributes for page Directives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(5 of 7)</a:t>
            </a:r>
          </a:p>
        </p:txBody>
      </p:sp>
      <p:sp>
        <p:nvSpPr>
          <p:cNvPr id="16387" name="Content Placeholder 2"/>
          <p:cNvSpPr txBox="1">
            <a:spLocks noGrp="1"/>
          </p:cNvSpPr>
          <p:nvPr>
            <p:ph type="body" idx="1"/>
          </p:nvPr>
        </p:nvSpPr>
        <p:spPr/>
        <p:txBody>
          <a:bodyPr/>
          <a:lstStyle/>
          <a:p>
            <a:pPr>
              <a:defRPr/>
            </a:pPr>
            <a:r>
              <a:rPr lang="en-US" altLang="en-US" dirty="0" err="1" smtClean="0"/>
              <a:t>autoFlush</a:t>
            </a:r>
            <a:endParaRPr lang="en-US" altLang="en-US" dirty="0" smtClean="0"/>
          </a:p>
          <a:p>
            <a:pPr lvl="1">
              <a:defRPr/>
            </a:pPr>
            <a:r>
              <a:rPr lang="en-US" altLang="en-US" dirty="0" smtClean="0">
                <a:solidFill>
                  <a:schemeClr val="tx1"/>
                </a:solidFill>
                <a:cs typeface="Courier New" panose="02070309020205020404" pitchFamily="49" charset="0"/>
              </a:rPr>
              <a:t>Specifies </a:t>
            </a:r>
            <a:r>
              <a:rPr lang="en-US" altLang="en-US" dirty="0">
                <a:solidFill>
                  <a:schemeClr val="tx1"/>
                </a:solidFill>
                <a:cs typeface="Courier New" panose="02070309020205020404" pitchFamily="49" charset="0"/>
              </a:rPr>
              <a:t>a </a:t>
            </a:r>
            <a:r>
              <a:rPr lang="en-US" altLang="en-US" dirty="0" err="1">
                <a:solidFill>
                  <a:schemeClr val="tx1"/>
                </a:solidFill>
                <a:cs typeface="Courier New" panose="02070309020205020404" pitchFamily="49" charset="0"/>
              </a:rPr>
              <a:t>boolean</a:t>
            </a:r>
            <a:r>
              <a:rPr lang="en-US" altLang="en-US" dirty="0">
                <a:solidFill>
                  <a:schemeClr val="tx1"/>
                </a:solidFill>
                <a:cs typeface="Courier New" panose="02070309020205020404" pitchFamily="49" charset="0"/>
              </a:rPr>
              <a:t> value to indicate whether the output buffer should be automatically flushed when it is full or whether an exception should be raised when the buffer overflows. By default, this attribute is true. In this case, the buffer attribute cannot be none.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38.5 </a:t>
            </a:r>
            <a:r>
              <a:rPr lang="en-US" altLang="en-US" smtClean="0">
                <a:solidFill>
                  <a:srgbClr val="000000"/>
                </a:solidFill>
                <a:cs typeface="Arial" panose="020B0604020202020204" pitchFamily="34" charset="0"/>
                <a:sym typeface="Arial" panose="020B0604020202020204" pitchFamily="34" charset="0"/>
              </a:rPr>
              <a:t>To use JavaBeans components in J</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S</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P (§38.7-38.9).</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38.6 </a:t>
            </a:r>
            <a:r>
              <a:rPr lang="en-US" altLang="en-US" smtClean="0">
                <a:solidFill>
                  <a:srgbClr val="000000"/>
                </a:solidFill>
                <a:cs typeface="Arial" panose="020B0604020202020204" pitchFamily="34" charset="0"/>
                <a:sym typeface="Arial" panose="020B0604020202020204" pitchFamily="34" charset="0"/>
              </a:rPr>
              <a:t>To develop database applications using J</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S</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P (§38.7-38.9).</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38.7 </a:t>
            </a:r>
            <a:r>
              <a:rPr lang="en-US" altLang="en-US" smtClean="0">
                <a:solidFill>
                  <a:srgbClr val="000000"/>
                </a:solidFill>
                <a:cs typeface="Arial" panose="020B0604020202020204" pitchFamily="34" charset="0"/>
                <a:sym typeface="Arial" panose="020B0604020202020204" pitchFamily="34" charset="0"/>
              </a:rPr>
              <a:t>To forward requests from a J</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S</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P page to another (§38.10).</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Attributes for page Directives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(6 of 7)</a:t>
            </a:r>
          </a:p>
        </p:txBody>
      </p:sp>
      <p:sp>
        <p:nvSpPr>
          <p:cNvPr id="16387" name="Content Placeholder 2"/>
          <p:cNvSpPr txBox="1">
            <a:spLocks noGrp="1"/>
          </p:cNvSpPr>
          <p:nvPr>
            <p:ph type="body" idx="1"/>
          </p:nvPr>
        </p:nvSpPr>
        <p:spPr/>
        <p:txBody>
          <a:bodyPr/>
          <a:lstStyle/>
          <a:p>
            <a:pPr>
              <a:defRPr/>
            </a:pPr>
            <a:r>
              <a:rPr lang="en-US" altLang="en-US" dirty="0" err="1" smtClean="0"/>
              <a:t>isThreadSafe</a:t>
            </a:r>
            <a:endParaRPr lang="en-US" altLang="en-US" dirty="0"/>
          </a:p>
          <a:p>
            <a:pPr lvl="1">
              <a:defRPr/>
            </a:pPr>
            <a:r>
              <a:rPr lang="en-US" altLang="en-US" dirty="0" smtClean="0">
                <a:solidFill>
                  <a:schemeClr val="tx1"/>
                </a:solidFill>
                <a:cs typeface="Courier New" panose="02070309020205020404" pitchFamily="49" charset="0"/>
              </a:rPr>
              <a:t>Specifies </a:t>
            </a:r>
            <a:r>
              <a:rPr lang="en-US" altLang="en-US" dirty="0">
                <a:solidFill>
                  <a:schemeClr val="tx1"/>
                </a:solidFill>
                <a:cs typeface="Courier New" panose="02070309020205020404" pitchFamily="49" charset="0"/>
              </a:rPr>
              <a:t>a </a:t>
            </a:r>
            <a:r>
              <a:rPr lang="en-US" altLang="en-US" dirty="0" err="1">
                <a:solidFill>
                  <a:schemeClr val="tx1"/>
                </a:solidFill>
                <a:cs typeface="Courier New" panose="02070309020205020404" pitchFamily="49" charset="0"/>
              </a:rPr>
              <a:t>boolean</a:t>
            </a:r>
            <a:r>
              <a:rPr lang="en-US" altLang="en-US" dirty="0">
                <a:solidFill>
                  <a:schemeClr val="tx1"/>
                </a:solidFill>
                <a:cs typeface="Courier New" panose="02070309020205020404" pitchFamily="49" charset="0"/>
              </a:rPr>
              <a:t> value to indicate whether the page can be accessed simultaneously without data corruption. By default, it is true. If it is set to false, the </a:t>
            </a:r>
            <a:r>
              <a:rPr lang="en-US" altLang="en-US" dirty="0" smtClean="0">
                <a:solidFill>
                  <a:schemeClr val="tx1"/>
                </a:solidFill>
                <a:cs typeface="Courier New" panose="02070309020205020404" pitchFamily="49" charset="0"/>
              </a:rPr>
              <a:t>J</a:t>
            </a:r>
            <a:r>
              <a:rPr lang="en-US" altLang="en-US" sz="100" dirty="0" smtClean="0">
                <a:solidFill>
                  <a:schemeClr val="tx1"/>
                </a:solidFill>
                <a:cs typeface="Courier New" panose="02070309020205020404" pitchFamily="49" charset="0"/>
              </a:rPr>
              <a:t> </a:t>
            </a:r>
            <a:r>
              <a:rPr lang="en-US" altLang="en-US" dirty="0" smtClean="0">
                <a:solidFill>
                  <a:schemeClr val="tx1"/>
                </a:solidFill>
                <a:cs typeface="Courier New" panose="02070309020205020404" pitchFamily="49" charset="0"/>
              </a:rPr>
              <a:t>S</a:t>
            </a:r>
            <a:r>
              <a:rPr lang="en-US" altLang="en-US" sz="100" dirty="0" smtClean="0">
                <a:solidFill>
                  <a:schemeClr val="tx1"/>
                </a:solidFill>
                <a:cs typeface="Courier New" panose="02070309020205020404" pitchFamily="49" charset="0"/>
              </a:rPr>
              <a:t> </a:t>
            </a:r>
            <a:r>
              <a:rPr lang="en-US" altLang="en-US" dirty="0" smtClean="0">
                <a:solidFill>
                  <a:schemeClr val="tx1"/>
                </a:solidFill>
                <a:cs typeface="Courier New" panose="02070309020205020404" pitchFamily="49" charset="0"/>
              </a:rPr>
              <a:t>P </a:t>
            </a:r>
            <a:r>
              <a:rPr lang="en-US" altLang="en-US" dirty="0">
                <a:solidFill>
                  <a:schemeClr val="tx1"/>
                </a:solidFill>
                <a:cs typeface="Courier New" panose="02070309020205020404" pitchFamily="49" charset="0"/>
              </a:rPr>
              <a:t>page will be translated to a servlet that implements the </a:t>
            </a:r>
            <a:r>
              <a:rPr lang="en-US" altLang="en-US" dirty="0" err="1">
                <a:solidFill>
                  <a:schemeClr val="tx1"/>
                </a:solidFill>
                <a:cs typeface="Courier New" panose="02070309020205020404" pitchFamily="49" charset="0"/>
              </a:rPr>
              <a:t>SingleThreadModel</a:t>
            </a:r>
            <a:r>
              <a:rPr lang="en-US" altLang="en-US" dirty="0">
                <a:solidFill>
                  <a:schemeClr val="tx1"/>
                </a:solidFill>
                <a:cs typeface="Courier New" panose="02070309020205020404" pitchFamily="49" charset="0"/>
              </a:rPr>
              <a:t> interface.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txBox="1">
            <a:spLocks noGrp="1"/>
          </p:cNvSpPr>
          <p:nvPr>
            <p:ph type="title"/>
          </p:nvPr>
        </p:nvSpPr>
        <p:spPr/>
        <p:txBody>
          <a:bodyPr/>
          <a:lstStyle/>
          <a:p>
            <a:r>
              <a:rPr lang="en-US" altLang="en-US" dirty="0" smtClean="0">
                <a:sym typeface="Times New Roman" panose="02020603050405020304" pitchFamily="18" charset="0"/>
              </a:rPr>
              <a:t>Attributes for page Directives </a:t>
            </a:r>
            <a:r>
              <a:rPr lang="en-US" altLang="en-US" sz="2000" b="0" dirty="0" smtClean="0">
                <a:sym typeface="Times New Roman" panose="02020603050405020304" pitchFamily="18" charset="0"/>
              </a:rPr>
              <a:t>(7 of 7)</a:t>
            </a:r>
          </a:p>
        </p:txBody>
      </p:sp>
      <p:sp>
        <p:nvSpPr>
          <p:cNvPr id="16387" name="Content Placeholder 2"/>
          <p:cNvSpPr txBox="1">
            <a:spLocks noGrp="1"/>
          </p:cNvSpPr>
          <p:nvPr>
            <p:ph type="body" idx="1"/>
          </p:nvPr>
        </p:nvSpPr>
        <p:spPr>
          <a:xfrm>
            <a:off x="457200" y="1600200"/>
            <a:ext cx="8229600" cy="1600199"/>
          </a:xfrm>
        </p:spPr>
        <p:txBody>
          <a:bodyPr/>
          <a:lstStyle/>
          <a:p>
            <a:r>
              <a:rPr lang="en-US" altLang="en-US" sz="2400" dirty="0" err="1" smtClean="0">
                <a:latin typeface="+mn-lt"/>
              </a:rPr>
              <a:t>errorPage</a:t>
            </a:r>
            <a:endParaRPr lang="en-US" altLang="en-US" sz="2400" dirty="0" smtClean="0">
              <a:latin typeface="+mn-lt"/>
            </a:endParaRPr>
          </a:p>
          <a:p>
            <a:pPr lvl="1"/>
            <a:r>
              <a:rPr lang="en-US" altLang="en-US" sz="2400" dirty="0" err="1" smtClean="0">
                <a:latin typeface="+mn-lt"/>
              </a:rPr>
              <a:t>errorPage</a:t>
            </a:r>
            <a:r>
              <a:rPr lang="en-US" altLang="en-US" sz="2400" dirty="0" smtClean="0">
                <a:latin typeface="+mn-lt"/>
              </a:rPr>
              <a:t> specifies a J</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P page that is processed when an exception occurs in the current page. For example, the directive</a:t>
            </a:r>
            <a:endParaRPr lang="en-US" altLang="en-US" sz="2400" dirty="0">
              <a:latin typeface="+mn-lt"/>
            </a:endParaRPr>
          </a:p>
        </p:txBody>
      </p:sp>
      <p:graphicFrame>
        <p:nvGraphicFramePr>
          <p:cNvPr id="2" name="Object 3" descr="Left angle bracket percent at symbol page error page = double quote handle error period j s p double quote percent right angle bracket."/>
          <p:cNvGraphicFramePr>
            <a:graphicFrameLocks noChangeAspect="1"/>
          </p:cNvGraphicFramePr>
          <p:nvPr>
            <p:extLst>
              <p:ext uri="{D42A27DB-BD31-4B8C-83A1-F6EECF244321}">
                <p14:modId xmlns:p14="http://schemas.microsoft.com/office/powerpoint/2010/main" val="2888918331"/>
              </p:ext>
            </p:extLst>
          </p:nvPr>
        </p:nvGraphicFramePr>
        <p:xfrm>
          <a:off x="1524000" y="3378200"/>
          <a:ext cx="6413500" cy="355600"/>
        </p:xfrm>
        <a:graphic>
          <a:graphicData uri="http://schemas.openxmlformats.org/presentationml/2006/ole">
            <mc:AlternateContent xmlns:mc="http://schemas.openxmlformats.org/markup-compatibility/2006">
              <mc:Choice xmlns:v="urn:schemas-microsoft-com:vml" Requires="v">
                <p:oleObj spid="_x0000_s123911" name="Equation" r:id="rId4" imgW="6413400" imgH="355320" progId="Equation.DSMT4">
                  <p:embed/>
                </p:oleObj>
              </mc:Choice>
              <mc:Fallback>
                <p:oleObj name="Equation" r:id="rId4" imgW="6413400" imgH="355320" progId="Equation.DSMT4">
                  <p:embed/>
                  <p:pic>
                    <p:nvPicPr>
                      <p:cNvPr id="0" name=""/>
                      <p:cNvPicPr/>
                      <p:nvPr/>
                    </p:nvPicPr>
                    <p:blipFill>
                      <a:blip r:embed="rId5"/>
                      <a:stretch>
                        <a:fillRect/>
                      </a:stretch>
                    </p:blipFill>
                    <p:spPr>
                      <a:xfrm>
                        <a:off x="1524000" y="3378200"/>
                        <a:ext cx="6413500" cy="355600"/>
                      </a:xfrm>
                      <a:prstGeom prst="rect">
                        <a:avLst/>
                      </a:prstGeom>
                    </p:spPr>
                  </p:pic>
                </p:oleObj>
              </mc:Fallback>
            </mc:AlternateContent>
          </a:graphicData>
        </a:graphic>
      </p:graphicFrame>
      <p:sp>
        <p:nvSpPr>
          <p:cNvPr id="7" name="Content Placeholder 4"/>
          <p:cNvSpPr>
            <a:spLocks noGrp="1"/>
          </p:cNvSpPr>
          <p:nvPr>
            <p:ph type="body" idx="10"/>
          </p:nvPr>
        </p:nvSpPr>
        <p:spPr>
          <a:xfrm>
            <a:off x="304800" y="3733800"/>
            <a:ext cx="8229600" cy="2514600"/>
          </a:xfrm>
        </p:spPr>
        <p:txBody>
          <a:bodyPr/>
          <a:lstStyle/>
          <a:p>
            <a:pPr marL="459486" lvl="1" indent="0">
              <a:buNone/>
            </a:pPr>
            <a:r>
              <a:rPr lang="en-US" altLang="en-US" sz="2400" dirty="0"/>
              <a:t>specifies that </a:t>
            </a:r>
            <a:r>
              <a:rPr lang="en-US" altLang="en-US" sz="2400" dirty="0" err="1"/>
              <a:t>HandleError.jsp</a:t>
            </a:r>
            <a:r>
              <a:rPr lang="en-US" altLang="en-US" sz="2400" dirty="0"/>
              <a:t> is processed when an exception occurs.</a:t>
            </a:r>
          </a:p>
          <a:p>
            <a:r>
              <a:rPr lang="en-US" altLang="en-US" sz="2400" dirty="0" err="1"/>
              <a:t>isErrorPage</a:t>
            </a:r>
            <a:endParaRPr lang="en-US" altLang="en-US" sz="2400" dirty="0"/>
          </a:p>
          <a:p>
            <a:pPr lvl="1"/>
            <a:r>
              <a:rPr lang="en-US" altLang="en-US" sz="2400" dirty="0" err="1"/>
              <a:t>isErrorPage</a:t>
            </a:r>
            <a:r>
              <a:rPr lang="en-US" altLang="en-US" sz="2400" dirty="0"/>
              <a:t> specifies a </a:t>
            </a:r>
            <a:r>
              <a:rPr lang="en-US" altLang="en-US" sz="2400" dirty="0" err="1"/>
              <a:t>boolean</a:t>
            </a:r>
            <a:r>
              <a:rPr lang="en-US" altLang="en-US" sz="2400" dirty="0"/>
              <a:t> value to indicate whether the page can be used as an error page. By default, this attribute is false</a:t>
            </a:r>
            <a:r>
              <a:rPr lang="en-US" altLang="en-US" sz="2400" dirty="0" smtClean="0"/>
              <a:t>.</a:t>
            </a:r>
            <a:endParaRPr lang="en-US" alt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Computing Loan Using the Loan Class</a:t>
            </a:r>
          </a:p>
        </p:txBody>
      </p:sp>
      <p:sp>
        <p:nvSpPr>
          <p:cNvPr id="16387" name="Content Placeholder 2"/>
          <p:cNvSpPr txBox="1">
            <a:spLocks noGrp="1"/>
          </p:cNvSpPr>
          <p:nvPr>
            <p:ph type="body" idx="1"/>
          </p:nvPr>
        </p:nvSpPr>
        <p:spPr>
          <a:xfrm>
            <a:off x="457200" y="1600200"/>
            <a:ext cx="8229600" cy="1600200"/>
          </a:xfrm>
        </p:spPr>
        <p:txBody>
          <a:bodyPr/>
          <a:lstStyle/>
          <a:p>
            <a:pPr>
              <a:defRPr/>
            </a:pPr>
            <a:r>
              <a:rPr lang="en-US" altLang="en-US" dirty="0" smtClean="0"/>
              <a:t>Use the Loan class to simplify Example 38.2. You can create an object of Loan class and use its </a:t>
            </a:r>
            <a:r>
              <a:rPr lang="en-US" altLang="en-US" dirty="0" err="1" smtClean="0"/>
              <a:t>monthlyPayment</a:t>
            </a:r>
            <a:r>
              <a:rPr lang="en-US" altLang="en-US" dirty="0" smtClean="0"/>
              <a:t>() and </a:t>
            </a:r>
            <a:r>
              <a:rPr lang="en-US" altLang="en-US" dirty="0" err="1" smtClean="0"/>
              <a:t>totalPayment</a:t>
            </a:r>
            <a:r>
              <a:rPr lang="en-US" altLang="en-US" dirty="0" smtClean="0"/>
              <a:t>() methods to compute the monthly payment and total payment. </a:t>
            </a:r>
            <a:endParaRPr lang="en-US" altLang="en-US" dirty="0"/>
          </a:p>
        </p:txBody>
      </p:sp>
      <p:pic>
        <p:nvPicPr>
          <p:cNvPr id="73732" name="Picture 3" descr="Computer code, titled, Computing Loan Using the Loan Class. The code has 21 lines. The lines read as follows. Line 1. left angle bracket dash dash Compute Loan period html dash dash right angle bracket. Line 2. left angle bracket html right angle bracket. Line 3. left angle bracket head right angle bracket. Line 4. left angle bracket title right angle bracket Compute Loan Using the Loan class left angle bracket forward slash title right angle bracket. Line 5. left angle bracket forward slash head right angle bracket. Line 6. left angle bracket body right angle bracket. Line 7. left angle bracket percent sign at sign page import equals double quote chapter 38 period Loan double quote percent sign right angle bracket. Line 8. left angle bracket percent sign double loan Amount equals Double period Parse Double left parenthesis. Line 9, indented twice. request period get parameter left parenthesis double quote loan Amount double quote right parenthesis right parenthesis semicolon. Line 10, indented once. double annual Interest Rate equals double period Parse Double left parenthesis. Line 11, indented twice. request period get parameter left parenthesis double quote annual Interest Rate double quote right parenthesis right parenthesis semicolon. Line 12, indented once. I n t number Of Years equals Integer period Parse I n t left parenthesis. Line 13, indented twice. request period get parameter left parenthesis double quote number Of Years double quote right parenthesis right parenthesis semicolon. Line 14. Loan Amount right parenthesis semicolon. Line 15. Loan Amount colon left angle bracket percent sign equals loan Amount percent sign right angle bracket left angle bracket b r right angle bracket. Line 16. Annual Interest Rate colon left angle bracket percent sign equals annual Interest Rate percent sign right angle bracket left angle bracket b r right angle bracket. Line 17. Number of Years colon left angle bracket percent sign equals number Of Years percent sign right angle bracket left angle bracket b r right angle bracket. Line 18. left angle bracket b right angle bracket Monthly Payment colon left angle bracket percent sign equals loan period monthly payment left parenthesis right parenthesis percent sign right angle bracket left angle bracket b r right angle bracket. Line 19. Total Payment colon left angle bracket percent sign equals loan period total Payment left parenthesis right parenthesis percent sign right angle bracket left angle bracket b r right angle bracket left angle bracket forward slash b right angle bracket. Line 20. left angle bracket forward slash body right angle bracket. Line 21. left angle bracket forward slash html right angle bracket. Line 7 is labeled, Import a class. The class must be placed in a package open parenthesis example package chapter 38 right parenthesi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750" y="3216275"/>
            <a:ext cx="4254500"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JavaBeans Component in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a:t>
            </a:r>
          </a:p>
        </p:txBody>
      </p:sp>
      <p:sp>
        <p:nvSpPr>
          <p:cNvPr id="16387" name="Content Placeholder 2"/>
          <p:cNvSpPr txBox="1">
            <a:spLocks noGrp="1"/>
          </p:cNvSpPr>
          <p:nvPr>
            <p:ph type="body" idx="1"/>
          </p:nvPr>
        </p:nvSpPr>
        <p:spPr/>
        <p:txBody>
          <a:bodyPr/>
          <a:lstStyle/>
          <a:p>
            <a:pPr>
              <a:defRPr/>
            </a:pPr>
            <a:r>
              <a:rPr lang="en-US" altLang="en-US" dirty="0" smtClean="0"/>
              <a:t>Recall that a class is a JavaBeans component if it has the following three features: </a:t>
            </a:r>
          </a:p>
          <a:p>
            <a:pPr lvl="1">
              <a:defRPr/>
            </a:pPr>
            <a:r>
              <a:rPr lang="en-US" altLang="en-US" dirty="0" smtClean="0"/>
              <a:t>The class is public.</a:t>
            </a:r>
          </a:p>
          <a:p>
            <a:pPr lvl="1">
              <a:defRPr/>
            </a:pPr>
            <a:r>
              <a:rPr lang="en-US" altLang="en-US" dirty="0" smtClean="0"/>
              <a:t>The class has a public constructor with no arguments.</a:t>
            </a:r>
          </a:p>
          <a:p>
            <a:pPr lvl="1">
              <a:defRPr/>
            </a:pPr>
            <a:r>
              <a:rPr lang="en-US" altLang="en-US" dirty="0" smtClean="0"/>
              <a:t>The class is serializable. (This requirement is not necessary in J</a:t>
            </a:r>
            <a:r>
              <a:rPr lang="en-US" altLang="en-US" sz="100" dirty="0" smtClean="0"/>
              <a:t> </a:t>
            </a:r>
            <a:r>
              <a:rPr lang="en-US" altLang="en-US" dirty="0" smtClean="0"/>
              <a:t>S</a:t>
            </a:r>
            <a:r>
              <a:rPr lang="en-US" altLang="en-US" sz="100" dirty="0" smtClean="0"/>
              <a:t> </a:t>
            </a:r>
            <a:r>
              <a:rPr lang="en-US" altLang="en-US" dirty="0" smtClean="0"/>
              <a:t>P.)</a:t>
            </a:r>
            <a:endParaRPr lang="en-US"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txBox="1">
            <a:spLocks noGrp="1"/>
          </p:cNvSpPr>
          <p:nvPr>
            <p:ph type="title"/>
          </p:nvPr>
        </p:nvSpPr>
        <p:spPr>
          <a:xfrm>
            <a:off x="457200" y="215900"/>
            <a:ext cx="8229600" cy="1096963"/>
          </a:xfrm>
        </p:spPr>
        <p:txBody>
          <a:bodyPr/>
          <a:lstStyle/>
          <a:p>
            <a:pPr>
              <a:spcBef>
                <a:spcPct val="0"/>
              </a:spcBef>
            </a:pPr>
            <a:r>
              <a:rPr lang="en-US" altLang="en-US" dirty="0"/>
              <a:t>Using JavaBeans in </a:t>
            </a:r>
            <a:r>
              <a:rPr lang="en-US" altLang="en-US" dirty="0" smtClean="0"/>
              <a:t>J</a:t>
            </a:r>
            <a:r>
              <a:rPr lang="en-US" altLang="en-US" sz="100" dirty="0" smtClean="0"/>
              <a:t> </a:t>
            </a:r>
            <a:r>
              <a:rPr lang="en-US" altLang="en-US" dirty="0" smtClean="0"/>
              <a:t>S</a:t>
            </a:r>
            <a:r>
              <a:rPr lang="en-US" altLang="en-US" sz="100" dirty="0" smtClean="0"/>
              <a:t> </a:t>
            </a:r>
            <a:r>
              <a:rPr lang="en-US" altLang="en-US" dirty="0" smtClean="0"/>
              <a:t>P</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77827" name="Content Placeholder 2"/>
          <p:cNvSpPr txBox="1">
            <a:spLocks noGrp="1"/>
          </p:cNvSpPr>
          <p:nvPr>
            <p:ph type="body" idx="1"/>
          </p:nvPr>
        </p:nvSpPr>
        <p:spPr>
          <a:xfrm>
            <a:off x="457200" y="1600200"/>
            <a:ext cx="8229600" cy="381000"/>
          </a:xfrm>
        </p:spPr>
        <p:txBody>
          <a:bodyPr/>
          <a:lstStyle/>
          <a:p>
            <a:pPr>
              <a:spcBef>
                <a:spcPct val="50000"/>
              </a:spcBef>
              <a:buSzTx/>
              <a:buFont typeface="Arial" panose="020B0604020202020204" pitchFamily="34" charset="0"/>
              <a:buChar char="•"/>
            </a:pPr>
            <a:r>
              <a:rPr lang="en-US" altLang="en-US" sz="2400" dirty="0">
                <a:cs typeface="Times New Roman" panose="02020603050405020304" pitchFamily="18" charset="0"/>
              </a:rPr>
              <a:t>To create an instance for a JavaBeans component, use the following syntax:</a:t>
            </a:r>
          </a:p>
        </p:txBody>
      </p:sp>
      <p:graphicFrame>
        <p:nvGraphicFramePr>
          <p:cNvPr id="77828" name="Object 3" descr="Computer code reads, left angle bracket j s p colon use Bean I d equals double quote object Name double quote scope equals double quote scope attribute double quote class equals double quote class name double quote forward slash right angle bracket."/>
          <p:cNvGraphicFramePr>
            <a:graphicFrameLocks noChangeAspect="1"/>
          </p:cNvGraphicFramePr>
          <p:nvPr>
            <p:extLst>
              <p:ext uri="{D42A27DB-BD31-4B8C-83A1-F6EECF244321}">
                <p14:modId xmlns:p14="http://schemas.microsoft.com/office/powerpoint/2010/main" val="1221291320"/>
              </p:ext>
            </p:extLst>
          </p:nvPr>
        </p:nvGraphicFramePr>
        <p:xfrm>
          <a:off x="1165225" y="2590800"/>
          <a:ext cx="7270750" cy="242888"/>
        </p:xfrm>
        <a:graphic>
          <a:graphicData uri="http://schemas.openxmlformats.org/presentationml/2006/ole">
            <mc:AlternateContent xmlns:mc="http://schemas.openxmlformats.org/markup-compatibility/2006">
              <mc:Choice xmlns:v="urn:schemas-microsoft-com:vml" Requires="v">
                <p:oleObj spid="_x0000_s77856" name="Equation" r:id="rId4" imgW="10274300" imgH="342900" progId="Equation.DSMT4">
                  <p:embed/>
                </p:oleObj>
              </mc:Choice>
              <mc:Fallback>
                <p:oleObj name="Equation" r:id="rId4" imgW="10274300" imgH="3429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5225" y="2590800"/>
                        <a:ext cx="727075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29" name="Content Placeholder 4"/>
          <p:cNvSpPr>
            <a:spLocks noChangeArrowheads="1"/>
          </p:cNvSpPr>
          <p:nvPr/>
        </p:nvSpPr>
        <p:spPr bwMode="auto">
          <a:xfrm>
            <a:off x="457200" y="3059113"/>
            <a:ext cx="42243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55588" indent="-255588">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spcBef>
                <a:spcPts val="1500"/>
              </a:spcBef>
              <a:buClr>
                <a:srgbClr val="007FA3"/>
              </a:buClr>
              <a:buFont typeface="Arial" panose="020B0604020202020204" pitchFamily="34" charset="0"/>
              <a:buChar char="•"/>
            </a:pPr>
            <a:r>
              <a:rPr lang="en-US" altLang="en-US" sz="2400">
                <a:cs typeface="Times New Roman" panose="02020603050405020304" pitchFamily="18" charset="0"/>
              </a:rPr>
              <a:t>This syntax is equivalent to </a:t>
            </a:r>
          </a:p>
        </p:txBody>
      </p:sp>
      <p:graphicFrame>
        <p:nvGraphicFramePr>
          <p:cNvPr id="77830" name="Object 5" descr="Computer code reads, left angle bracket percent sign Class Name object Name equals new Class Name left parenthesis right parenthesis percent sign right angle bracket."/>
          <p:cNvGraphicFramePr>
            <a:graphicFrameLocks noChangeAspect="1"/>
          </p:cNvGraphicFramePr>
          <p:nvPr>
            <p:extLst>
              <p:ext uri="{D42A27DB-BD31-4B8C-83A1-F6EECF244321}">
                <p14:modId xmlns:p14="http://schemas.microsoft.com/office/powerpoint/2010/main" val="1566949676"/>
              </p:ext>
            </p:extLst>
          </p:nvPr>
        </p:nvGraphicFramePr>
        <p:xfrm>
          <a:off x="1339850" y="3898900"/>
          <a:ext cx="6464300" cy="342900"/>
        </p:xfrm>
        <a:graphic>
          <a:graphicData uri="http://schemas.openxmlformats.org/presentationml/2006/ole">
            <mc:AlternateContent xmlns:mc="http://schemas.openxmlformats.org/markup-compatibility/2006">
              <mc:Choice xmlns:v="urn:schemas-microsoft-com:vml" Requires="v">
                <p:oleObj spid="_x0000_s77857" name="Equation" r:id="rId6" imgW="6464300" imgH="342900" progId="Equation.DSMT4">
                  <p:embed/>
                </p:oleObj>
              </mc:Choice>
              <mc:Fallback>
                <p:oleObj name="Equation" r:id="rId6" imgW="6464300" imgH="3429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9850" y="3898900"/>
                        <a:ext cx="6464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31" name="Content Placeholder 6"/>
          <p:cNvSpPr txBox="1">
            <a:spLocks noGrp="1"/>
          </p:cNvSpPr>
          <p:nvPr>
            <p:ph type="body" idx="10"/>
          </p:nvPr>
        </p:nvSpPr>
        <p:spPr>
          <a:xfrm>
            <a:off x="457200" y="4876800"/>
            <a:ext cx="8229600" cy="838200"/>
          </a:xfrm>
        </p:spPr>
        <p:txBody>
          <a:bodyPr/>
          <a:lstStyle/>
          <a:p>
            <a:pPr marL="255588" indent="0">
              <a:buSzTx/>
              <a:buFontTx/>
              <a:buNone/>
            </a:pPr>
            <a:r>
              <a:rPr lang="en-US" altLang="en-US" sz="2400" smtClean="0">
                <a:solidFill>
                  <a:srgbClr val="000000"/>
                </a:solidFill>
                <a:latin typeface="Arial" panose="020B0604020202020204" pitchFamily="34" charset="0"/>
                <a:cs typeface="Times New Roman" panose="02020603050405020304" pitchFamily="18" charset="0"/>
                <a:sym typeface="Arial" panose="020B0604020202020204" pitchFamily="34" charset="0"/>
              </a:rPr>
              <a:t>except that the scope attribute specifies the scope of the object.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Scope Attributes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4)</a:t>
            </a:r>
          </a:p>
        </p:txBody>
      </p:sp>
      <p:sp>
        <p:nvSpPr>
          <p:cNvPr id="16387" name="Content Placeholder 2"/>
          <p:cNvSpPr txBox="1">
            <a:spLocks noGrp="1"/>
          </p:cNvSpPr>
          <p:nvPr>
            <p:ph type="body" idx="1"/>
          </p:nvPr>
        </p:nvSpPr>
        <p:spPr/>
        <p:txBody>
          <a:bodyPr/>
          <a:lstStyle/>
          <a:p>
            <a:pPr>
              <a:defRPr/>
            </a:pPr>
            <a:r>
              <a:rPr lang="en-US" altLang="en-US" dirty="0" smtClean="0"/>
              <a:t>Application</a:t>
            </a:r>
          </a:p>
          <a:p>
            <a:pPr lvl="1">
              <a:defRPr/>
            </a:pPr>
            <a:r>
              <a:rPr lang="en-US" altLang="en-US" dirty="0" smtClean="0">
                <a:solidFill>
                  <a:schemeClr val="tx1"/>
                </a:solidFill>
                <a:cs typeface="Courier New" panose="02070309020205020404" pitchFamily="49" charset="0"/>
              </a:rPr>
              <a:t>Specifies </a:t>
            </a:r>
            <a:r>
              <a:rPr lang="en-US" altLang="en-US" dirty="0">
                <a:solidFill>
                  <a:schemeClr val="tx1"/>
                </a:solidFill>
                <a:cs typeface="Courier New" panose="02070309020205020404" pitchFamily="49" charset="0"/>
              </a:rPr>
              <a:t>that the object is bound to the application. The object can be shared by all sessions of the application. </a:t>
            </a:r>
          </a:p>
        </p:txBody>
      </p:sp>
      <p:pic>
        <p:nvPicPr>
          <p:cNvPr id="79876" name="Picture 3" descr="A diagram illustrates three computers connected to a serve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74938" y="3278188"/>
            <a:ext cx="3794125"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Scope Attributes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4)</a:t>
            </a:r>
          </a:p>
        </p:txBody>
      </p:sp>
      <p:sp>
        <p:nvSpPr>
          <p:cNvPr id="16387" name="Content Placeholder 2"/>
          <p:cNvSpPr txBox="1">
            <a:spLocks noGrp="1"/>
          </p:cNvSpPr>
          <p:nvPr>
            <p:ph type="body" idx="1"/>
          </p:nvPr>
        </p:nvSpPr>
        <p:spPr>
          <a:xfrm>
            <a:off x="457200" y="1600200"/>
            <a:ext cx="8229600" cy="2667000"/>
          </a:xfrm>
        </p:spPr>
        <p:txBody>
          <a:bodyPr/>
          <a:lstStyle/>
          <a:p>
            <a:pPr>
              <a:defRPr/>
            </a:pPr>
            <a:r>
              <a:rPr lang="en-US" altLang="en-US" dirty="0" smtClean="0"/>
              <a:t>Session</a:t>
            </a:r>
          </a:p>
          <a:p>
            <a:pPr lvl="1">
              <a:defRPr/>
            </a:pPr>
            <a:r>
              <a:rPr lang="en-US" altLang="en-US" dirty="0" smtClean="0">
                <a:solidFill>
                  <a:schemeClr val="tx1"/>
                </a:solidFill>
                <a:cs typeface="Courier New" panose="02070309020205020404" pitchFamily="49" charset="0"/>
              </a:rPr>
              <a:t>Specifies </a:t>
            </a:r>
            <a:r>
              <a:rPr lang="en-US" altLang="en-US" dirty="0">
                <a:solidFill>
                  <a:schemeClr val="tx1"/>
                </a:solidFill>
                <a:cs typeface="Courier New" panose="02070309020205020404" pitchFamily="49" charset="0"/>
              </a:rPr>
              <a:t>that the object is bound to the client’s session. Recall that a client’s session is automatically created between a Web browser and Web server. When a client from the same browser accesses two servlets or two </a:t>
            </a:r>
            <a:r>
              <a:rPr lang="en-US" altLang="en-US" dirty="0" smtClean="0">
                <a:solidFill>
                  <a:schemeClr val="tx1"/>
                </a:solidFill>
                <a:cs typeface="Courier New" panose="02070309020205020404" pitchFamily="49" charset="0"/>
              </a:rPr>
              <a:t>J</a:t>
            </a:r>
            <a:r>
              <a:rPr lang="en-US" altLang="en-US" sz="100" dirty="0" smtClean="0">
                <a:solidFill>
                  <a:schemeClr val="tx1"/>
                </a:solidFill>
                <a:cs typeface="Courier New" panose="02070309020205020404" pitchFamily="49" charset="0"/>
              </a:rPr>
              <a:t> </a:t>
            </a:r>
            <a:r>
              <a:rPr lang="en-US" altLang="en-US" dirty="0" smtClean="0">
                <a:solidFill>
                  <a:schemeClr val="tx1"/>
                </a:solidFill>
                <a:cs typeface="Courier New" panose="02070309020205020404" pitchFamily="49" charset="0"/>
              </a:rPr>
              <a:t>S</a:t>
            </a:r>
            <a:r>
              <a:rPr lang="en-US" altLang="en-US" sz="100" dirty="0" smtClean="0">
                <a:solidFill>
                  <a:schemeClr val="tx1"/>
                </a:solidFill>
                <a:cs typeface="Courier New" panose="02070309020205020404" pitchFamily="49" charset="0"/>
              </a:rPr>
              <a:t> </a:t>
            </a:r>
            <a:r>
              <a:rPr lang="en-US" altLang="en-US" dirty="0" smtClean="0">
                <a:solidFill>
                  <a:schemeClr val="tx1"/>
                </a:solidFill>
                <a:cs typeface="Courier New" panose="02070309020205020404" pitchFamily="49" charset="0"/>
              </a:rPr>
              <a:t>P </a:t>
            </a:r>
            <a:r>
              <a:rPr lang="en-US" altLang="en-US" dirty="0">
                <a:solidFill>
                  <a:schemeClr val="tx1"/>
                </a:solidFill>
                <a:cs typeface="Courier New" panose="02070309020205020404" pitchFamily="49" charset="0"/>
              </a:rPr>
              <a:t>pages on the same server, the session is the same.</a:t>
            </a:r>
          </a:p>
        </p:txBody>
      </p:sp>
      <p:pic>
        <p:nvPicPr>
          <p:cNvPr id="81924" name="Picture 3" descr="A diagram illustrates that a computer with a web browser accesses two servlets or two J S P pages to the same serve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5050" y="4495800"/>
            <a:ext cx="453390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Scope Attributes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(3 of 4)</a:t>
            </a:r>
          </a:p>
        </p:txBody>
      </p:sp>
      <p:sp>
        <p:nvSpPr>
          <p:cNvPr id="16387" name="Content Placeholder 2"/>
          <p:cNvSpPr txBox="1">
            <a:spLocks noGrp="1"/>
          </p:cNvSpPr>
          <p:nvPr>
            <p:ph type="body" idx="1"/>
          </p:nvPr>
        </p:nvSpPr>
        <p:spPr>
          <a:xfrm>
            <a:off x="457200" y="1600200"/>
            <a:ext cx="8229600" cy="2667000"/>
          </a:xfrm>
        </p:spPr>
        <p:txBody>
          <a:bodyPr/>
          <a:lstStyle/>
          <a:p>
            <a:pPr>
              <a:defRPr/>
            </a:pPr>
            <a:r>
              <a:rPr lang="en-US" altLang="en-US" dirty="0" smtClean="0"/>
              <a:t>Page</a:t>
            </a:r>
          </a:p>
          <a:p>
            <a:pPr lvl="1">
              <a:defRPr/>
            </a:pPr>
            <a:r>
              <a:rPr lang="en-US" altLang="en-US" dirty="0" smtClean="0">
                <a:solidFill>
                  <a:schemeClr val="tx1"/>
                </a:solidFill>
                <a:cs typeface="Courier New" panose="02070309020205020404" pitchFamily="49" charset="0"/>
              </a:rPr>
              <a:t>The </a:t>
            </a:r>
            <a:r>
              <a:rPr lang="en-US" altLang="en-US" dirty="0">
                <a:solidFill>
                  <a:schemeClr val="tx1"/>
                </a:solidFill>
                <a:cs typeface="Courier New" panose="02070309020205020404" pitchFamily="49" charset="0"/>
              </a:rPr>
              <a:t>default scope, which specifies that the object is bound to the page. </a:t>
            </a:r>
          </a:p>
        </p:txBody>
      </p:sp>
      <p:pic>
        <p:nvPicPr>
          <p:cNvPr id="83972" name="Picture 3" descr="A diagram illustrates that a default page in computer is connected to a serve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9275" y="3149600"/>
            <a:ext cx="550545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Scope Attributes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(4 of 4)</a:t>
            </a:r>
          </a:p>
        </p:txBody>
      </p:sp>
      <p:sp>
        <p:nvSpPr>
          <p:cNvPr id="16387" name="Content Placeholder 2"/>
          <p:cNvSpPr txBox="1">
            <a:spLocks noGrp="1"/>
          </p:cNvSpPr>
          <p:nvPr>
            <p:ph type="body" idx="1"/>
          </p:nvPr>
        </p:nvSpPr>
        <p:spPr>
          <a:xfrm>
            <a:off x="457200" y="1600200"/>
            <a:ext cx="8229600" cy="1447800"/>
          </a:xfrm>
        </p:spPr>
        <p:txBody>
          <a:bodyPr/>
          <a:lstStyle/>
          <a:p>
            <a:pPr>
              <a:defRPr/>
            </a:pPr>
            <a:r>
              <a:rPr lang="en-US" altLang="en-US" dirty="0" smtClean="0"/>
              <a:t>Request</a:t>
            </a:r>
          </a:p>
          <a:p>
            <a:pPr lvl="1">
              <a:defRPr/>
            </a:pPr>
            <a:r>
              <a:rPr lang="en-US" altLang="en-US" dirty="0" smtClean="0">
                <a:solidFill>
                  <a:schemeClr val="tx1"/>
                </a:solidFill>
                <a:cs typeface="Courier New" panose="02070309020205020404" pitchFamily="49" charset="0"/>
              </a:rPr>
              <a:t>Specifies </a:t>
            </a:r>
            <a:r>
              <a:rPr lang="en-US" altLang="en-US" dirty="0">
                <a:solidFill>
                  <a:schemeClr val="tx1"/>
                </a:solidFill>
                <a:cs typeface="Courier New" panose="02070309020205020404" pitchFamily="49" charset="0"/>
              </a:rPr>
              <a:t>that the object is bound to the client’s request. </a:t>
            </a:r>
          </a:p>
        </p:txBody>
      </p:sp>
      <p:pic>
        <p:nvPicPr>
          <p:cNvPr id="86020" name="Picture 3" descr="A diagram illustrates that a default page in a computer sends request to a serve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0275" y="3200400"/>
            <a:ext cx="474345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How Does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 Find an Object</a:t>
            </a:r>
          </a:p>
        </p:txBody>
      </p:sp>
      <p:sp>
        <p:nvSpPr>
          <p:cNvPr id="16387" name="Content Placeholder 2"/>
          <p:cNvSpPr txBox="1">
            <a:spLocks noGrp="1"/>
          </p:cNvSpPr>
          <p:nvPr>
            <p:ph type="body" idx="1"/>
          </p:nvPr>
        </p:nvSpPr>
        <p:spPr>
          <a:xfrm>
            <a:off x="457200" y="1600201"/>
            <a:ext cx="8229600" cy="457200"/>
          </a:xfrm>
        </p:spPr>
        <p:txBody>
          <a:bodyPr/>
          <a:lstStyle/>
          <a:p>
            <a:pPr>
              <a:defRPr/>
            </a:pPr>
            <a:r>
              <a:rPr lang="en-US" altLang="en-US" dirty="0" smtClean="0"/>
              <a:t>When</a:t>
            </a:r>
            <a:endParaRPr lang="en-US" altLang="en-US" dirty="0"/>
          </a:p>
        </p:txBody>
      </p:sp>
      <p:graphicFrame>
        <p:nvGraphicFramePr>
          <p:cNvPr id="2" name="Object 3" descr="Left angle bracket j s p colon use bean I d = double quote object name double quote scope = double quote scope attribute double quote class = double quote class name double quote forward slash right angle bracket."/>
          <p:cNvGraphicFramePr>
            <a:graphicFrameLocks noChangeAspect="1"/>
          </p:cNvGraphicFramePr>
          <p:nvPr>
            <p:extLst>
              <p:ext uri="{D42A27DB-BD31-4B8C-83A1-F6EECF244321}">
                <p14:modId xmlns:p14="http://schemas.microsoft.com/office/powerpoint/2010/main" val="1434201694"/>
              </p:ext>
            </p:extLst>
          </p:nvPr>
        </p:nvGraphicFramePr>
        <p:xfrm>
          <a:off x="719053" y="2337812"/>
          <a:ext cx="7850215" cy="242880"/>
        </p:xfrm>
        <a:graphic>
          <a:graphicData uri="http://schemas.openxmlformats.org/presentationml/2006/ole">
            <mc:AlternateContent xmlns:mc="http://schemas.openxmlformats.org/markup-compatibility/2006">
              <mc:Choice xmlns:v="urn:schemas-microsoft-com:vml" Requires="v">
                <p:oleObj spid="_x0000_s121864" name="Equation" r:id="rId4" imgW="11493360" imgH="355320" progId="Equation.DSMT4">
                  <p:embed/>
                </p:oleObj>
              </mc:Choice>
              <mc:Fallback>
                <p:oleObj name="Equation" r:id="rId4" imgW="11493360" imgH="355320" progId="Equation.DSMT4">
                  <p:embed/>
                  <p:pic>
                    <p:nvPicPr>
                      <p:cNvPr id="0" name=""/>
                      <p:cNvPicPr/>
                      <p:nvPr/>
                    </p:nvPicPr>
                    <p:blipFill>
                      <a:blip r:embed="rId5"/>
                      <a:stretch>
                        <a:fillRect/>
                      </a:stretch>
                    </p:blipFill>
                    <p:spPr>
                      <a:xfrm>
                        <a:off x="719053" y="2337812"/>
                        <a:ext cx="7850215" cy="242880"/>
                      </a:xfrm>
                      <a:prstGeom prst="rect">
                        <a:avLst/>
                      </a:prstGeom>
                    </p:spPr>
                  </p:pic>
                </p:oleObj>
              </mc:Fallback>
            </mc:AlternateContent>
          </a:graphicData>
        </a:graphic>
      </p:graphicFrame>
      <p:sp>
        <p:nvSpPr>
          <p:cNvPr id="3" name="Content Placeholder 4"/>
          <p:cNvSpPr txBox="1"/>
          <p:nvPr/>
        </p:nvSpPr>
        <p:spPr>
          <a:xfrm>
            <a:off x="719053" y="2861103"/>
            <a:ext cx="7924800" cy="1569660"/>
          </a:xfrm>
          <a:prstGeom prst="rect">
            <a:avLst/>
          </a:prstGeom>
          <a:noFill/>
        </p:spPr>
        <p:txBody>
          <a:bodyPr wrap="square" rtlCol="0">
            <a:spAutoFit/>
          </a:bodyPr>
          <a:lstStyle/>
          <a:p>
            <a:pPr>
              <a:defRPr/>
            </a:pPr>
            <a:r>
              <a:rPr lang="en-US" altLang="en-US" sz="2400" dirty="0">
                <a:latin typeface="+mn-lt"/>
              </a:rPr>
              <a:t>is processed, the </a:t>
            </a:r>
            <a:r>
              <a:rPr lang="en-US" altLang="en-US" sz="2400" dirty="0" smtClean="0">
                <a:latin typeface="+mn-lt"/>
              </a:rPr>
              <a:t>J</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P </a:t>
            </a:r>
            <a:r>
              <a:rPr lang="en-US" altLang="en-US" sz="2400" dirty="0">
                <a:latin typeface="+mn-lt"/>
              </a:rPr>
              <a:t>engine first searches for the object of the class with the same id and scope. If found, the preexisting bean is used; otherwise, a new bean is created.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A Simple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16387" name="Picture 2" descr="Computer code, titled, Example of Simple J S P has 11 lines. The lines read as follows. Line 1. left angle bracket exclamation point dash dash Current Time period j s p dash dash right angle bracket. Line 2. left angle bracket H T M L right angle bracket. Line 3. left angle bracket H E A D right angle bracket. Line 4. left angle bracket TITLE right angle bracket. Line 5. Current Time. Line 6. left angle bracket forward slash Title right angle bracket. Line 7. left angle bracket forward slash H E A D right angle bracket. Line 8. left angle bracket BODY right angle bracket. Line 9. Current time is left angle bracket percent sign equals new java period U t i l period Date left parenthesis right parenthesis percent sign right angle bracket. Line 10. left angle bracket forward slash BODY right angle bracket. Line 11. left angle bracket forward slash H T M L right angle bracket. A window of Microsoft Internet Explorer is displayed in the right, and left angle bracket exclamation point dash dash Current Time period j s p dash dash right angle bracket, and left angle bracket BODY right angle bracket is highlighted and labelled as, Current time is T u e J u n 0 7 11 colon 18 colon 47 E D T 2005, and this is displayed in the window."/>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8288" y="1539875"/>
            <a:ext cx="6067425"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a:hlinkClick r:id="rId4"/>
          </p:cNvPr>
          <p:cNvSpPr txBox="1"/>
          <p:nvPr/>
        </p:nvSpPr>
        <p:spPr>
          <a:xfrm>
            <a:off x="5943600" y="5791200"/>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Another Syntax for Creating a Bean</a:t>
            </a:r>
          </a:p>
        </p:txBody>
      </p:sp>
      <p:sp>
        <p:nvSpPr>
          <p:cNvPr id="16387" name="Content Placeholder 2"/>
          <p:cNvSpPr txBox="1">
            <a:spLocks noGrp="1"/>
          </p:cNvSpPr>
          <p:nvPr>
            <p:ph type="body" idx="1"/>
          </p:nvPr>
        </p:nvSpPr>
        <p:spPr>
          <a:xfrm>
            <a:off x="457200" y="1600200"/>
            <a:ext cx="8229600" cy="381000"/>
          </a:xfrm>
        </p:spPr>
        <p:txBody>
          <a:bodyPr/>
          <a:lstStyle/>
          <a:p>
            <a:pPr>
              <a:defRPr/>
            </a:pPr>
            <a:r>
              <a:rPr lang="en-US" altLang="en-US" sz="2400" dirty="0" smtClean="0">
                <a:latin typeface="+mn-lt"/>
              </a:rPr>
              <a:t>Here is another syntax for creating a bean using the following statement:</a:t>
            </a:r>
            <a:endParaRPr lang="en-US" altLang="en-US" sz="2400" dirty="0">
              <a:latin typeface="+mn-lt"/>
            </a:endParaRPr>
          </a:p>
        </p:txBody>
      </p:sp>
      <p:pic>
        <p:nvPicPr>
          <p:cNvPr id="90116" name="Picture 3" descr="Computer code, titled, Syntax for creating a bean has 4 lines. The lines read as follows. Line 1. left angle bracket j s p colon use Bean I d equals double quote object Name double quote scope equals double quote scope Attribute double quote. Line 2. class equals double quote class Name double quote right angle bracket. Line 3. some statements. Line 4. left angle bracket forward slash j s p colon use Bean right angle bracket."/>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7050" y="2849563"/>
            <a:ext cx="5495925"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4"/>
          <p:cNvSpPr>
            <a:spLocks noGrp="1"/>
          </p:cNvSpPr>
          <p:nvPr>
            <p:ph type="body" idx="10"/>
          </p:nvPr>
        </p:nvSpPr>
        <p:spPr>
          <a:xfrm>
            <a:off x="430213" y="4657725"/>
            <a:ext cx="8229600" cy="1209675"/>
          </a:xfrm>
        </p:spPr>
        <p:txBody>
          <a:bodyPr/>
          <a:lstStyle/>
          <a:p>
            <a:pPr>
              <a:defRPr/>
            </a:pPr>
            <a:r>
              <a:rPr lang="en-US" altLang="en-US" sz="2400" dirty="0" smtClean="0">
                <a:latin typeface="+mn-lt"/>
              </a:rPr>
              <a:t>The statements are executed when the bean is created. If the bean with the same id and </a:t>
            </a:r>
            <a:r>
              <a:rPr lang="en-US" altLang="en-US" sz="2400" dirty="0" err="1" smtClean="0">
                <a:latin typeface="+mn-lt"/>
              </a:rPr>
              <a:t>className</a:t>
            </a:r>
            <a:r>
              <a:rPr lang="en-US" altLang="en-US" sz="2400" dirty="0" smtClean="0">
                <a:latin typeface="+mn-lt"/>
              </a:rPr>
              <a:t> already exists, the statements are not executed. </a:t>
            </a:r>
            <a:endParaRPr lang="en-US" altLang="en-US" sz="2400" dirty="0">
              <a:latin typeface="+mn-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Testing Bean Scope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3" name="Text Placeholder 2"/>
          <p:cNvSpPr>
            <a:spLocks noGrp="1"/>
          </p:cNvSpPr>
          <p:nvPr>
            <p:ph type="body" idx="1"/>
          </p:nvPr>
        </p:nvSpPr>
        <p:spPr>
          <a:xfrm>
            <a:off x="457200" y="1600200"/>
            <a:ext cx="8229600" cy="914400"/>
          </a:xfrm>
        </p:spPr>
        <p:txBody>
          <a:bodyPr/>
          <a:lstStyle/>
          <a:p>
            <a:pPr>
              <a:defRPr/>
            </a:pPr>
            <a:r>
              <a:rPr lang="en-US" altLang="en-US" dirty="0" smtClean="0"/>
              <a:t>This example creates a JavaBeans component named Count and uses it to count the number of visits to a page.</a:t>
            </a:r>
            <a:endParaRPr lang="en-US" altLang="en-US" dirty="0"/>
          </a:p>
        </p:txBody>
      </p:sp>
      <p:graphicFrame>
        <p:nvGraphicFramePr>
          <p:cNvPr id="92164" name="Object 3" descr="Two windows of Microsoft Internet Explorer titled, Test Bean Scope consists of the number of visits to a page. One window has the heading, you are visitor number 16. The other window has the heading, you are visitor number 17."/>
          <p:cNvGraphicFramePr>
            <a:graphicFrameLocks noChangeAspect="1"/>
          </p:cNvGraphicFramePr>
          <p:nvPr>
            <p:extLst>
              <p:ext uri="{D42A27DB-BD31-4B8C-83A1-F6EECF244321}">
                <p14:modId xmlns:p14="http://schemas.microsoft.com/office/powerpoint/2010/main" val="1531565560"/>
              </p:ext>
            </p:extLst>
          </p:nvPr>
        </p:nvGraphicFramePr>
        <p:xfrm>
          <a:off x="1028700" y="2971800"/>
          <a:ext cx="7086600" cy="1725613"/>
        </p:xfrm>
        <a:graphic>
          <a:graphicData uri="http://schemas.openxmlformats.org/presentationml/2006/ole">
            <mc:AlternateContent xmlns:mc="http://schemas.openxmlformats.org/markup-compatibility/2006">
              <mc:Choice xmlns:v="urn:schemas-microsoft-com:vml" Requires="v">
                <p:oleObj spid="_x0000_s92178" r:id="rId4" imgW="9609524" imgH="2333333" progId="Paint.Picture">
                  <p:embed/>
                </p:oleObj>
              </mc:Choice>
              <mc:Fallback>
                <p:oleObj r:id="rId4" imgW="9609524" imgH="2333333"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700" y="2971800"/>
                        <a:ext cx="7086600"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4">
            <a:hlinkClick r:id="rId6"/>
          </p:cNvPr>
          <p:cNvSpPr txBox="1"/>
          <p:nvPr/>
        </p:nvSpPr>
        <p:spPr>
          <a:xfrm>
            <a:off x="5486400" y="5562600"/>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Testing Bean Scope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pic>
        <p:nvPicPr>
          <p:cNvPr id="94211" name="Picture 2" descr="Computer code, titled, Testing Bean Scope has 18 lines. The lines read as follows. Line 1. left angle bracket exclamation point dash dash Test Bean Scope period j s p dash dash right angle bracket. Line 2. percent sign at sign page import equals double quote chapter 38 period Count double quote percent sign. Line 3. left angle bracket j s p colon use Bean id equals double quote count double quote scope equals double quote application double quote class equals double quote chapter 38 period Count double quote right angle bracket. Line 4. left angle bracket forward slash j s p colon use Bean right angle bracket. Line 5. left angle bracket HTML right angle bracket. Line 6. left angle bracket HEAD right angle bracket. Line 7. left angle bracket TITLE right angle bracket Test Bean Scope left angle bracket forward slash TITLE right angle bracket. Line 8. left angle bracket forward slash HEAD right angle bracket. Line 9. left angle bracket BODY right angle bracket. Line 10. left angle bracket H3 right angle bracket. Line 11. Testing Bean Scope in J S P left parenthesis Application right parenthesis. Line 12. left angle bracket forward slash H3 right angle bracket. Line 13. left angle bracket percent sign count period increase Count left parenthesis right parenthesis semicolon percent sign right angle bracket. Line 14. From host colon left angle bracket percent sign equals request period Get Remote Host left parenthesis right parenthesis percent sign right angle bracket. Line 15. left angle bracket forward slash BODY right angle bracket. Line 16. left angle bracket forward slash HTML right angle bracket. Line 2 is labeled to another code, and the code has 12 lines. The lines read as follows. Line 1. package chapter 40 semicolon. Line 2. public class Count left brace. Line 3. private I n t count equals 0 semicolon. Line 4. forward slash asterisk asterisk Return count property asterisk asterisk forward slash. Line 5. public I n t get Count left parenthesis right parenthesis left brace. Line 6. return count semicolon. Line 7. right brace. Line 8. forward slash asterisk asterisk Increase Count asterisk forward slash. Line 9. public void increase Count left parenthesis right parenthesis left brace. Line 10. count plus plus semicolon. Line 11. right brace. Line 12. right brace. A window of Microsoft Internet Explorer titled, Test Bean Scope displays the output of the cod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6538" y="1322388"/>
            <a:ext cx="613092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Getting and Setting Properties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a:xfrm>
            <a:off x="457200" y="1600200"/>
            <a:ext cx="8229600" cy="1676400"/>
          </a:xfrm>
        </p:spPr>
        <p:txBody>
          <a:bodyPr/>
          <a:lstStyle/>
          <a:p>
            <a:pPr>
              <a:defRPr/>
            </a:pPr>
            <a:r>
              <a:rPr lang="en-US" altLang="en-US" sz="2400" dirty="0" smtClean="0">
                <a:latin typeface="+mn-lt"/>
              </a:rPr>
              <a:t>By convention, a JavaBeans component provides the get and set methods for reading and modifying its private properties. You can get the property in J</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P using the following syntax:</a:t>
            </a:r>
            <a:endParaRPr lang="en-US" altLang="en-US" sz="2400" dirty="0">
              <a:latin typeface="+mn-lt"/>
            </a:endParaRPr>
          </a:p>
        </p:txBody>
      </p:sp>
      <p:graphicFrame>
        <p:nvGraphicFramePr>
          <p:cNvPr id="96260" name="Object 3" descr="Computer code reads, left angle bracket j s p colon get Property name equals double quote bean I d double quote property equals double quote age double quote forward slash right angle bracket."/>
          <p:cNvGraphicFramePr>
            <a:graphicFrameLocks noChangeAspect="1"/>
          </p:cNvGraphicFramePr>
          <p:nvPr>
            <p:extLst>
              <p:ext uri="{D42A27DB-BD31-4B8C-83A1-F6EECF244321}">
                <p14:modId xmlns:p14="http://schemas.microsoft.com/office/powerpoint/2010/main" val="2672191415"/>
              </p:ext>
            </p:extLst>
          </p:nvPr>
        </p:nvGraphicFramePr>
        <p:xfrm>
          <a:off x="1130300" y="3559175"/>
          <a:ext cx="6883400" cy="342900"/>
        </p:xfrm>
        <a:graphic>
          <a:graphicData uri="http://schemas.openxmlformats.org/presentationml/2006/ole">
            <mc:AlternateContent xmlns:mc="http://schemas.openxmlformats.org/markup-compatibility/2006">
              <mc:Choice xmlns:v="urn:schemas-microsoft-com:vml" Requires="v">
                <p:oleObj spid="_x0000_s96287" name="Equation" r:id="rId4" imgW="6883400" imgH="342900" progId="Equation.DSMT4">
                  <p:embed/>
                </p:oleObj>
              </mc:Choice>
              <mc:Fallback>
                <p:oleObj name="Equation" r:id="rId4" imgW="6883400" imgH="3429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300" y="3559175"/>
                        <a:ext cx="6883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Content Placeholder 4"/>
          <p:cNvSpPr>
            <a:spLocks noGrp="1"/>
          </p:cNvSpPr>
          <p:nvPr>
            <p:ph type="body" idx="10"/>
          </p:nvPr>
        </p:nvSpPr>
        <p:spPr>
          <a:xfrm>
            <a:off x="457200" y="4343400"/>
            <a:ext cx="8229600" cy="381000"/>
          </a:xfrm>
        </p:spPr>
        <p:txBody>
          <a:bodyPr/>
          <a:lstStyle/>
          <a:p>
            <a:pPr>
              <a:defRPr/>
            </a:pPr>
            <a:r>
              <a:rPr lang="en-US" altLang="en-US" sz="2400" dirty="0" smtClean="0">
                <a:latin typeface="+mn-lt"/>
              </a:rPr>
              <a:t>This is equivalent to</a:t>
            </a:r>
            <a:endParaRPr lang="en-US" altLang="en-US" sz="2400" dirty="0">
              <a:latin typeface="+mn-lt"/>
            </a:endParaRPr>
          </a:p>
        </p:txBody>
      </p:sp>
      <p:graphicFrame>
        <p:nvGraphicFramePr>
          <p:cNvPr id="96262" name="Object 5" descr="Computer code reads, left angle bracket percent sign equals bean I d period get Age left parenthesis right parenthesis percent sign right angle bracket."/>
          <p:cNvGraphicFramePr>
            <a:graphicFrameLocks noChangeAspect="1"/>
          </p:cNvGraphicFramePr>
          <p:nvPr>
            <p:extLst>
              <p:ext uri="{D42A27DB-BD31-4B8C-83A1-F6EECF244321}">
                <p14:modId xmlns:p14="http://schemas.microsoft.com/office/powerpoint/2010/main" val="1174360065"/>
              </p:ext>
            </p:extLst>
          </p:nvPr>
        </p:nvGraphicFramePr>
        <p:xfrm>
          <a:off x="2882900" y="5165725"/>
          <a:ext cx="3378200" cy="342900"/>
        </p:xfrm>
        <a:graphic>
          <a:graphicData uri="http://schemas.openxmlformats.org/presentationml/2006/ole">
            <mc:AlternateContent xmlns:mc="http://schemas.openxmlformats.org/markup-compatibility/2006">
              <mc:Choice xmlns:v="urn:schemas-microsoft-com:vml" Requires="v">
                <p:oleObj spid="_x0000_s96288" name="Equation" r:id="rId6" imgW="3378200" imgH="342900" progId="Equation.DSMT4">
                  <p:embed/>
                </p:oleObj>
              </mc:Choice>
              <mc:Fallback>
                <p:oleObj name="Equation" r:id="rId6" imgW="3378200" imgH="3429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2900" y="5165725"/>
                        <a:ext cx="3378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Getting and Setting Properties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sp>
        <p:nvSpPr>
          <p:cNvPr id="16387" name="Content Placeholder 2"/>
          <p:cNvSpPr txBox="1">
            <a:spLocks noGrp="1"/>
          </p:cNvSpPr>
          <p:nvPr>
            <p:ph type="body" idx="1"/>
          </p:nvPr>
        </p:nvSpPr>
        <p:spPr>
          <a:xfrm>
            <a:off x="457200" y="1600200"/>
            <a:ext cx="8229600" cy="914400"/>
          </a:xfrm>
        </p:spPr>
        <p:txBody>
          <a:bodyPr/>
          <a:lstStyle/>
          <a:p>
            <a:pPr>
              <a:defRPr/>
            </a:pPr>
            <a:r>
              <a:rPr lang="en-US" altLang="en-US" sz="2400" dirty="0" smtClean="0">
                <a:latin typeface="+mn-lt"/>
              </a:rPr>
              <a:t>You can set the property in JSP using the following syntax:</a:t>
            </a:r>
            <a:endParaRPr lang="en-US" altLang="en-US" sz="2400" dirty="0">
              <a:latin typeface="+mn-lt"/>
            </a:endParaRPr>
          </a:p>
        </p:txBody>
      </p:sp>
      <p:graphicFrame>
        <p:nvGraphicFramePr>
          <p:cNvPr id="98308" name="Object 3" descr="Computer code reads, left angle bracket j s p colon set Property name equals double quote bean I d double quote property equals double quote age double quote value equals double quote 30 double quote forward slash right angle bracket."/>
          <p:cNvGraphicFramePr>
            <a:graphicFrameLocks noChangeAspect="1"/>
          </p:cNvGraphicFramePr>
          <p:nvPr>
            <p:extLst>
              <p:ext uri="{D42A27DB-BD31-4B8C-83A1-F6EECF244321}">
                <p14:modId xmlns:p14="http://schemas.microsoft.com/office/powerpoint/2010/main" val="2664196071"/>
              </p:ext>
            </p:extLst>
          </p:nvPr>
        </p:nvGraphicFramePr>
        <p:xfrm>
          <a:off x="336550" y="2971800"/>
          <a:ext cx="8470900" cy="342900"/>
        </p:xfrm>
        <a:graphic>
          <a:graphicData uri="http://schemas.openxmlformats.org/presentationml/2006/ole">
            <mc:AlternateContent xmlns:mc="http://schemas.openxmlformats.org/markup-compatibility/2006">
              <mc:Choice xmlns:v="urn:schemas-microsoft-com:vml" Requires="v">
                <p:oleObj spid="_x0000_s98335" name="Equation" r:id="rId4" imgW="8470900" imgH="342900" progId="Equation.DSMT4">
                  <p:embed/>
                </p:oleObj>
              </mc:Choice>
              <mc:Fallback>
                <p:oleObj name="Equation" r:id="rId4" imgW="8470900" imgH="3429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550" y="2971800"/>
                        <a:ext cx="8470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Content Placeholder 4"/>
          <p:cNvSpPr>
            <a:spLocks noGrp="1"/>
          </p:cNvSpPr>
          <p:nvPr>
            <p:ph type="body" idx="10"/>
          </p:nvPr>
        </p:nvSpPr>
        <p:spPr>
          <a:xfrm>
            <a:off x="457200" y="3962400"/>
            <a:ext cx="8229600" cy="533400"/>
          </a:xfrm>
        </p:spPr>
        <p:txBody>
          <a:bodyPr/>
          <a:lstStyle/>
          <a:p>
            <a:pPr>
              <a:defRPr/>
            </a:pPr>
            <a:r>
              <a:rPr lang="en-US" altLang="en-US" sz="2400" dirty="0" smtClean="0">
                <a:latin typeface="+mn-lt"/>
              </a:rPr>
              <a:t>This is equivalent to</a:t>
            </a:r>
            <a:endParaRPr lang="en-US" altLang="en-US" sz="2400" dirty="0">
              <a:latin typeface="+mn-lt"/>
            </a:endParaRPr>
          </a:p>
        </p:txBody>
      </p:sp>
      <p:graphicFrame>
        <p:nvGraphicFramePr>
          <p:cNvPr id="98310" name="Object 5" descr="Computer code reads, left angle bracket percent sign equals bean I d period set Age left parenthesis 30 right parenthesis semicolon percent sign right angle bracket."/>
          <p:cNvGraphicFramePr>
            <a:graphicFrameLocks noChangeAspect="1"/>
          </p:cNvGraphicFramePr>
          <p:nvPr>
            <p:extLst>
              <p:ext uri="{D42A27DB-BD31-4B8C-83A1-F6EECF244321}">
                <p14:modId xmlns:p14="http://schemas.microsoft.com/office/powerpoint/2010/main" val="555751666"/>
              </p:ext>
            </p:extLst>
          </p:nvPr>
        </p:nvGraphicFramePr>
        <p:xfrm>
          <a:off x="2794000" y="4927600"/>
          <a:ext cx="3556000" cy="431800"/>
        </p:xfrm>
        <a:graphic>
          <a:graphicData uri="http://schemas.openxmlformats.org/presentationml/2006/ole">
            <mc:AlternateContent xmlns:mc="http://schemas.openxmlformats.org/markup-compatibility/2006">
              <mc:Choice xmlns:v="urn:schemas-microsoft-com:vml" Requires="v">
                <p:oleObj spid="_x0000_s98336" name="Equation" r:id="rId6" imgW="3556000" imgH="431800" progId="Equation.DSMT4">
                  <p:embed/>
                </p:oleObj>
              </mc:Choice>
              <mc:Fallback>
                <p:oleObj name="Equation" r:id="rId6" imgW="3556000" imgH="4318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4000" y="4927600"/>
                        <a:ext cx="3556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Associating Properties with Input Parameters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 </a:t>
            </a:r>
          </a:p>
        </p:txBody>
      </p:sp>
      <p:sp>
        <p:nvSpPr>
          <p:cNvPr id="16387" name="Content Placeholder 2"/>
          <p:cNvSpPr txBox="1">
            <a:spLocks noGrp="1"/>
          </p:cNvSpPr>
          <p:nvPr>
            <p:ph type="body" idx="1"/>
          </p:nvPr>
        </p:nvSpPr>
        <p:spPr>
          <a:xfrm>
            <a:off x="457200" y="1600200"/>
            <a:ext cx="8229600" cy="1600200"/>
          </a:xfrm>
        </p:spPr>
        <p:txBody>
          <a:bodyPr/>
          <a:lstStyle/>
          <a:p>
            <a:pPr>
              <a:defRPr/>
            </a:pPr>
            <a:r>
              <a:rPr lang="en-US" altLang="en-US" dirty="0" smtClean="0"/>
              <a:t>Often properties are associated with input parameters. Suppose you want to get the value of the input parameter named score and set it to the JavaBeans property named score. You may write the following code:</a:t>
            </a:r>
            <a:endParaRPr lang="en-US" altLang="en-US" dirty="0"/>
          </a:p>
        </p:txBody>
      </p:sp>
      <p:pic>
        <p:nvPicPr>
          <p:cNvPr id="100356" name="Picture 3" descr="Computer code, titled, Accessing properties with Input parameters has 4 lines. The lines read as follows. Line 1. left angle bracket percent sign double score equals Double period Parse Double left parenthesis. Line 2. request period get parameter left parenthesis double quote score double quote right parenthesis right parenthesis semicolon percent sign right angle bracket. Line 3. left angle bracket j s p colon set Property name equals double quote bean I d double quote property equals double quote score double quote. Line 4. value equals double quote left angle bracket percent sign equals score percent sign right angle bracket double quote forward slash right angle bracket."/>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1188" y="3505200"/>
            <a:ext cx="538162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Associating Properties with Input Parameters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 </a:t>
            </a:r>
          </a:p>
        </p:txBody>
      </p:sp>
      <p:sp>
        <p:nvSpPr>
          <p:cNvPr id="16387" name="Content Placeholder 2"/>
          <p:cNvSpPr txBox="1">
            <a:spLocks noGrp="1"/>
          </p:cNvSpPr>
          <p:nvPr>
            <p:ph type="body" idx="1"/>
          </p:nvPr>
        </p:nvSpPr>
        <p:spPr>
          <a:xfrm>
            <a:off x="457200" y="1600200"/>
            <a:ext cx="8229600" cy="838200"/>
          </a:xfrm>
        </p:spPr>
        <p:txBody>
          <a:bodyPr/>
          <a:lstStyle/>
          <a:p>
            <a:pPr>
              <a:defRPr/>
            </a:pPr>
            <a:r>
              <a:rPr lang="en-US" altLang="en-US" sz="2400" dirty="0" smtClean="0">
                <a:latin typeface="+mn-lt"/>
              </a:rPr>
              <a:t>This is cumbersome. JSP provides a convenient syntax that can be used to simplify it as follows:</a:t>
            </a:r>
            <a:endParaRPr lang="en-US" altLang="en-US" sz="2400" dirty="0">
              <a:latin typeface="+mn-lt"/>
            </a:endParaRPr>
          </a:p>
        </p:txBody>
      </p:sp>
      <p:graphicFrame>
        <p:nvGraphicFramePr>
          <p:cNvPr id="102404" name="Object 3" descr="Computer code reads, left angle bracket j s p colon set Property name equals double quote bean I d double quote property equals double quote score double quote p a r a m equals double quote score double quote forward slash right angle bracket."/>
          <p:cNvGraphicFramePr>
            <a:graphicFrameLocks noChangeAspect="1"/>
          </p:cNvGraphicFramePr>
          <p:nvPr>
            <p:extLst>
              <p:ext uri="{D42A27DB-BD31-4B8C-83A1-F6EECF244321}">
                <p14:modId xmlns:p14="http://schemas.microsoft.com/office/powerpoint/2010/main" val="127145488"/>
              </p:ext>
            </p:extLst>
          </p:nvPr>
        </p:nvGraphicFramePr>
        <p:xfrm>
          <a:off x="1231900" y="2667000"/>
          <a:ext cx="6680200" cy="812800"/>
        </p:xfrm>
        <a:graphic>
          <a:graphicData uri="http://schemas.openxmlformats.org/presentationml/2006/ole">
            <mc:AlternateContent xmlns:mc="http://schemas.openxmlformats.org/markup-compatibility/2006">
              <mc:Choice xmlns:v="urn:schemas-microsoft-com:vml" Requires="v">
                <p:oleObj spid="_x0000_s102418" name="Equation" r:id="rId4" imgW="6680200" imgH="812800" progId="Equation.DSMT4">
                  <p:embed/>
                </p:oleObj>
              </mc:Choice>
              <mc:Fallback>
                <p:oleObj name="Equation" r:id="rId4" imgW="6680200" imgH="812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1900" y="2667000"/>
                        <a:ext cx="66802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Content Placeholder 4"/>
          <p:cNvSpPr>
            <a:spLocks noGrp="1"/>
          </p:cNvSpPr>
          <p:nvPr>
            <p:ph type="body" idx="10"/>
          </p:nvPr>
        </p:nvSpPr>
        <p:spPr>
          <a:xfrm>
            <a:off x="457200" y="3581400"/>
            <a:ext cx="8229600" cy="1295400"/>
          </a:xfrm>
        </p:spPr>
        <p:txBody>
          <a:bodyPr/>
          <a:lstStyle/>
          <a:p>
            <a:pPr>
              <a:defRPr/>
            </a:pPr>
            <a:r>
              <a:rPr lang="en-US" altLang="en-US" sz="2400" dirty="0" smtClean="0">
                <a:latin typeface="+mn-lt"/>
              </a:rPr>
              <a:t>Instead of using the value attribute, you use the </a:t>
            </a:r>
            <a:r>
              <a:rPr lang="en-US" altLang="en-US" sz="2400" dirty="0" err="1" smtClean="0">
                <a:latin typeface="+mn-lt"/>
              </a:rPr>
              <a:t>param</a:t>
            </a:r>
            <a:r>
              <a:rPr lang="en-US" altLang="en-US" sz="2400" dirty="0" smtClean="0">
                <a:latin typeface="+mn-lt"/>
              </a:rPr>
              <a:t> attribute to name an input parameter. The value of this parameter is set to the property.</a:t>
            </a:r>
            <a:endParaRPr lang="en-US" altLang="en-US" sz="2400" dirty="0">
              <a:latin typeface="+mn-l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Associating All Properties</a:t>
            </a:r>
          </a:p>
        </p:txBody>
      </p:sp>
      <p:sp>
        <p:nvSpPr>
          <p:cNvPr id="16387" name="Content Placeholder 2"/>
          <p:cNvSpPr txBox="1">
            <a:spLocks noGrp="1"/>
          </p:cNvSpPr>
          <p:nvPr>
            <p:ph type="body" idx="1"/>
          </p:nvPr>
        </p:nvSpPr>
        <p:spPr/>
        <p:txBody>
          <a:bodyPr/>
          <a:lstStyle/>
          <a:p>
            <a:pPr>
              <a:defRPr/>
            </a:pPr>
            <a:r>
              <a:rPr lang="en-US" altLang="en-US" smtClean="0"/>
              <a:t>Often the bean property and the parameter have the same name. You can use the following convenient statement to associate all the bean properties in beanId with the parameters that match the property names.</a:t>
            </a:r>
            <a:endParaRPr lang="en-US" altLang="en-US" dirty="0"/>
          </a:p>
        </p:txBody>
      </p:sp>
      <p:graphicFrame>
        <p:nvGraphicFramePr>
          <p:cNvPr id="104452" name="Object 3" descr="Computer code reads, left angle bracket j s p colon set Property name equals double quote bean I d double quote property equals double quote asterisk double quote forward slash right angle bracket."/>
          <p:cNvGraphicFramePr>
            <a:graphicFrameLocks noChangeAspect="1"/>
          </p:cNvGraphicFramePr>
          <p:nvPr>
            <p:extLst>
              <p:ext uri="{D42A27DB-BD31-4B8C-83A1-F6EECF244321}">
                <p14:modId xmlns:p14="http://schemas.microsoft.com/office/powerpoint/2010/main" val="4282710778"/>
              </p:ext>
            </p:extLst>
          </p:nvPr>
        </p:nvGraphicFramePr>
        <p:xfrm>
          <a:off x="1155700" y="3551238"/>
          <a:ext cx="6832600" cy="342900"/>
        </p:xfrm>
        <a:graphic>
          <a:graphicData uri="http://schemas.openxmlformats.org/presentationml/2006/ole">
            <mc:AlternateContent xmlns:mc="http://schemas.openxmlformats.org/markup-compatibility/2006">
              <mc:Choice xmlns:v="urn:schemas-microsoft-com:vml" Requires="v">
                <p:oleObj spid="_x0000_s104465" name="Equation" r:id="rId4" imgW="6832600" imgH="342900" progId="Equation.DSMT4">
                  <p:embed/>
                </p:oleObj>
              </mc:Choice>
              <mc:Fallback>
                <p:oleObj name="Equation" r:id="rId4" imgW="6832600" imgH="3429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700" y="3551238"/>
                        <a:ext cx="6832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Computing Loan Using JavaBeans</a:t>
            </a:r>
          </a:p>
        </p:txBody>
      </p:sp>
      <p:sp>
        <p:nvSpPr>
          <p:cNvPr id="3" name="Content Placeholder 2"/>
          <p:cNvSpPr>
            <a:spLocks noGrp="1"/>
          </p:cNvSpPr>
          <p:nvPr>
            <p:ph type="body" idx="1"/>
          </p:nvPr>
        </p:nvSpPr>
        <p:spPr/>
        <p:txBody>
          <a:bodyPr/>
          <a:lstStyle/>
          <a:p>
            <a:pPr>
              <a:defRPr/>
            </a:pPr>
            <a:r>
              <a:rPr lang="en-US" altLang="en-US" smtClean="0"/>
              <a:t>Use JavaBeans to simplify Example 38.3 by associating the bean properties with the input parameters. </a:t>
            </a:r>
            <a:endParaRPr lang="en-US" altLang="en-US" dirty="0"/>
          </a:p>
        </p:txBody>
      </p:sp>
      <p:pic>
        <p:nvPicPr>
          <p:cNvPr id="106500" name="Picture 3" descr="Computer code, titled, Testing Bean Scope has 16 lines. The lines read as follows. Line 1. left angle bracket exclamation point dash dash Compute Loan period j s p dash dash right angle bracket. Line 2. left angle bracket html right angle bracket. Line 3. left angle bracket head right angle bracket. Line 4. left angle bracket title right angle bracket Compute Loan Using the Loan Class left angle bracket forward slash title right angle bracket. Line 5. left angle bracket forward slash head right angle bracket. Line 6. left angle bracket body right angle bracket. Line 7. left angle bracket percent sign at sign page import equals double quote chapter38 period Loan double quote percent sign right angle bracket. Line 8. left angle bracket j s p colon use Bean id equals double quote loan double quote class equals double quote chapter38 period Loan double quote forward slash j s p colon use Bean right angle bracket. Line 9. left angle bracket j s p colon set Property name equals double quote loan double quote property equals double quote asterisk double quote forward slash right angle bracket. Line 10. Loan Amount colon left angle bracket percent sign equals loan period get Loan Amount left parenthesis right parenthesis percent sign right angle bracket left angle bracket b r right angle bracket. Line 11. Annual Interest Rate colon left angle bracket percent sign loan period get Annual Interest Rate left parenthesis right parenthesis percent sign right angle bracket left angle bracket b r right angle bracket. Line 12. Number of Years colon left angle bracket percent sign equals loan period getNum0fYears left parenthesis right parenthesis percent sign right angle bracket left angle bracket b r right angle bracket. Line 13. left angle bracket b right angle bracket Monthly Payment colon left angle bracket percent sign equals loan period monthly Payment left parenthesis right parenthesis percent sign right angle bracket left angle bracket b r right angle bracket. Line 14. left angle bracket forward slash body right angle bracket. Line 9 is labeled, Associating the bean properties with the input parameter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2559050"/>
            <a:ext cx="6778625"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Computing Factorials Using JavaBeans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3)</a:t>
            </a:r>
          </a:p>
        </p:txBody>
      </p:sp>
      <p:sp>
        <p:nvSpPr>
          <p:cNvPr id="3" name="Content Placeholder 2"/>
          <p:cNvSpPr>
            <a:spLocks noGrp="1"/>
          </p:cNvSpPr>
          <p:nvPr>
            <p:ph type="body" idx="1"/>
          </p:nvPr>
        </p:nvSpPr>
        <p:spPr>
          <a:xfrm>
            <a:off x="457200" y="1600200"/>
            <a:ext cx="8229600" cy="1219200"/>
          </a:xfrm>
        </p:spPr>
        <p:txBody>
          <a:bodyPr/>
          <a:lstStyle/>
          <a:p>
            <a:pPr>
              <a:defRPr/>
            </a:pPr>
            <a:r>
              <a:rPr lang="en-US" altLang="en-US" dirty="0" smtClean="0"/>
              <a:t>Create a JavaBeans component named </a:t>
            </a:r>
            <a:r>
              <a:rPr lang="en-US" altLang="en-US" dirty="0" err="1" smtClean="0"/>
              <a:t>FactorialBean</a:t>
            </a:r>
            <a:r>
              <a:rPr lang="en-US" altLang="en-US" dirty="0" smtClean="0"/>
              <a:t> and use it to compute the factorial of an input number in a J</a:t>
            </a:r>
            <a:r>
              <a:rPr lang="en-US" altLang="en-US" sz="100" dirty="0" smtClean="0"/>
              <a:t> </a:t>
            </a:r>
            <a:r>
              <a:rPr lang="en-US" altLang="en-US" dirty="0" smtClean="0"/>
              <a:t>S</a:t>
            </a:r>
            <a:r>
              <a:rPr lang="en-US" altLang="en-US" sz="100" dirty="0" smtClean="0"/>
              <a:t> </a:t>
            </a:r>
            <a:r>
              <a:rPr lang="en-US" altLang="en-US" dirty="0" smtClean="0"/>
              <a:t>P page named </a:t>
            </a:r>
            <a:r>
              <a:rPr lang="en-US" altLang="en-US" dirty="0" err="1" smtClean="0"/>
              <a:t>FactorialBean.jsp</a:t>
            </a:r>
            <a:r>
              <a:rPr lang="en-US" altLang="en-US" dirty="0" smtClean="0"/>
              <a:t>.</a:t>
            </a:r>
            <a:endParaRPr lang="en-US" altLang="en-US" dirty="0"/>
          </a:p>
        </p:txBody>
      </p:sp>
      <p:pic>
        <p:nvPicPr>
          <p:cNvPr id="108548" name="Picture 3" descr="A window of Windows Internet explorer titled, Factorial Bean compute the factorial of an input number in a J S P page. A text field has the label, enter a new value. The input in the text field is 20. The compute factorial setting button is selected and text under the button reads, factorial of 20 is 2,432,902,008,176,640,0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500" y="3084513"/>
            <a:ext cx="6223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a:hlinkClick r:id="rId4"/>
          </p:cNvPr>
          <p:cNvSpPr txBox="1"/>
          <p:nvPr/>
        </p:nvSpPr>
        <p:spPr>
          <a:xfrm>
            <a:off x="5943600" y="5791200"/>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How Is a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 Processed?</a:t>
            </a:r>
          </a:p>
        </p:txBody>
      </p:sp>
      <p:graphicFrame>
        <p:nvGraphicFramePr>
          <p:cNvPr id="18435" name="Object 2" descr="A diagram illustrates the process of J S P. The diagram consists of a web server host. The web server host has four systems namely web server, host machine file system, Servlet Engine, and J S P Translator. The host machine file system consists of forward slash servlet forward slash J S P File period j s p. The web server sends a process servlet to servlet engine, and the servlet engine generate a resource to the web server. The host machine file system sends, get J S P file to J S P translator, and the J S P translator generates Servlates to the host machine file system. The J S P translator sends get servlet to servlet engine and both are interconnected with each other. The web server is connected with host machine file system. The web browser sends a request U R L to the web server and the web server in turn displays a H T M L page returned and it is sent to the web browser."/>
          <p:cNvGraphicFramePr>
            <a:graphicFrameLocks noChangeAspect="1"/>
          </p:cNvGraphicFramePr>
          <p:nvPr>
            <p:extLst>
              <p:ext uri="{D42A27DB-BD31-4B8C-83A1-F6EECF244321}">
                <p14:modId xmlns:p14="http://schemas.microsoft.com/office/powerpoint/2010/main" val="1570142471"/>
              </p:ext>
            </p:extLst>
          </p:nvPr>
        </p:nvGraphicFramePr>
        <p:xfrm>
          <a:off x="798513" y="1676400"/>
          <a:ext cx="7546975" cy="3962400"/>
        </p:xfrm>
        <a:graphic>
          <a:graphicData uri="http://schemas.openxmlformats.org/presentationml/2006/ole">
            <mc:AlternateContent xmlns:mc="http://schemas.openxmlformats.org/markup-compatibility/2006">
              <mc:Choice xmlns:v="urn:schemas-microsoft-com:vml" Requires="v">
                <p:oleObj spid="_x0000_s18448" r:id="rId4" imgW="5658612" imgH="2971800" progId="Word.Picture.8">
                  <p:embed/>
                </p:oleObj>
              </mc:Choice>
              <mc:Fallback>
                <p:oleObj r:id="rId4" imgW="5658612" imgH="297180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513" y="1676400"/>
                        <a:ext cx="75469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Computing Factorials Using JavaBeans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3) </a:t>
            </a:r>
          </a:p>
        </p:txBody>
      </p:sp>
      <p:pic>
        <p:nvPicPr>
          <p:cNvPr id="110595" name="Picture 2" descr="Computer code, titled, Computing Factorials Using Java Beans has 27 lines. The lines read as follows. Line 1. left angle bracket exclamation point dash dash Factorial Bean period j s p dash dash right angle bracket. Line 2. left angle bracket percent sign at sign page import equals double quote chapter 38 period Factorial Bean double quote percent sign right angle bracket. Line 3. left angle bracket j s p colon use Bean id equals double quote factorial Bean id double quote class equals double quote chapter 38 period Factorial Bean double quote right angle bracket. Line 4. left angle bracket forward slash j s p colon use Bean right angle bracket. Line 5. left angle bracket j s p colon set Property name equals double quote factorial Bean Id property equals double quote asterisk double quote forward slash right angle bracket. Line 6. left angle bracket HTML right angle bracket. Line 7. left angle bracket HEAD right angle bracket. Line 8. left angle bracket TITLE right angle bracket. Line 9. Factorial Bean. Line 10. left angle bracket forward slash TITLE right angle bracket. Line 11. left angle bracket forward slash HEAD right angle bracket. Line 12. left angle bracket BODY right angle bracket. Line 13. left angle bracket H3 right angle bracket. Line 14. left angle bracket forward slash H3 right angle bracket. Line 15. Enter new value colon left angle bracket INPUT NAME equals double quote number double quote right angle bracket left angle bracket BR right angle bracket left angle bracket BR right angle bracket. Line 16. left angle bracket INPUT TYPE equals double quote SUBMIT double quote NAME equals double quote Submit double quote VALUE equals double quote Compute Factorial double quote right angle bracket. Line 17. left angle bracket INPUT TYPE equals double quote RESET double quote VALUE equals double quote Reset double quote right angle bracket. Line 18. left angle bracket P right angle bracket Factorial of. Line 19. left angle bracket j s p colon get Property name equals double quote factorial Bean Id double quote property equals double quote number forward slash right angle bracket is. Line 20. left angle bracket percent sign at sign page import equals double quote java period text period double quote asterisk double quote forward slash right angle bracket. Line 21. left angle bracket percent sign Number Format format equals Number Format period get Number Instance left parenthesis right parenthesis semicolon percent sign right angle bracket. Line 22. left angle bracket percent sign equals format period format left parenthesis factorial Bean Id period get Factorial left parenthesis right parenthesis right parenthesis percent sign right angle bracket. Line 23. left angle bracket forward slash FORM right angle bracket. Line 24. left angle bracket forward slash BODY right angle bracket. Line 25. left angle bracket forward slash HTML right angle bracket. Line 5 labeled, Associating the bean properties with the input parameters. Line 21 is labeled, Getting numbe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9900" y="1524000"/>
            <a:ext cx="5664200"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Computing Factorials Using JavaBeans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(3 of 3) </a:t>
            </a:r>
          </a:p>
        </p:txBody>
      </p:sp>
      <p:pic>
        <p:nvPicPr>
          <p:cNvPr id="112643" name="Picture 2" descr="Computer code, titled, Computing Factorials Using Java Beans has 19 lines. The lines read as follows. Line 1. package chatper40 semicolon. Line 2. public class Factorial Bean left brace. Line 3, indented once. private I n t number semicolon. Line 4, indented once. forward slash asterisk asterisk Return number property asterisk forward slash. Line 5, indented once. public I n t get Number left parenthesis right parenthesis left brace. Line 6, indented twice. return number semicolon. Line 7, indented once. right brace. Line 8, indented once. forward slash asterisk asterisk Set number property asterisk forward slash. Line 9, indented once. public void set Number left parenthesis I n t new Value right parenthesis left brace. Line 10, indented twice. number equals new Value semicolon. Line 11, indented once. right brace. Line 12, indented once. forward slash asterisk asterisk obtain factorial asterisk forward slash. Line 13, indented once. public long get Factorial left parenthesis right parenthesis left brace. Line 14, indented twice. for left parenthesis I n t i equals 1 semicolon i less than sign equals number semicolon i plus plus right parenthesis. Line 15, indented twice. return factorial colon. Line 16, indented once. right brace. Line 17. right brac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35313" y="1524000"/>
            <a:ext cx="2873375"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Design Guide </a:t>
            </a:r>
          </a:p>
        </p:txBody>
      </p:sp>
      <p:sp>
        <p:nvSpPr>
          <p:cNvPr id="16387" name="Content Placeholder 2"/>
          <p:cNvSpPr txBox="1">
            <a:spLocks noGrp="1"/>
          </p:cNvSpPr>
          <p:nvPr>
            <p:ph type="body" idx="1"/>
          </p:nvPr>
        </p:nvSpPr>
        <p:spPr/>
        <p:txBody>
          <a:bodyPr/>
          <a:lstStyle/>
          <a:p>
            <a:pPr>
              <a:defRPr/>
            </a:pPr>
            <a:r>
              <a:rPr lang="en-US" altLang="en-US" dirty="0" smtClean="0"/>
              <a:t>Mixing a lot of Java code with H</a:t>
            </a:r>
            <a:r>
              <a:rPr lang="en-US" altLang="en-US" sz="100" dirty="0" smtClean="0"/>
              <a:t> </a:t>
            </a:r>
            <a:r>
              <a:rPr lang="en-US" altLang="en-US" dirty="0" smtClean="0"/>
              <a:t>T</a:t>
            </a:r>
            <a:r>
              <a:rPr lang="en-US" altLang="en-US" sz="100" dirty="0" smtClean="0"/>
              <a:t> </a:t>
            </a:r>
            <a:r>
              <a:rPr lang="en-US" altLang="en-US" dirty="0" smtClean="0"/>
              <a:t>M</a:t>
            </a:r>
            <a:r>
              <a:rPr lang="en-US" altLang="en-US" sz="100" dirty="0" smtClean="0"/>
              <a:t> </a:t>
            </a:r>
            <a:r>
              <a:rPr lang="en-US" altLang="en-US" dirty="0" smtClean="0"/>
              <a:t>L in a J</a:t>
            </a:r>
            <a:r>
              <a:rPr lang="en-US" altLang="en-US" sz="100" dirty="0" smtClean="0"/>
              <a:t> </a:t>
            </a:r>
            <a:r>
              <a:rPr lang="en-US" altLang="en-US" dirty="0" smtClean="0"/>
              <a:t>S</a:t>
            </a:r>
            <a:r>
              <a:rPr lang="en-US" altLang="en-US" sz="100" dirty="0" smtClean="0"/>
              <a:t> </a:t>
            </a:r>
            <a:r>
              <a:rPr lang="en-US" altLang="en-US" dirty="0" smtClean="0"/>
              <a:t>P page makes the code difficult to read and to maintain. You should move the Java code to a .java file as much as you can.</a:t>
            </a:r>
            <a:endParaRPr lang="en-US"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NewFactorialBean </a:t>
            </a:r>
          </a:p>
        </p:txBody>
      </p:sp>
      <p:pic>
        <p:nvPicPr>
          <p:cNvPr id="116739" name="Picture 2" descr="Computer code, titled, New Factorial Bean. The code has 26 lines. The lines read as follows. Line 1. left angle bracket exclamation point hyphen New Factorial Bean j s p dash dash right angle bracket. Line 2. left angle bracket percent sign at sign page Import dash double quote chapter38 period New Factorial Bean double quote percent sign right angle bracket. Line 3. left angle bracket j s p colon use Bean id equals double quote factorial Bean Id double quote. Line 4. class equals double quote chapter 38 period New Factorial Bean double quote scope equals double quote page double quote right angle bracket. Line 5. left angle bracket forward slash j s p colon use Bean right angle bracket. Line 6. left angle bracket j s p colon set Property name equals double quote factorial Bean l d” property equals double quote asterisk double quote forward slash right angle bracket. Line 7. left angle bracket html right angle bracket. Line 8, indented once. left angle bracket head right angle bracket. Line 9, indented twice. left angle bracket title right angle bracket. Line 10, indented twice. Factorial Bean. Line 11, indented twice. left angle bracket forward slash title right angle bracket. Line 12, indented once. left angle bracket forward slash head right angle bracket. Line 13. left angle bracket body right angle bracket. Line 14. left angle bracket form method equals double quote post double quote right angle bracket. Line 15. left angle bracket input type equals double quote submit double quote name equals double quote submit double quote. Line 16, indented once. value equals double quote Compute Factorial double quote forward slash right angle bracket. Line 17. left angle bracket Input type dash double quote reset double quote value dash double quote Reset double quote forward slash right angle bracket left angle bracket b r forward slash right angle bracket left angle bracket b r forward slash right angle bracket. Line 18. Factorial of. Line 19, indented once. left angle bracket j s p colon get Property name equals double quote factorial Bean I d double quote. Line 20, indented twice. property equals double quote number double quote forward slash right angle bracket is. Line 21, indented once. left angle bracket percent sign equals New Factorial Bean period format left parenthesis factorial Bean l d period get Factorial left parenthesis right parenthesis right parenthesis percent sign right angle bracket. Line 22, indented once. left angle bracket forward slash form right angle bracket. Line 23. left angle bracket forward slash body right angle bracket. Line 24. left angle bracket forward slash html right angle bracket."/>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22513" y="1319213"/>
            <a:ext cx="4498975" cy="464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TimeBean</a:t>
            </a:r>
          </a:p>
        </p:txBody>
      </p:sp>
      <p:pic>
        <p:nvPicPr>
          <p:cNvPr id="118787" name="Picture 2" descr="Computer code, titled, Time bean has 20 lines. The lines read as follows. Line 1. left angle bracket exclamation point hyphen Display time period j s p hyphen right angle bracket. Line 2. left angle bracket percent sign at sign page page Encoding equals double quote GB18030 double quote percent sign right angle bracket. Line 3. left angle bracket percent sign at sign page import equals double quote chapter38 period Time Bean double quote percent sign right angle bracket. Line 4. left angle bracket j s p colon use Bean I d equals double quote time Bean I d double quote class equals double quote chapter38 period Time Bean double quote scope equals double quote application double quote right angle bracket. Line 5. left angle bracket forward slash j s p colon use Bean right angle bracket. Line 6. left angle bracket j s p colon set Property name equals double quote time Bean I d double quote property equals double quote asterisk double quote forward slash right angle bracket. Line 7. left angle bracket html right angle bracket. Line 8, indented once. left angle bracket head right angle bracket. Line 9, indented once. left angle bracket title right angle bracket. Line 10, indented twice. Display Time. Line 11, indented once. left angle bracket forward slash title right angle bracket. Line 12. left angle bracket forward slash head right angle bracket. Line 13. left angle bracket body right angle bracket. Line 14, indented once. Current time is. Line 15, indented twice. time Bean I d period current Time String left parenthesis time Bean l d period get Locale Index left parenthesis right parenthesis comma. Line 16, indented twice. Time Bean I d period get Time Zone Index left parenthesis right parenthesis right parenthesis percent sign right angle bracket. Line 17, indented once. left angle bracket forward slash body right angle bracket. Line 18. left angle bracket forward slash html right angle bracket."/>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28825" y="1330325"/>
            <a:ext cx="5086350" cy="482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Forwarding Requests from JavaServer Pages </a:t>
            </a:r>
          </a:p>
        </p:txBody>
      </p:sp>
      <p:sp>
        <p:nvSpPr>
          <p:cNvPr id="16387" name="Content Placeholder 2"/>
          <p:cNvSpPr txBox="1">
            <a:spLocks noGrp="1"/>
          </p:cNvSpPr>
          <p:nvPr>
            <p:ph type="body" idx="1"/>
          </p:nvPr>
        </p:nvSpPr>
        <p:spPr/>
        <p:txBody>
          <a:bodyPr/>
          <a:lstStyle/>
          <a:p>
            <a:pPr>
              <a:defRPr/>
            </a:pPr>
            <a:r>
              <a:rPr lang="en-US" altLang="en-US" dirty="0" smtClean="0"/>
              <a:t>Web applications developed using J</a:t>
            </a:r>
            <a:r>
              <a:rPr lang="en-US" altLang="en-US" sz="100" dirty="0" smtClean="0"/>
              <a:t> </a:t>
            </a:r>
            <a:r>
              <a:rPr lang="en-US" altLang="en-US" dirty="0" smtClean="0"/>
              <a:t>S</a:t>
            </a:r>
            <a:r>
              <a:rPr lang="en-US" altLang="en-US" sz="100" dirty="0" smtClean="0"/>
              <a:t> </a:t>
            </a:r>
            <a:r>
              <a:rPr lang="en-US" altLang="en-US" dirty="0" smtClean="0"/>
              <a:t>P generally consist of many pages linked together. J</a:t>
            </a:r>
            <a:r>
              <a:rPr lang="en-US" altLang="en-US" sz="100" dirty="0" smtClean="0"/>
              <a:t> </a:t>
            </a:r>
            <a:r>
              <a:rPr lang="en-US" altLang="en-US" dirty="0" smtClean="0"/>
              <a:t>S</a:t>
            </a:r>
            <a:r>
              <a:rPr lang="en-US" altLang="en-US" sz="100" dirty="0" smtClean="0"/>
              <a:t> </a:t>
            </a:r>
            <a:r>
              <a:rPr lang="en-US" altLang="en-US" dirty="0" smtClean="0"/>
              <a:t>P provides a forwarding tag in the following syntax that can be used to forward a page to another page.</a:t>
            </a:r>
            <a:endParaRPr lang="en-US" altLang="en-US" dirty="0"/>
          </a:p>
        </p:txBody>
      </p:sp>
      <p:graphicFrame>
        <p:nvGraphicFramePr>
          <p:cNvPr id="120836" name="Object 3" descr="Computer code reads, left angle bracket j s p colon forward page equals double quote destination double quote forward slash right angle bracket."/>
          <p:cNvGraphicFramePr>
            <a:graphicFrameLocks noChangeAspect="1"/>
          </p:cNvGraphicFramePr>
          <p:nvPr>
            <p:extLst>
              <p:ext uri="{D42A27DB-BD31-4B8C-83A1-F6EECF244321}">
                <p14:modId xmlns:p14="http://schemas.microsoft.com/office/powerpoint/2010/main" val="3045305746"/>
              </p:ext>
            </p:extLst>
          </p:nvPr>
        </p:nvGraphicFramePr>
        <p:xfrm>
          <a:off x="2152650" y="3429000"/>
          <a:ext cx="4838700" cy="342900"/>
        </p:xfrm>
        <a:graphic>
          <a:graphicData uri="http://schemas.openxmlformats.org/presentationml/2006/ole">
            <mc:AlternateContent xmlns:mc="http://schemas.openxmlformats.org/markup-compatibility/2006">
              <mc:Choice xmlns:v="urn:schemas-microsoft-com:vml" Requires="v">
                <p:oleObj spid="_x0000_s120849" name="Equation" r:id="rId4" imgW="4838700" imgH="342900" progId="Equation.DSMT4">
                  <p:embed/>
                </p:oleObj>
              </mc:Choice>
              <mc:Fallback>
                <p:oleObj name="Equation" r:id="rId4" imgW="4838700" imgH="3429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2650" y="3429000"/>
                        <a:ext cx="4838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Browsing Database Tables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3" name="Content Placeholder 2"/>
          <p:cNvSpPr>
            <a:spLocks noGrp="1"/>
          </p:cNvSpPr>
          <p:nvPr>
            <p:ph type="body" idx="1"/>
          </p:nvPr>
        </p:nvSpPr>
        <p:spPr/>
        <p:txBody>
          <a:bodyPr/>
          <a:lstStyle/>
          <a:p>
            <a:pPr>
              <a:defRPr/>
            </a:pPr>
            <a:r>
              <a:rPr lang="en-US" altLang="en-US" dirty="0" smtClean="0"/>
              <a:t>This example creates a J</a:t>
            </a:r>
            <a:r>
              <a:rPr lang="en-US" altLang="en-US" sz="100" dirty="0" smtClean="0"/>
              <a:t> </a:t>
            </a:r>
            <a:r>
              <a:rPr lang="en-US" altLang="en-US" dirty="0" smtClean="0"/>
              <a:t>S</a:t>
            </a:r>
            <a:r>
              <a:rPr lang="en-US" altLang="en-US" sz="100" dirty="0" smtClean="0"/>
              <a:t> </a:t>
            </a:r>
            <a:r>
              <a:rPr lang="en-US" altLang="en-US" dirty="0" smtClean="0"/>
              <a:t>P database application that browses tables. When you start the application, the first page prompts the user to enter the J</a:t>
            </a:r>
            <a:r>
              <a:rPr lang="en-US" altLang="en-US" sz="100" dirty="0" smtClean="0"/>
              <a:t> </a:t>
            </a:r>
            <a:r>
              <a:rPr lang="en-US" altLang="en-US" dirty="0" smtClean="0"/>
              <a:t>D</a:t>
            </a:r>
            <a:r>
              <a:rPr lang="en-US" altLang="en-US" sz="100" dirty="0" smtClean="0"/>
              <a:t> </a:t>
            </a:r>
            <a:r>
              <a:rPr lang="en-US" altLang="en-US" dirty="0" smtClean="0"/>
              <a:t>B</a:t>
            </a:r>
            <a:r>
              <a:rPr lang="en-US" altLang="en-US" sz="100" dirty="0" smtClean="0"/>
              <a:t> </a:t>
            </a:r>
            <a:r>
              <a:rPr lang="en-US" altLang="en-US" dirty="0" smtClean="0"/>
              <a:t>C driver, U</a:t>
            </a:r>
            <a:r>
              <a:rPr lang="en-US" altLang="en-US" sz="100" dirty="0" smtClean="0"/>
              <a:t> </a:t>
            </a:r>
            <a:r>
              <a:rPr lang="en-US" altLang="en-US" dirty="0" smtClean="0"/>
              <a:t>R</a:t>
            </a:r>
            <a:r>
              <a:rPr lang="en-US" altLang="en-US" sz="100" dirty="0" smtClean="0"/>
              <a:t> </a:t>
            </a:r>
            <a:r>
              <a:rPr lang="en-US" altLang="en-US" dirty="0" smtClean="0"/>
              <a:t>L, username, and password for a database. After you login to the database, you can select a table to browse. Upon clicking the Browse Table Content button, the table content is displayed. </a:t>
            </a:r>
            <a:endParaRPr lang="en-US"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Browsing Database Tables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pic>
        <p:nvPicPr>
          <p:cNvPr id="124931" name="Picture 2" descr="Three windows of Microsoft Internet Explorer titled, D B Login, Table, and Browse Table consists of browsing database table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1447800"/>
            <a:ext cx="680085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
            <a:hlinkClick r:id="rId4"/>
          </p:cNvPr>
          <p:cNvSpPr txBox="1"/>
          <p:nvPr/>
        </p:nvSpPr>
        <p:spPr>
          <a:xfrm>
            <a:off x="5943600" y="5791200"/>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Copyright</a:t>
            </a:r>
            <a:endParaRPr lang="en-US" dirty="0"/>
          </a:p>
        </p:txBody>
      </p:sp>
      <p:pic>
        <p:nvPicPr>
          <p:cNvPr id="126978"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69500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 Constructs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3)</a:t>
            </a:r>
          </a:p>
        </p:txBody>
      </p:sp>
      <p:sp>
        <p:nvSpPr>
          <p:cNvPr id="20483" name="Content Placeholder 2"/>
          <p:cNvSpPr txBox="1">
            <a:spLocks noGrp="1"/>
          </p:cNvSpPr>
          <p:nvPr>
            <p:ph type="body" idx="1"/>
          </p:nvPr>
        </p:nvSpPr>
        <p:spPr>
          <a:xfrm>
            <a:off x="457200" y="1600200"/>
            <a:ext cx="8229600" cy="2667000"/>
          </a:xfrm>
        </p:spPr>
        <p:txBody>
          <a:bodyPr/>
          <a:lstStyle/>
          <a:p>
            <a:pPr marL="255588" indent="-255588">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There are three types of scripting constructs you can use to insert Java code into the resultant servlet. They are expressions, scriptlets, and declarations.</a:t>
            </a:r>
          </a:p>
          <a:p>
            <a:pPr marL="255588" indent="-255588">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Expression</a:t>
            </a:r>
          </a:p>
          <a:p>
            <a:pPr lvl="1" indent="-282575">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A J</a:t>
            </a:r>
            <a:r>
              <a:rPr lang="en-US" altLang="en-US" sz="100" smtClean="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S</a:t>
            </a:r>
            <a:r>
              <a:rPr lang="en-US" altLang="en-US" sz="100" smtClean="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P expression is used to insert a Java expression directly into the output. It has the following form: </a:t>
            </a:r>
          </a:p>
        </p:txBody>
      </p:sp>
      <p:graphicFrame>
        <p:nvGraphicFramePr>
          <p:cNvPr id="20484" name="Object 3" descr="Computer code reads, left angle bracket percent sign equals Java expression percent sign right angle bracket."/>
          <p:cNvGraphicFramePr>
            <a:graphicFrameLocks noChangeAspect="1"/>
          </p:cNvGraphicFramePr>
          <p:nvPr>
            <p:extLst>
              <p:ext uri="{D42A27DB-BD31-4B8C-83A1-F6EECF244321}">
                <p14:modId xmlns:p14="http://schemas.microsoft.com/office/powerpoint/2010/main" val="1197590044"/>
              </p:ext>
            </p:extLst>
          </p:nvPr>
        </p:nvGraphicFramePr>
        <p:xfrm>
          <a:off x="2755900" y="4419600"/>
          <a:ext cx="3632200" cy="342900"/>
        </p:xfrm>
        <a:graphic>
          <a:graphicData uri="http://schemas.openxmlformats.org/presentationml/2006/ole">
            <mc:AlternateContent xmlns:mc="http://schemas.openxmlformats.org/markup-compatibility/2006">
              <mc:Choice xmlns:v="urn:schemas-microsoft-com:vml" Requires="v">
                <p:oleObj spid="_x0000_s20498" name="Equation" r:id="rId4" imgW="3632200" imgH="342900" progId="Equation.DSMT4">
                  <p:embed/>
                </p:oleObj>
              </mc:Choice>
              <mc:Fallback>
                <p:oleObj name="Equation" r:id="rId4" imgW="3632200" imgH="3429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5900" y="4419600"/>
                        <a:ext cx="3632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5" name="Content Placeholder 4"/>
          <p:cNvSpPr txBox="1">
            <a:spLocks noGrp="1"/>
          </p:cNvSpPr>
          <p:nvPr>
            <p:ph type="body" idx="10"/>
          </p:nvPr>
        </p:nvSpPr>
        <p:spPr>
          <a:xfrm>
            <a:off x="452438" y="4892675"/>
            <a:ext cx="8229600" cy="1050925"/>
          </a:xfrm>
        </p:spPr>
        <p:txBody>
          <a:bodyPr/>
          <a:lstStyle/>
          <a:p>
            <a:pPr lvl="1" indent="-282575">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The expression is evaluated, converted into a string, and sent to the output stream of the servlet.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 Constructs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3)</a:t>
            </a:r>
          </a:p>
        </p:txBody>
      </p:sp>
      <p:sp>
        <p:nvSpPr>
          <p:cNvPr id="22531" name="Content Placeholder 2"/>
          <p:cNvSpPr txBox="1">
            <a:spLocks noGrp="1"/>
          </p:cNvSpPr>
          <p:nvPr>
            <p:ph type="body" idx="1"/>
          </p:nvPr>
        </p:nvSpPr>
        <p:spPr>
          <a:xfrm>
            <a:off x="457200" y="1600200"/>
            <a:ext cx="8229600" cy="2667000"/>
          </a:xfrm>
        </p:spPr>
        <p:txBody>
          <a:bodyPr/>
          <a:lstStyle/>
          <a:p>
            <a:pPr marL="255588" indent="-255588">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There are three types of scripting constructs you can use to insert Java code into the resultant servlet. They are expressions, scriptlets, and declarations.</a:t>
            </a:r>
          </a:p>
          <a:p>
            <a:pPr marL="255588" indent="-255588">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Scriplet</a:t>
            </a:r>
          </a:p>
          <a:p>
            <a:pPr lvl="1" indent="-282575">
              <a:buSzTx/>
              <a:buFontTx/>
              <a:buChar char="–"/>
            </a:pPr>
            <a:r>
              <a:rPr lang="en-US" altLang="en-US" sz="2400" smtClean="0">
                <a:solidFill>
                  <a:schemeClr val="tx1"/>
                </a:solidFill>
                <a:latin typeface="Arial" panose="020B0604020202020204" pitchFamily="34" charset="0"/>
                <a:cs typeface="Times New Roman" panose="02020603050405020304" pitchFamily="18" charset="0"/>
                <a:sym typeface="Arial" panose="020B0604020202020204" pitchFamily="34" charset="0"/>
              </a:rPr>
              <a:t>A JSP scriptlet enables you to insert a Java statement into the servlet’s jspService method, which is invoked by the service method. A JSP scriptlet has the following form:</a:t>
            </a:r>
            <a:endParaRPr lang="en-US" altLang="en-US" sz="2400" smtClean="0">
              <a:solidFill>
                <a:schemeClr val="tx1"/>
              </a:solidFill>
              <a:latin typeface="Arial" panose="020B0604020202020204" pitchFamily="34" charset="0"/>
              <a:cs typeface="Arial" panose="020B0604020202020204" pitchFamily="34" charset="0"/>
              <a:sym typeface="Arial" panose="020B0604020202020204" pitchFamily="34" charset="0"/>
            </a:endParaRPr>
          </a:p>
        </p:txBody>
      </p:sp>
      <p:graphicFrame>
        <p:nvGraphicFramePr>
          <p:cNvPr id="22532" name="Object 3" descr="Computer code reads, left angle bracket percent sign Java statement percent sign right angle bracket."/>
          <p:cNvGraphicFramePr>
            <a:graphicFrameLocks noChangeAspect="1"/>
          </p:cNvGraphicFramePr>
          <p:nvPr>
            <p:extLst>
              <p:ext uri="{D42A27DB-BD31-4B8C-83A1-F6EECF244321}">
                <p14:modId xmlns:p14="http://schemas.microsoft.com/office/powerpoint/2010/main" val="785577276"/>
              </p:ext>
            </p:extLst>
          </p:nvPr>
        </p:nvGraphicFramePr>
        <p:xfrm>
          <a:off x="3060700" y="5181600"/>
          <a:ext cx="3022600" cy="279400"/>
        </p:xfrm>
        <a:graphic>
          <a:graphicData uri="http://schemas.openxmlformats.org/presentationml/2006/ole">
            <mc:AlternateContent xmlns:mc="http://schemas.openxmlformats.org/markup-compatibility/2006">
              <mc:Choice xmlns:v="urn:schemas-microsoft-com:vml" Requires="v">
                <p:oleObj spid="_x0000_s22545" name="Equation" r:id="rId4" imgW="3022600" imgH="279400" progId="Equation.DSMT4">
                  <p:embed/>
                </p:oleObj>
              </mc:Choice>
              <mc:Fallback>
                <p:oleObj name="Equation" r:id="rId4" imgW="3022600" imgH="2794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0700" y="5181600"/>
                        <a:ext cx="30226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 Constructs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(3 of 3)</a:t>
            </a:r>
          </a:p>
        </p:txBody>
      </p:sp>
      <p:sp>
        <p:nvSpPr>
          <p:cNvPr id="24579" name="Content Placeholder 2"/>
          <p:cNvSpPr txBox="1">
            <a:spLocks noGrp="1"/>
          </p:cNvSpPr>
          <p:nvPr>
            <p:ph type="body" idx="1"/>
          </p:nvPr>
        </p:nvSpPr>
        <p:spPr>
          <a:xfrm>
            <a:off x="457200" y="1600200"/>
            <a:ext cx="8229600" cy="2667000"/>
          </a:xfrm>
        </p:spPr>
        <p:txBody>
          <a:bodyPr/>
          <a:lstStyle/>
          <a:p>
            <a:pPr marL="255588" indent="-255588">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There are three types of scripting constructs you can use to insert Java code into the resultant servlet. They are expressions, scriptlets, and declarations.</a:t>
            </a:r>
          </a:p>
          <a:p>
            <a:pPr marL="255588" indent="-255588">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Declaration</a:t>
            </a:r>
          </a:p>
          <a:p>
            <a:pPr lvl="1" indent="-282575">
              <a:buSzTx/>
              <a:buFontTx/>
              <a:buChar char="–"/>
            </a:pPr>
            <a:r>
              <a:rPr lang="en-US" altLang="en-US" sz="2400" smtClean="0">
                <a:solidFill>
                  <a:schemeClr val="tx1"/>
                </a:solidFill>
                <a:latin typeface="Arial" panose="020B0604020202020204" pitchFamily="34" charset="0"/>
                <a:cs typeface="Times New Roman" panose="02020603050405020304" pitchFamily="18" charset="0"/>
                <a:sym typeface="Arial" panose="020B0604020202020204" pitchFamily="34" charset="0"/>
              </a:rPr>
              <a:t>A JSP declaration is for declaring methods or fields into the servlet. It has the following form:</a:t>
            </a:r>
          </a:p>
        </p:txBody>
      </p:sp>
      <p:graphicFrame>
        <p:nvGraphicFramePr>
          <p:cNvPr id="24580" name="Object 3" descr="Computer code reads, left angle bracket percent sign exclamation point Java method or field declaration percent sign right angle bracket."/>
          <p:cNvGraphicFramePr>
            <a:graphicFrameLocks noChangeAspect="1"/>
          </p:cNvGraphicFramePr>
          <p:nvPr>
            <p:extLst>
              <p:ext uri="{D42A27DB-BD31-4B8C-83A1-F6EECF244321}">
                <p14:modId xmlns:p14="http://schemas.microsoft.com/office/powerpoint/2010/main" val="3064351593"/>
              </p:ext>
            </p:extLst>
          </p:nvPr>
        </p:nvGraphicFramePr>
        <p:xfrm>
          <a:off x="1917700" y="4414838"/>
          <a:ext cx="5308600" cy="279400"/>
        </p:xfrm>
        <a:graphic>
          <a:graphicData uri="http://schemas.openxmlformats.org/presentationml/2006/ole">
            <mc:AlternateContent xmlns:mc="http://schemas.openxmlformats.org/markup-compatibility/2006">
              <mc:Choice xmlns:v="urn:schemas-microsoft-com:vml" Requires="v">
                <p:oleObj spid="_x0000_s24593" name="Equation" r:id="rId4" imgW="5308600" imgH="279400" progId="Equation.DSMT4">
                  <p:embed/>
                </p:oleObj>
              </mc:Choice>
              <mc:Fallback>
                <p:oleObj name="Equation" r:id="rId4" imgW="5308600" imgH="2794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7700" y="4414838"/>
                        <a:ext cx="53086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 Comment</a:t>
            </a:r>
          </a:p>
        </p:txBody>
      </p:sp>
      <p:sp>
        <p:nvSpPr>
          <p:cNvPr id="16387" name="Content Placeholder 2"/>
          <p:cNvSpPr txBox="1">
            <a:spLocks noGrp="1"/>
          </p:cNvSpPr>
          <p:nvPr>
            <p:ph type="body" idx="1"/>
          </p:nvPr>
        </p:nvSpPr>
        <p:spPr>
          <a:xfrm>
            <a:off x="457200" y="1600200"/>
            <a:ext cx="8229600" cy="381000"/>
          </a:xfrm>
        </p:spPr>
        <p:txBody>
          <a:bodyPr/>
          <a:lstStyle/>
          <a:p>
            <a:pPr>
              <a:defRPr/>
            </a:pPr>
            <a:r>
              <a:rPr lang="en-US" altLang="en-US" sz="2400" dirty="0" smtClean="0">
                <a:latin typeface="+mn-lt"/>
              </a:rPr>
              <a:t>H</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comments have the following form: </a:t>
            </a:r>
            <a:endParaRPr lang="en-US" altLang="en-US" sz="2400" dirty="0">
              <a:latin typeface="+mn-lt"/>
            </a:endParaRPr>
          </a:p>
        </p:txBody>
      </p:sp>
      <p:graphicFrame>
        <p:nvGraphicFramePr>
          <p:cNvPr id="26628" name="Object 3" descr="Computer code reads, left angle bracket dash dash H T M L Comment dash dash right angle bracket."/>
          <p:cNvGraphicFramePr>
            <a:graphicFrameLocks noChangeAspect="1"/>
          </p:cNvGraphicFramePr>
          <p:nvPr>
            <p:extLst>
              <p:ext uri="{D42A27DB-BD31-4B8C-83A1-F6EECF244321}">
                <p14:modId xmlns:p14="http://schemas.microsoft.com/office/powerpoint/2010/main" val="1169294384"/>
              </p:ext>
            </p:extLst>
          </p:nvPr>
        </p:nvGraphicFramePr>
        <p:xfrm>
          <a:off x="2705100" y="2532063"/>
          <a:ext cx="3733800" cy="279400"/>
        </p:xfrm>
        <a:graphic>
          <a:graphicData uri="http://schemas.openxmlformats.org/presentationml/2006/ole">
            <mc:AlternateContent xmlns:mc="http://schemas.openxmlformats.org/markup-compatibility/2006">
              <mc:Choice xmlns:v="urn:schemas-microsoft-com:vml" Requires="v">
                <p:oleObj spid="_x0000_s26655" name="Equation" r:id="rId4" imgW="3733800" imgH="279400" progId="Equation.DSMT4">
                  <p:embed/>
                </p:oleObj>
              </mc:Choice>
              <mc:Fallback>
                <p:oleObj name="Equation" r:id="rId4" imgW="3733800" imgH="2794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5100" y="2532063"/>
                        <a:ext cx="37338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p:cNvSpPr>
            <a:spLocks noGrp="1"/>
          </p:cNvSpPr>
          <p:nvPr>
            <p:ph type="body" idx="10"/>
          </p:nvPr>
        </p:nvSpPr>
        <p:spPr>
          <a:xfrm>
            <a:off x="458788" y="3200400"/>
            <a:ext cx="8229600" cy="838200"/>
          </a:xfrm>
        </p:spPr>
        <p:txBody>
          <a:bodyPr/>
          <a:lstStyle/>
          <a:p>
            <a:pPr>
              <a:defRPr/>
            </a:pPr>
            <a:r>
              <a:rPr lang="en-US" altLang="en-US" sz="2400" dirty="0" smtClean="0">
                <a:latin typeface="+mn-lt"/>
              </a:rPr>
              <a:t>If you don’t want the comment appear in the resultant H</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file, use the following comment in J</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P:</a:t>
            </a:r>
            <a:endParaRPr lang="en-US" altLang="en-US" sz="2400" dirty="0">
              <a:latin typeface="+mn-lt"/>
            </a:endParaRPr>
          </a:p>
        </p:txBody>
      </p:sp>
      <p:graphicFrame>
        <p:nvGraphicFramePr>
          <p:cNvPr id="26630" name="Object 5" descr="Computer code reads, left angle bracket dash dash J S P Comment dash dash right angle bracket."/>
          <p:cNvGraphicFramePr>
            <a:graphicFrameLocks noChangeAspect="1"/>
          </p:cNvGraphicFramePr>
          <p:nvPr>
            <p:extLst>
              <p:ext uri="{D42A27DB-BD31-4B8C-83A1-F6EECF244321}">
                <p14:modId xmlns:p14="http://schemas.microsoft.com/office/powerpoint/2010/main" val="3224161453"/>
              </p:ext>
            </p:extLst>
          </p:nvPr>
        </p:nvGraphicFramePr>
        <p:xfrm>
          <a:off x="2603500" y="4699000"/>
          <a:ext cx="3835400" cy="279400"/>
        </p:xfrm>
        <a:graphic>
          <a:graphicData uri="http://schemas.openxmlformats.org/presentationml/2006/ole">
            <mc:AlternateContent xmlns:mc="http://schemas.openxmlformats.org/markup-compatibility/2006">
              <mc:Choice xmlns:v="urn:schemas-microsoft-com:vml" Requires="v">
                <p:oleObj spid="_x0000_s26656" name="Equation" r:id="rId6" imgW="3835400" imgH="279400" progId="Equation.DSMT4">
                  <p:embed/>
                </p:oleObj>
              </mc:Choice>
              <mc:Fallback>
                <p:oleObj name="Equation" r:id="rId6" imgW="3835400" imgH="2794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3500" y="4699000"/>
                        <a:ext cx="38354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2470</TotalTime>
  <Words>2621</Words>
  <Application>Microsoft Office PowerPoint</Application>
  <PresentationFormat>On-screen Show (4:3)</PresentationFormat>
  <Paragraphs>232</Paragraphs>
  <Slides>58</Slides>
  <Notes>57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58</vt:i4>
      </vt:variant>
    </vt:vector>
  </HeadingPairs>
  <TitlesOfParts>
    <vt:vector size="71" baseType="lpstr">
      <vt:lpstr>MS PGothic</vt:lpstr>
      <vt:lpstr>MS PGothic</vt:lpstr>
      <vt:lpstr>Arial</vt:lpstr>
      <vt:lpstr>Calibri</vt:lpstr>
      <vt:lpstr>Courier</vt:lpstr>
      <vt:lpstr>Courier New</vt:lpstr>
      <vt:lpstr>Noto Sans Symbols</vt:lpstr>
      <vt:lpstr>Times New Roman</vt:lpstr>
      <vt:lpstr>Verdana</vt:lpstr>
      <vt:lpstr>508 Lecture</vt:lpstr>
      <vt:lpstr>Microsoft Word Picture</vt:lpstr>
      <vt:lpstr>Equation</vt:lpstr>
      <vt:lpstr>Bitmap Image</vt:lpstr>
      <vt:lpstr>Introduction to Java Programming</vt:lpstr>
      <vt:lpstr>Objectives (1 of 2)</vt:lpstr>
      <vt:lpstr>Objectives (2 of 2)</vt:lpstr>
      <vt:lpstr>A Simple J S P</vt:lpstr>
      <vt:lpstr>How Is a J S P Processed?</vt:lpstr>
      <vt:lpstr>J S P Constructs (1 of 3)</vt:lpstr>
      <vt:lpstr>J S P Constructs (2 of 3)</vt:lpstr>
      <vt:lpstr>J S P Constructs (3 of 3)</vt:lpstr>
      <vt:lpstr>J S P Comment</vt:lpstr>
      <vt:lpstr>Listing 38.1 Computing Factorials</vt:lpstr>
      <vt:lpstr>J S P Predefined Variables (1 of 8)</vt:lpstr>
      <vt:lpstr>J S P Predefined Variables (2 of 8)</vt:lpstr>
      <vt:lpstr>J S P Predefined Variables (3 of 8)</vt:lpstr>
      <vt:lpstr>J S P Predefined Variables (4 of 8)</vt:lpstr>
      <vt:lpstr>J S P Predefined Variables (5 of 8)</vt:lpstr>
      <vt:lpstr>J S P Predefined Variables (6 of 8)</vt:lpstr>
      <vt:lpstr>J S P Predefined Variables (7 of 8)</vt:lpstr>
      <vt:lpstr>J S P Predefined Variables (8 of 8)</vt:lpstr>
      <vt:lpstr>Example 38.2 Computing Loan (1 of 2)</vt:lpstr>
      <vt:lpstr>Example 38.2 Computing Loan (2 of 2)</vt:lpstr>
      <vt:lpstr>J S P Directives</vt:lpstr>
      <vt:lpstr>Three J S P Directives (1 of 3)</vt:lpstr>
      <vt:lpstr>Three J S P Directives (2 of 3)</vt:lpstr>
      <vt:lpstr>Three J S P Directives (3 of 3)</vt:lpstr>
      <vt:lpstr>Attributes for page Directives (1 of 7)</vt:lpstr>
      <vt:lpstr>Attributes for page Directives (2 of 7)</vt:lpstr>
      <vt:lpstr>Attributes for page Directives (3 of 7)</vt:lpstr>
      <vt:lpstr>Attributes for page Directives (4 of 7)</vt:lpstr>
      <vt:lpstr>Attributes for page Directives (5 of 7)</vt:lpstr>
      <vt:lpstr>Attributes for page Directives (6 of 7)</vt:lpstr>
      <vt:lpstr>Attributes for page Directives (7 of 7)</vt:lpstr>
      <vt:lpstr>Example: Computing Loan Using the Loan Class</vt:lpstr>
      <vt:lpstr>JavaBeans Component in J S P</vt:lpstr>
      <vt:lpstr>Using JavaBeans in J S P</vt:lpstr>
      <vt:lpstr>Scope Attributes (1 of 4)</vt:lpstr>
      <vt:lpstr>Scope Attributes (2 of 4)</vt:lpstr>
      <vt:lpstr>Scope Attributes (3 of 4)</vt:lpstr>
      <vt:lpstr>Scope Attributes (4 of 4)</vt:lpstr>
      <vt:lpstr> How Does J S P Find an Object</vt:lpstr>
      <vt:lpstr> Another Syntax for Creating a Bean</vt:lpstr>
      <vt:lpstr>Example: Testing Bean Scope (1 of 2)</vt:lpstr>
      <vt:lpstr>Example: Testing Bean Scope (2 of 2)</vt:lpstr>
      <vt:lpstr> Getting and Setting Properties (1 of 2)</vt:lpstr>
      <vt:lpstr> Getting and Setting Properties (2 of 2)</vt:lpstr>
      <vt:lpstr>Associating Properties with Input Parameters (1 of 2) </vt:lpstr>
      <vt:lpstr>Associating Properties with Input Parameters (2 of 2) </vt:lpstr>
      <vt:lpstr>Associating All Properties</vt:lpstr>
      <vt:lpstr>Example: Computing Loan Using JavaBeans</vt:lpstr>
      <vt:lpstr>Example: Computing Factorials Using JavaBeans (1 of 3)</vt:lpstr>
      <vt:lpstr>Example: Computing Factorials Using JavaBeans (2 of 3) </vt:lpstr>
      <vt:lpstr>Example: Computing Factorials Using JavaBeans (3 of 3) </vt:lpstr>
      <vt:lpstr>Design Guide </vt:lpstr>
      <vt:lpstr>NewFactorialBean </vt:lpstr>
      <vt:lpstr>TimeBean</vt:lpstr>
      <vt:lpstr>Forwarding Requests from JavaServer Pages </vt:lpstr>
      <vt:lpstr>Example: Browsing Database Tables (1 of 2)</vt:lpstr>
      <vt:lpstr>Example: Browsing Database Tables (2 of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Mittal, Abhinav (Cognizant)</cp:lastModifiedBy>
  <cp:revision>321</cp:revision>
  <dcterms:created xsi:type="dcterms:W3CDTF">2010-11-01T17:51:55Z</dcterms:created>
  <dcterms:modified xsi:type="dcterms:W3CDTF">2018-04-05T06:54:14Z</dcterms:modified>
</cp:coreProperties>
</file>