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7"/>
  </p:notesMasterIdLst>
  <p:handoutMasterIdLst>
    <p:handoutMasterId r:id="rId18"/>
  </p:handoutMasterIdLst>
  <p:sldIdLst>
    <p:sldId id="308" r:id="rId2"/>
    <p:sldId id="257" r:id="rId3"/>
    <p:sldId id="315" r:id="rId4"/>
    <p:sldId id="309" r:id="rId5"/>
    <p:sldId id="316" r:id="rId6"/>
    <p:sldId id="317" r:id="rId7"/>
    <p:sldId id="318" r:id="rId8"/>
    <p:sldId id="319" r:id="rId9"/>
    <p:sldId id="324" r:id="rId10"/>
    <p:sldId id="320" r:id="rId11"/>
    <p:sldId id="322" r:id="rId12"/>
    <p:sldId id="323" r:id="rId13"/>
    <p:sldId id="325" r:id="rId14"/>
    <p:sldId id="326" r:id="rId15"/>
    <p:sldId id="293"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A8E628DB-34A2-4B3F-AA58-33D16DAA3B1E}" type="datetimeFigureOut">
              <a:rPr lang="en-US" altLang="en-US"/>
              <a:pPr>
                <a:defRPr/>
              </a:pPr>
              <a:t>3/26/2018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7C203FB6-F5F3-4CB3-8A40-9CE99937F2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E1A262DD-03F7-40BA-9EF2-24A94658F7C3}" type="datetimeFigureOut">
              <a:rPr lang="en-US" altLang="en-US"/>
              <a:pPr>
                <a:defRPr/>
              </a:pPr>
              <a:t>3/26/2018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9D04F8CE-0E97-4D5D-8D80-496A3B0CD1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5889A0A-7872-471E-92ED-56C8E0F4F8DF}"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8159257-CD23-4245-932B-0A9C97138E1D}"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3B3DE6-98EA-42DF-941D-CE067027F42F}"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0BF7358-2487-40B3-8D62-43FB23BF1DF0}"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E344849-857E-4E1C-B43B-FE543A7C25B9}"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A7E85C7-59C4-43F2-9C70-A419BB326ADA}"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4E4A4EF-05B2-4588-8F09-483E01A91556}"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BE7061C-DF2D-47F4-94DF-453E76799332}"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6973855-2C23-4E54-B760-75EE6D694737}"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8294C44-E42A-46D6-864A-C5CFE9ED74CD}"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B707DA-D818-4949-B22D-3E825C6A1A76}"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6CFCBC5-C686-44D6-A75B-4B5D261B0B9C}"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082C713-BD1D-4E26-9160-46BF4118F366}"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3F2F7B3-9031-4D71-8D9B-DF28A72AF639}"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C35B95F-1F1C-4D35-BC56-2ED3376F8D70}" type="datetime1">
              <a:rPr lang="en-US" altLang="en-US"/>
              <a:pPr>
                <a:defRPr/>
              </a:pPr>
              <a:t>3/26/2018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BFCB39C1-FB4E-49C1-A125-7A9CFA0DE0A8}" type="slidenum">
              <a:rPr lang="en-US" altLang="en-US"/>
              <a:pPr>
                <a:defRPr/>
              </a:pPr>
              <a:t>‹#›</a:t>
            </a:fld>
            <a:endParaRPr lang="en-US" altLang="en-US"/>
          </a:p>
        </p:txBody>
      </p:sp>
    </p:spTree>
    <p:extLst>
      <p:ext uri="{BB962C8B-B14F-4D97-AF65-F5344CB8AC3E}">
        <p14:creationId xmlns:p14="http://schemas.microsoft.com/office/powerpoint/2010/main" val="23976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84051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7746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1806C9D9-9808-4D69-9E3B-8E5D98D33E25}" type="datetime1">
              <a:rPr lang="en-US" altLang="en-US"/>
              <a:pPr>
                <a:defRPr/>
              </a:pPr>
              <a:t>3/26/2018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D0B54909-0FE3-4B78-98E1-BE9D3E71EFBC}" type="slidenum">
              <a:rPr lang="en-US" altLang="en-US"/>
              <a:pPr>
                <a:defRPr/>
              </a:pPr>
              <a:t>‹#›</a:t>
            </a:fld>
            <a:endParaRPr lang="en-US" altLang="en-US"/>
          </a:p>
        </p:txBody>
      </p:sp>
    </p:spTree>
    <p:extLst>
      <p:ext uri="{BB962C8B-B14F-4D97-AF65-F5344CB8AC3E}">
        <p14:creationId xmlns:p14="http://schemas.microsoft.com/office/powerpoint/2010/main" val="158048812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F2CB5F3-79CF-4FDD-9FE1-93D308471DE0}" type="datetime1">
              <a:rPr lang="en-US" altLang="en-US"/>
              <a:pPr>
                <a:defRPr/>
              </a:pPr>
              <a:t>3/26/2018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1A22BC0-BD91-46A2-BBE1-F7531F56A5A6}" type="slidenum">
              <a:rPr lang="en-US" altLang="en-US"/>
              <a:pPr>
                <a:defRPr/>
              </a:pPr>
              <a:t>‹#›</a:t>
            </a:fld>
            <a:endParaRPr lang="en-US" altLang="en-US"/>
          </a:p>
        </p:txBody>
      </p:sp>
    </p:spTree>
    <p:extLst>
      <p:ext uri="{BB962C8B-B14F-4D97-AF65-F5344CB8AC3E}">
        <p14:creationId xmlns:p14="http://schemas.microsoft.com/office/powerpoint/2010/main" val="359057641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99D2BC03-119F-404E-8045-C858AA4560B2}" type="datetime1">
              <a:rPr lang="en-US" altLang="en-US"/>
              <a:pPr>
                <a:defRPr/>
              </a:pPr>
              <a:t>3/26/2018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52B9470-132C-4FB8-827C-761DCE5FC142}" type="slidenum">
              <a:rPr lang="en-US" altLang="en-US"/>
              <a:pPr>
                <a:defRPr/>
              </a:pPr>
              <a:t>‹#›</a:t>
            </a:fld>
            <a:endParaRPr lang="en-US" altLang="en-US"/>
          </a:p>
        </p:txBody>
      </p:sp>
    </p:spTree>
    <p:extLst>
      <p:ext uri="{BB962C8B-B14F-4D97-AF65-F5344CB8AC3E}">
        <p14:creationId xmlns:p14="http://schemas.microsoft.com/office/powerpoint/2010/main" val="346033356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00D245A-F764-4B99-A935-715285C4898F}" type="datetime1">
              <a:rPr lang="en-US" altLang="en-US"/>
              <a:pPr>
                <a:defRPr/>
              </a:pPr>
              <a:t>3/26/2018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FA18986-0B7B-445A-8E34-2E4FFEEBBA82}" type="slidenum">
              <a:rPr lang="en-US" altLang="en-US"/>
              <a:pPr>
                <a:defRPr/>
              </a:pPr>
              <a:t>‹#›</a:t>
            </a:fld>
            <a:endParaRPr lang="en-US" altLang="en-US"/>
          </a:p>
        </p:txBody>
      </p:sp>
    </p:spTree>
    <p:extLst>
      <p:ext uri="{BB962C8B-B14F-4D97-AF65-F5344CB8AC3E}">
        <p14:creationId xmlns:p14="http://schemas.microsoft.com/office/powerpoint/2010/main" val="129338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39 </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Web Services</a:t>
            </a:r>
          </a:p>
        </p:txBody>
      </p:sp>
      <p:sp>
        <p:nvSpPr>
          <p:cNvPr id="11270" name="Content Placeholder 5"/>
          <p:cNvSpPr txBox="1">
            <a:spLocks noChangeArrowheads="1"/>
          </p:cNvSpPr>
          <p:nvPr/>
        </p:nvSpPr>
        <p:spPr bwMode="auto">
          <a:xfrm>
            <a:off x="5105400" y="44958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solidFill>
                  <a:schemeClr val="bg1"/>
                </a:solidFill>
              </a:rPr>
              <a:t>Slides in the presentation contain hyperlinks. JAWS user should be able to get a list of links by using INSERT+F7</a:t>
            </a:r>
          </a:p>
        </p:txBody>
      </p:sp>
      <p:pic>
        <p:nvPicPr>
          <p:cNvPr id="11272" name="Picture 6"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7"/>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Consuming Web Services </a:t>
            </a:r>
          </a:p>
        </p:txBody>
      </p:sp>
      <p:sp>
        <p:nvSpPr>
          <p:cNvPr id="16387" name="Content Placeholder 2"/>
          <p:cNvSpPr txBox="1">
            <a:spLocks noGrp="1"/>
          </p:cNvSpPr>
          <p:nvPr>
            <p:ph type="body" idx="1"/>
          </p:nvPr>
        </p:nvSpPr>
        <p:spPr>
          <a:xfrm>
            <a:off x="457200" y="1600200"/>
            <a:ext cx="8229600" cy="533400"/>
          </a:xfrm>
        </p:spPr>
        <p:txBody>
          <a:bodyPr/>
          <a:lstStyle/>
          <a:p>
            <a:pPr>
              <a:defRPr/>
            </a:pPr>
            <a:r>
              <a:rPr lang="en-US" altLang="en-US" smtClean="0"/>
              <a:t>Creating a Web service client</a:t>
            </a:r>
            <a:endParaRPr lang="en-US" altLang="en-US" dirty="0"/>
          </a:p>
        </p:txBody>
      </p:sp>
      <p:pic>
        <p:nvPicPr>
          <p:cNvPr id="28676" name="Picture 3" descr="A window titled, New Web Service Client. The window is divided into two panes, a right and left pane. The left pane is presented with three options, choose File Type, W S D L and client, and Location. A right pane titled, W S D L and Client Location. The W S D L and Client Location, lists the following specified W S D L files Project, Local File, W S D L, U R L and lists the following specified location for the client, Project, Package, J A X Version. The W S D L, U R L is selected. At the top left of this window, a sub window is opened. This sub window has three tabs, Projects, Files, and Services. The Files tab is selected. The Files tab has the following folders, Score Web Service client Project, build, classes, dep cache, generated, w s import, binaries, client, chapter 42. The folder titled, chapter 42 has the following sub folders, Find Score period java, Find score Response period java, Object Factory period java, Score Service period java, Score Web Service period java and Package info period jav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2133600"/>
            <a:ext cx="66802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W</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 </a:t>
            </a:r>
          </a:p>
        </p:txBody>
      </p:sp>
      <p:sp>
        <p:nvSpPr>
          <p:cNvPr id="16387" name="Content Placeholder 2"/>
          <p:cNvSpPr txBox="1">
            <a:spLocks noGrp="1"/>
          </p:cNvSpPr>
          <p:nvPr>
            <p:ph type="body" idx="1"/>
          </p:nvPr>
        </p:nvSpPr>
        <p:spPr>
          <a:xfrm>
            <a:off x="457200" y="1600201"/>
            <a:ext cx="8229600" cy="3048000"/>
          </a:xfrm>
        </p:spPr>
        <p:txBody>
          <a:bodyPr/>
          <a:lstStyle/>
          <a:p>
            <a:pPr>
              <a:defRPr/>
            </a:pPr>
            <a:r>
              <a:rPr lang="en-US" altLang="en-US" dirty="0" smtClean="0"/>
              <a:t>When you created a Web service reference, you entered a W</a:t>
            </a:r>
            <a:r>
              <a:rPr lang="en-US" altLang="en-US" sz="100" dirty="0" smtClean="0"/>
              <a:t> </a:t>
            </a:r>
            <a:r>
              <a:rPr lang="en-US" altLang="en-US" dirty="0" smtClean="0"/>
              <a:t>S</a:t>
            </a:r>
            <a:r>
              <a:rPr lang="en-US" altLang="en-US" sz="100" dirty="0" smtClean="0"/>
              <a:t> </a:t>
            </a:r>
            <a:r>
              <a:rPr lang="en-US" altLang="en-US" dirty="0" smtClean="0"/>
              <a:t>D</a:t>
            </a:r>
            <a:r>
              <a:rPr lang="en-US" altLang="en-US" sz="100" dirty="0" smtClean="0"/>
              <a:t> </a:t>
            </a:r>
            <a:r>
              <a:rPr lang="en-US" altLang="en-US" dirty="0" smtClean="0"/>
              <a:t>L U</a:t>
            </a:r>
            <a:r>
              <a:rPr lang="en-US" altLang="en-US" sz="100" dirty="0" smtClean="0"/>
              <a:t> </a:t>
            </a:r>
            <a:r>
              <a:rPr lang="en-US" altLang="en-US" dirty="0" smtClean="0"/>
              <a:t>R</a:t>
            </a:r>
            <a:r>
              <a:rPr lang="en-US" altLang="en-US" sz="100" dirty="0" smtClean="0"/>
              <a:t> </a:t>
            </a:r>
            <a:r>
              <a:rPr lang="en-US" altLang="en-US" dirty="0" smtClean="0"/>
              <a:t>L, as shown in Figure 39.6. A .</a:t>
            </a:r>
            <a:r>
              <a:rPr lang="en-US" altLang="en-US" dirty="0" err="1" smtClean="0"/>
              <a:t>wsdl</a:t>
            </a:r>
            <a:r>
              <a:rPr lang="en-US" altLang="en-US" dirty="0" smtClean="0"/>
              <a:t> file is created under the </a:t>
            </a:r>
            <a:r>
              <a:rPr lang="en-US" altLang="en-US" dirty="0" err="1" smtClean="0"/>
              <a:t>xm</a:t>
            </a:r>
            <a:r>
              <a:rPr lang="en-US" altLang="en-US" dirty="0" smtClean="0"/>
              <a:t>-resources folder, as shown in Figure 39.8. So what is W</a:t>
            </a:r>
            <a:r>
              <a:rPr lang="en-US" altLang="en-US" sz="100" dirty="0" smtClean="0"/>
              <a:t> </a:t>
            </a:r>
            <a:r>
              <a:rPr lang="en-US" altLang="en-US" dirty="0" smtClean="0"/>
              <a:t>S</a:t>
            </a:r>
            <a:r>
              <a:rPr lang="en-US" altLang="en-US" sz="100" dirty="0" smtClean="0"/>
              <a:t> </a:t>
            </a:r>
            <a:r>
              <a:rPr lang="en-US" altLang="en-US" dirty="0" smtClean="0"/>
              <a:t>D</a:t>
            </a:r>
            <a:r>
              <a:rPr lang="en-US" altLang="en-US" sz="100" dirty="0" smtClean="0"/>
              <a:t> </a:t>
            </a:r>
            <a:r>
              <a:rPr lang="en-US" altLang="en-US" dirty="0" smtClean="0"/>
              <a:t>L? W</a:t>
            </a:r>
            <a:r>
              <a:rPr lang="en-US" altLang="en-US" sz="100" dirty="0" smtClean="0"/>
              <a:t> </a:t>
            </a:r>
            <a:r>
              <a:rPr lang="en-US" altLang="en-US" dirty="0" smtClean="0"/>
              <a:t>S</a:t>
            </a:r>
            <a:r>
              <a:rPr lang="en-US" altLang="en-US" sz="100" dirty="0" smtClean="0"/>
              <a:t> </a:t>
            </a:r>
            <a:r>
              <a:rPr lang="en-US" altLang="en-US" dirty="0" smtClean="0"/>
              <a:t>D</a:t>
            </a:r>
            <a:r>
              <a:rPr lang="en-US" altLang="en-US" sz="100" dirty="0" smtClean="0"/>
              <a:t> </a:t>
            </a:r>
            <a:r>
              <a:rPr lang="en-US" altLang="en-US" dirty="0" smtClean="0"/>
              <a:t>L stands for Web Service Description Language. A .</a:t>
            </a:r>
            <a:r>
              <a:rPr lang="en-US" altLang="en-US" dirty="0" err="1" smtClean="0"/>
              <a:t>wsdl</a:t>
            </a:r>
            <a:r>
              <a:rPr lang="en-US" altLang="en-US" dirty="0" smtClean="0"/>
              <a:t> file is an X</a:t>
            </a:r>
            <a:r>
              <a:rPr lang="en-US" altLang="en-US" sz="100" dirty="0" smtClean="0"/>
              <a:t> </a:t>
            </a:r>
            <a:r>
              <a:rPr lang="en-US" altLang="en-US" dirty="0" smtClean="0"/>
              <a:t>M</a:t>
            </a:r>
            <a:r>
              <a:rPr lang="en-US" altLang="en-US" sz="100" dirty="0" smtClean="0"/>
              <a:t> </a:t>
            </a:r>
            <a:r>
              <a:rPr lang="en-US" altLang="en-US" dirty="0" smtClean="0"/>
              <a:t>L file that describes the available Web service to the client, i.e., the remote methods, their parameters, and return value types, etc.</a:t>
            </a:r>
            <a:endParaRPr lang="en-US" altLang="en-US" dirty="0"/>
          </a:p>
        </p:txBody>
      </p:sp>
      <p:pic>
        <p:nvPicPr>
          <p:cNvPr id="30724" name="Picture 3" descr="A window of Net Beans I D E 6.0 Beta 1 titled, Score Web Service Client Project. The window is divided into two panes. The right pane has three tabs, Projects, Files and Services. In the right pane, the Files tab is selected. The files tab has the following folders, j s f demo, Score web Service Client Project, build, classes, dep cache, generated, n b project, s r c, test, x m l resources, web service references, score web Service, w s d l, local host 8080, Web Service Project, Score Web Service period W s d l, Score Web Service period x s d 1 period x s d. The Score Web Service period w s d l is a sub folder of Web Service Project. The sub folder Score Web Service period w s d l is selected. A left pan has two tabs, Score Service period java and Score Web Service period w s d l. The tab Score Service period java is active, has a 16 lines of co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3718" y="4724400"/>
            <a:ext cx="2976564"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Passing and Returning Arguments</a:t>
            </a:r>
          </a:p>
        </p:txBody>
      </p:sp>
      <p:pic>
        <p:nvPicPr>
          <p:cNvPr id="32771" name="Picture 2" descr="An Internet Explorer window, titled, Method invocation trace, displays a find Score Method invocation. It has Method parameters left parenthesis s right parenthesis with type, value Method returned, and contains coding for S O A P Request and S O A P Respon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39401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2" name="Object 3" descr="A diagram illustrates the connection between a Client and a Server. A client sends an S O A P Request to the Server, the Server receives the request from the client and sends an S O A P Response to the Client. A Client has a Web service proxy object and a Server has a Web service."/>
          <p:cNvGraphicFramePr>
            <a:graphicFrameLocks noChangeAspect="1"/>
          </p:cNvGraphicFramePr>
          <p:nvPr>
            <p:extLst>
              <p:ext uri="{D42A27DB-BD31-4B8C-83A1-F6EECF244321}">
                <p14:modId xmlns:p14="http://schemas.microsoft.com/office/powerpoint/2010/main" val="3823420921"/>
              </p:ext>
            </p:extLst>
          </p:nvPr>
        </p:nvGraphicFramePr>
        <p:xfrm>
          <a:off x="4495800" y="1981200"/>
          <a:ext cx="4160838" cy="1171575"/>
        </p:xfrm>
        <a:graphic>
          <a:graphicData uri="http://schemas.openxmlformats.org/presentationml/2006/ole">
            <mc:AlternateContent xmlns:mc="http://schemas.openxmlformats.org/markup-compatibility/2006">
              <mc:Choice xmlns:v="urn:schemas-microsoft-com:vml" Requires="v">
                <p:oleObj spid="_x0000_s32778" name="Picture" r:id="rId5" imgW="3928872" imgH="1103376" progId="Word.Picture.8">
                  <p:embed/>
                </p:oleObj>
              </mc:Choice>
              <mc:Fallback>
                <p:oleObj name="Picture" r:id="rId5" imgW="3928872" imgH="1103376"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981200"/>
                        <a:ext cx="416083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XML serialization/deserialization </a:t>
            </a:r>
          </a:p>
        </p:txBody>
      </p:sp>
      <p:sp>
        <p:nvSpPr>
          <p:cNvPr id="16387" name="Content Placeholder 2"/>
          <p:cNvSpPr txBox="1">
            <a:spLocks noGrp="1"/>
          </p:cNvSpPr>
          <p:nvPr>
            <p:ph type="body" idx="1"/>
          </p:nvPr>
        </p:nvSpPr>
        <p:spPr/>
        <p:txBody>
          <a:bodyPr/>
          <a:lstStyle/>
          <a:p>
            <a:pPr marL="0" indent="0">
              <a:buFont typeface="Arial"/>
              <a:buNone/>
              <a:defRPr/>
            </a:pPr>
            <a:r>
              <a:rPr lang="en-US" altLang="en-US" sz="2200" dirty="0" smtClean="0"/>
              <a:t>Can you pass an argument of any type between a client and a Web service? No. S</a:t>
            </a:r>
            <a:r>
              <a:rPr lang="en-US" altLang="en-US" sz="100" dirty="0" smtClean="0"/>
              <a:t> </a:t>
            </a:r>
            <a:r>
              <a:rPr lang="en-US" altLang="en-US" sz="2200" dirty="0" smtClean="0"/>
              <a:t>O</a:t>
            </a:r>
            <a:r>
              <a:rPr lang="en-US" altLang="en-US" sz="100" dirty="0" smtClean="0"/>
              <a:t> </a:t>
            </a:r>
            <a:r>
              <a:rPr lang="en-US" altLang="en-US" sz="2200" dirty="0" smtClean="0"/>
              <a:t>A</a:t>
            </a:r>
            <a:r>
              <a:rPr lang="en-US" altLang="en-US" sz="100" dirty="0" smtClean="0"/>
              <a:t> </a:t>
            </a:r>
            <a:r>
              <a:rPr lang="en-US" altLang="en-US" sz="2200" dirty="0" smtClean="0"/>
              <a:t>P only supports primitive types, wrapper types, arrays, String, Date, Time, List, and several other types. It also supports certain custom classes. An object that is sent to or from a server is serialized into X</a:t>
            </a:r>
            <a:r>
              <a:rPr lang="en-US" altLang="en-US" sz="100" dirty="0" smtClean="0"/>
              <a:t> </a:t>
            </a:r>
            <a:r>
              <a:rPr lang="en-US" altLang="en-US" sz="2200" dirty="0" smtClean="0"/>
              <a:t>M</a:t>
            </a:r>
            <a:r>
              <a:rPr lang="en-US" altLang="en-US" sz="100" dirty="0" smtClean="0"/>
              <a:t> </a:t>
            </a:r>
            <a:r>
              <a:rPr lang="en-US" altLang="en-US" sz="2200" dirty="0" smtClean="0"/>
              <a:t>L. The process of serializing/deserialization objects, called X</a:t>
            </a:r>
            <a:r>
              <a:rPr lang="en-US" altLang="en-US" sz="100" dirty="0" smtClean="0"/>
              <a:t> </a:t>
            </a:r>
            <a:r>
              <a:rPr lang="en-US" altLang="en-US" sz="2200" dirty="0" smtClean="0"/>
              <a:t>M</a:t>
            </a:r>
            <a:r>
              <a:rPr lang="en-US" altLang="en-US" sz="100" dirty="0" smtClean="0"/>
              <a:t> </a:t>
            </a:r>
            <a:r>
              <a:rPr lang="en-US" altLang="en-US" sz="2200" dirty="0" smtClean="0"/>
              <a:t>L serialization/deserialization, is performed automatically. For a custom class to be used with Web methods, the class must meet the following requirements:</a:t>
            </a:r>
          </a:p>
          <a:p>
            <a:pPr>
              <a:defRPr/>
            </a:pPr>
            <a:r>
              <a:rPr lang="en-US" altLang="en-US" sz="2200" dirty="0" smtClean="0"/>
              <a:t>The class must have a no-</a:t>
            </a:r>
            <a:r>
              <a:rPr lang="en-US" altLang="en-US" sz="2200" dirty="0" err="1" smtClean="0"/>
              <a:t>arg</a:t>
            </a:r>
            <a:r>
              <a:rPr lang="en-US" altLang="en-US" sz="2200" dirty="0" smtClean="0"/>
              <a:t> constructor.</a:t>
            </a:r>
          </a:p>
          <a:p>
            <a:pPr>
              <a:defRPr/>
            </a:pPr>
            <a:r>
              <a:rPr lang="en-US" altLang="en-US" sz="2200" dirty="0" smtClean="0"/>
              <a:t>Instance variables that should be serialized must have public get and set methods. The classes of these variables must be supported by S</a:t>
            </a:r>
            <a:r>
              <a:rPr lang="en-US" altLang="en-US" sz="100" dirty="0" smtClean="0"/>
              <a:t> </a:t>
            </a:r>
            <a:r>
              <a:rPr lang="en-US" altLang="en-US" sz="2200" dirty="0" smtClean="0"/>
              <a:t>O</a:t>
            </a:r>
            <a:r>
              <a:rPr lang="en-US" altLang="en-US" sz="100" dirty="0" smtClean="0"/>
              <a:t> </a:t>
            </a:r>
            <a:r>
              <a:rPr lang="en-US" altLang="en-US" sz="2200" dirty="0" smtClean="0"/>
              <a:t>A</a:t>
            </a:r>
            <a:r>
              <a:rPr lang="en-US" altLang="en-US" sz="100" dirty="0" smtClean="0"/>
              <a:t> </a:t>
            </a:r>
            <a:r>
              <a:rPr lang="en-US" altLang="en-US" sz="2200" dirty="0" smtClean="0"/>
              <a:t>P.</a:t>
            </a:r>
            <a:endParaRPr lang="en-US" alt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Web Service Session Tracking </a:t>
            </a:r>
          </a:p>
        </p:txBody>
      </p:sp>
      <p:sp>
        <p:nvSpPr>
          <p:cNvPr id="16387" name="Content Placeholder 2"/>
          <p:cNvSpPr txBox="1">
            <a:spLocks noGrp="1"/>
          </p:cNvSpPr>
          <p:nvPr>
            <p:ph type="body" idx="1"/>
          </p:nvPr>
        </p:nvSpPr>
        <p:spPr/>
        <p:txBody>
          <a:bodyPr/>
          <a:lstStyle/>
          <a:p>
            <a:pPr marL="255588" indent="-255588">
              <a:buSzTx/>
              <a:buFontTx/>
              <a:buChar char="•"/>
            </a:pPr>
            <a:r>
              <a:rPr lang="en-US" altLang="en-US" smtClean="0">
                <a:solidFill>
                  <a:srgbClr val="000000"/>
                </a:solidFill>
                <a:cs typeface="Arial" panose="020B0604020202020204" pitchFamily="34" charset="0"/>
                <a:sym typeface="Arial" panose="020B0604020202020204" pitchFamily="34" charset="0"/>
              </a:rPr>
              <a:t>§37.8.3, “Session Tracking Using the Servlet API,” introduced session tracking for servlets using the javax.servlet.http.HttpSession interface. You can use HttpSession to implement session tracking for Web services. To demonstrate this, consider an example that generates random True/False questions for the client and grades the answers on these questions for the client.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38914"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39.1</a:t>
            </a:r>
            <a:r>
              <a:rPr lang="en-US" altLang="en-US" smtClean="0">
                <a:solidFill>
                  <a:srgbClr val="000000"/>
                </a:solidFill>
                <a:cs typeface="Arial" panose="020B0604020202020204" pitchFamily="34" charset="0"/>
                <a:sym typeface="Arial" panose="020B0604020202020204" pitchFamily="34" charset="0"/>
              </a:rPr>
              <a:t> To describe what a Web service is (§39.1).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39.2</a:t>
            </a:r>
            <a:r>
              <a:rPr lang="en-US" altLang="en-US" smtClean="0">
                <a:solidFill>
                  <a:srgbClr val="000000"/>
                </a:solidFill>
                <a:cs typeface="Arial" panose="020B0604020202020204" pitchFamily="34" charset="0"/>
                <a:sym typeface="Arial" panose="020B0604020202020204" pitchFamily="34" charset="0"/>
              </a:rPr>
              <a:t> To create a Web service class (§39.2).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39.3</a:t>
            </a:r>
            <a:r>
              <a:rPr lang="en-US" altLang="en-US" smtClean="0">
                <a:solidFill>
                  <a:srgbClr val="000000"/>
                </a:solidFill>
                <a:cs typeface="Arial" panose="020B0604020202020204" pitchFamily="34" charset="0"/>
                <a:sym typeface="Arial" panose="020B0604020202020204" pitchFamily="34" charset="0"/>
              </a:rPr>
              <a:t> To publish and test a Web service (§39.3).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39.4</a:t>
            </a:r>
            <a:r>
              <a:rPr lang="en-US" altLang="en-US" smtClean="0">
                <a:solidFill>
                  <a:srgbClr val="000000"/>
                </a:solidFill>
                <a:cs typeface="Arial" panose="020B0604020202020204" pitchFamily="34" charset="0"/>
                <a:sym typeface="Arial" panose="020B0604020202020204" pitchFamily="34" charset="0"/>
              </a:rPr>
              <a:t> To create a Web service client reference (§39.4).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39.5</a:t>
            </a:r>
            <a:r>
              <a:rPr lang="en-US" altLang="en-US" smtClean="0">
                <a:solidFill>
                  <a:srgbClr val="000000"/>
                </a:solidFill>
                <a:cs typeface="Arial" panose="020B0604020202020204" pitchFamily="34" charset="0"/>
                <a:sym typeface="Arial" panose="020B0604020202020204" pitchFamily="34" charset="0"/>
              </a:rPr>
              <a:t> To explain the role of W</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D</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L (§39.4).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39.6</a:t>
            </a:r>
            <a:r>
              <a:rPr lang="en-US" altLang="en-US" smtClean="0">
                <a:solidFill>
                  <a:srgbClr val="000000"/>
                </a:solidFill>
                <a:cs typeface="Arial" panose="020B0604020202020204" pitchFamily="34" charset="0"/>
                <a:sym typeface="Arial" panose="020B0604020202020204" pitchFamily="34" charset="0"/>
              </a:rPr>
              <a:t> To pass object type of arguments in a Web service (§39.5).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39.7</a:t>
            </a:r>
            <a:r>
              <a:rPr lang="en-US" altLang="en-US" smtClean="0">
                <a:solidFill>
                  <a:srgbClr val="000000"/>
                </a:solidFill>
                <a:cs typeface="Arial" panose="020B0604020202020204" pitchFamily="34" charset="0"/>
                <a:sym typeface="Arial" panose="020B0604020202020204" pitchFamily="34" charset="0"/>
              </a:rPr>
              <a:t> To discover how a client communicates with a Web service (§39.5).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39.8</a:t>
            </a:r>
            <a:r>
              <a:rPr lang="en-US" altLang="en-US" smtClean="0">
                <a:solidFill>
                  <a:srgbClr val="000000"/>
                </a:solidFill>
                <a:cs typeface="Arial" panose="020B0604020202020204" pitchFamily="34" charset="0"/>
                <a:sym typeface="Arial" panose="020B0604020202020204" pitchFamily="34" charset="0"/>
              </a:rPr>
              <a:t> To describe what are SOAP request and SOAP response (§39.5).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39.9</a:t>
            </a:r>
            <a:r>
              <a:rPr lang="en-US" altLang="en-US" smtClean="0">
                <a:solidFill>
                  <a:srgbClr val="000000"/>
                </a:solidFill>
                <a:cs typeface="Arial" panose="020B0604020202020204" pitchFamily="34" charset="0"/>
                <a:sym typeface="Arial" panose="020B0604020202020204" pitchFamily="34" charset="0"/>
              </a:rPr>
              <a:t> To track a session in Web services (§39.6).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Web Service?</a:t>
            </a:r>
          </a:p>
        </p:txBody>
      </p:sp>
      <p:sp>
        <p:nvSpPr>
          <p:cNvPr id="16387" name="Content Placeholder 2"/>
          <p:cNvSpPr txBox="1">
            <a:spLocks noGrp="1"/>
          </p:cNvSpPr>
          <p:nvPr>
            <p:ph type="body" idx="1"/>
          </p:nvPr>
        </p:nvSpPr>
        <p:spPr/>
        <p:txBody>
          <a:bodyPr/>
          <a:lstStyle/>
          <a:p>
            <a:pPr>
              <a:defRPr/>
            </a:pPr>
            <a:r>
              <a:rPr lang="en-US" altLang="en-US" dirty="0" smtClean="0"/>
              <a:t>Web service is a technology that enables programs to communicate through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on the Internet. Web services enable a program on one system to invoke a method in an object on another system. You can develop and use Web services using any languages on any platform. Web services are simple and easy to develop.</a:t>
            </a:r>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p>
        </p:txBody>
      </p:sp>
      <p:sp>
        <p:nvSpPr>
          <p:cNvPr id="16387" name="Content Placeholder 2"/>
          <p:cNvSpPr txBox="1">
            <a:spLocks noGrp="1"/>
          </p:cNvSpPr>
          <p:nvPr>
            <p:ph type="body" idx="1"/>
          </p:nvPr>
        </p:nvSpPr>
        <p:spPr/>
        <p:txBody>
          <a:bodyPr/>
          <a:lstStyle/>
          <a:p>
            <a:pPr>
              <a:defRPr/>
            </a:pPr>
            <a:r>
              <a:rPr lang="en-US" altLang="en-US" dirty="0" smtClean="0"/>
              <a:t>Web services run on the Web using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There are several A</a:t>
            </a:r>
            <a:r>
              <a:rPr lang="en-US" altLang="en-US" sz="100" dirty="0" smtClean="0"/>
              <a:t> </a:t>
            </a:r>
            <a:r>
              <a:rPr lang="en-US" altLang="en-US" dirty="0" smtClean="0"/>
              <a:t>P</a:t>
            </a:r>
            <a:r>
              <a:rPr lang="en-US" altLang="en-US" sz="100" dirty="0" smtClean="0"/>
              <a:t> </a:t>
            </a:r>
            <a:r>
              <a:rPr lang="en-US" altLang="en-US" dirty="0" smtClean="0"/>
              <a:t>I</a:t>
            </a:r>
            <a:r>
              <a:rPr lang="en-US" altLang="en-US" sz="100" dirty="0" smtClean="0"/>
              <a:t> </a:t>
            </a:r>
            <a:r>
              <a:rPr lang="en-US" altLang="en-US" dirty="0" smtClean="0"/>
              <a:t>s for Web services. A popular standard is the Simple Object Access Protocol (S</a:t>
            </a:r>
            <a:r>
              <a:rPr lang="en-US" altLang="en-US" sz="100" dirty="0" smtClean="0"/>
              <a:t> </a:t>
            </a:r>
            <a:r>
              <a:rPr lang="en-US" altLang="en-US" dirty="0" smtClean="0"/>
              <a:t>O</a:t>
            </a:r>
            <a:r>
              <a:rPr lang="en-US" altLang="en-US" sz="100" dirty="0" smtClean="0"/>
              <a:t> </a:t>
            </a:r>
            <a:r>
              <a:rPr lang="en-US" altLang="en-US" dirty="0" smtClean="0"/>
              <a:t>A</a:t>
            </a:r>
            <a:r>
              <a:rPr lang="en-US" altLang="en-US" sz="100" dirty="0" smtClean="0"/>
              <a:t> </a:t>
            </a:r>
            <a:r>
              <a:rPr lang="en-US" altLang="en-US" dirty="0" smtClean="0"/>
              <a:t>P), which is based on X</a:t>
            </a:r>
            <a:r>
              <a:rPr lang="en-US" altLang="en-US" sz="100" dirty="0" smtClean="0"/>
              <a:t> </a:t>
            </a:r>
            <a:r>
              <a:rPr lang="en-US" altLang="en-US" dirty="0" smtClean="0"/>
              <a:t>M</a:t>
            </a:r>
            <a:r>
              <a:rPr lang="en-US" altLang="en-US" sz="100" dirty="0" smtClean="0"/>
              <a:t> </a:t>
            </a:r>
            <a:r>
              <a:rPr lang="en-US" altLang="en-US" dirty="0" smtClean="0"/>
              <a:t>L. The computer on which a Web service resides is referred to as a server. The server needs to make the service available to the client, known as publishing a Web service. Using a Web service from a client is known as consuming a Web service.</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How Does a Client Communicate With a Web Service</a:t>
            </a:r>
          </a:p>
        </p:txBody>
      </p:sp>
      <p:sp>
        <p:nvSpPr>
          <p:cNvPr id="16387" name="Content Placeholder 2"/>
          <p:cNvSpPr txBox="1">
            <a:spLocks noGrp="1"/>
          </p:cNvSpPr>
          <p:nvPr>
            <p:ph type="body" idx="1"/>
          </p:nvPr>
        </p:nvSpPr>
        <p:spPr>
          <a:xfrm>
            <a:off x="457200" y="1600200"/>
            <a:ext cx="8229600" cy="2667000"/>
          </a:xfrm>
        </p:spPr>
        <p:txBody>
          <a:bodyPr/>
          <a:lstStyle/>
          <a:p>
            <a:pPr>
              <a:defRPr/>
            </a:pPr>
            <a:r>
              <a:rPr lang="en-US" altLang="en-US" dirty="0" smtClean="0"/>
              <a:t>A client interacts with a Web service through a proxy object. The proxy object facilitates the communication between the client and the Web service. The client passes arguments to invoke methods on the proxy object. The proxy object sends the request to the server and receives the result back from the server, as shown in Figure 39.1. </a:t>
            </a:r>
            <a:endParaRPr lang="en-US" altLang="en-US" dirty="0"/>
          </a:p>
        </p:txBody>
      </p:sp>
      <p:graphicFrame>
        <p:nvGraphicFramePr>
          <p:cNvPr id="20484" name="Object 3" descr="A diagram illustrates the connection between Client and Server which is interconnected through internet. A client has a Web service proxy object and a Server has a Web service."/>
          <p:cNvGraphicFramePr>
            <a:graphicFrameLocks noChangeAspect="1"/>
          </p:cNvGraphicFramePr>
          <p:nvPr>
            <p:extLst>
              <p:ext uri="{D42A27DB-BD31-4B8C-83A1-F6EECF244321}">
                <p14:modId xmlns:p14="http://schemas.microsoft.com/office/powerpoint/2010/main" val="354045300"/>
              </p:ext>
            </p:extLst>
          </p:nvPr>
        </p:nvGraphicFramePr>
        <p:xfrm>
          <a:off x="2057400" y="4308475"/>
          <a:ext cx="5029200" cy="1863725"/>
        </p:xfrm>
        <a:graphic>
          <a:graphicData uri="http://schemas.openxmlformats.org/presentationml/2006/ole">
            <mc:AlternateContent xmlns:mc="http://schemas.openxmlformats.org/markup-compatibility/2006">
              <mc:Choice xmlns:v="urn:schemas-microsoft-com:vml" Requires="v">
                <p:oleObj spid="_x0000_s20490" name="Picture" r:id="rId4" imgW="2977116" imgH="1099710" progId="Word.Picture.8">
                  <p:embed/>
                </p:oleObj>
              </mc:Choice>
              <mc:Fallback>
                <p:oleObj name="Picture" r:id="rId4" imgW="2977116" imgH="109971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08475"/>
                        <a:ext cx="502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Web Services Using NetBeans </a:t>
            </a:r>
          </a:p>
        </p:txBody>
      </p:sp>
      <p:sp>
        <p:nvSpPr>
          <p:cNvPr id="16387" name="Content Placeholder 2"/>
          <p:cNvSpPr txBox="1">
            <a:spLocks noGrp="1"/>
          </p:cNvSpPr>
          <p:nvPr>
            <p:ph type="body" idx="1"/>
          </p:nvPr>
        </p:nvSpPr>
        <p:spPr/>
        <p:txBody>
          <a:bodyPr/>
          <a:lstStyle/>
          <a:p>
            <a:pPr>
              <a:defRPr/>
            </a:pPr>
            <a:r>
              <a:rPr lang="en-US" altLang="en-US" smtClean="0"/>
              <a:t>Create a Web project,  Create a Web service, deploy Web service</a:t>
            </a:r>
            <a:endParaRPr lang="en-US" altLang="en-US" dirty="0"/>
          </a:p>
        </p:txBody>
      </p:sp>
      <p:pic>
        <p:nvPicPr>
          <p:cNvPr id="22532" name="Picture 3" descr="A window of Net Beans I D E 6.0 Beta 1 titled, Web Service Project. The window is divided into two panes, right pane and left pane. The left pane presents two dropdown menu for j s f demo and Web Service Project. The dropdown menu for web service project consists of the following folders and subfolders. Web pages, Web I N F, Web Services, Configuration Files, Server Resources, Source Packages, Test packages, Libraries, and Test Libraries. A WEB I N F has a sub folder index period j s p and Web Service has sub folders Score Service and find Score colon double. In the web Service folder, sub folder Score Service is selected. The left pane displays tab for score service in which design option is selected. The pull down menu for operations and quality service are displa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743200"/>
            <a:ext cx="69342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Testing Web Services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pic>
        <p:nvPicPr>
          <p:cNvPr id="24579" name="Picture 2" descr="An internet explorer window titled, score Web Service Tester, displays the form that allows testing of web service implementation. The method, public abstract double chapter 41 period score Service period find Score left parenthesis java period l a n g period String right parenthesis, is presented and a text entry field to fill the method parameter is provided. A find score button is provi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4582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Testing Web Services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26627" name="Picture 2" descr="A window of windows Internet Explorer, titled Method invocation trace. A web browser displays a find Score Method invocation. It has Method parameters left parenthesis s right parenthesis with type, value and Method retur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3820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2322</TotalTime>
  <Words>772</Words>
  <Application>Microsoft Office PowerPoint</Application>
  <PresentationFormat>On-screen Show (4:3)</PresentationFormat>
  <Paragraphs>53</Paragraphs>
  <Slides>15</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ＭＳ Ｐゴシック</vt:lpstr>
      <vt:lpstr>ＭＳ Ｐゴシック</vt:lpstr>
      <vt:lpstr>Arial</vt:lpstr>
      <vt:lpstr>Calibri</vt:lpstr>
      <vt:lpstr>Noto Sans Symbols</vt:lpstr>
      <vt:lpstr>Times New Roman</vt:lpstr>
      <vt:lpstr>Verdana</vt:lpstr>
      <vt:lpstr>508 Lecture</vt:lpstr>
      <vt:lpstr>Picture</vt:lpstr>
      <vt:lpstr>Introduction to Java Programming</vt:lpstr>
      <vt:lpstr>Objectives (1 of 2)</vt:lpstr>
      <vt:lpstr>Objectives (2 of 2)</vt:lpstr>
      <vt:lpstr>What is a Web Service?</vt:lpstr>
      <vt:lpstr>What is S O A P?</vt:lpstr>
      <vt:lpstr>How Does a Client Communicate With a Web Service</vt:lpstr>
      <vt:lpstr>Creating Web Services Using NetBeans </vt:lpstr>
      <vt:lpstr>Testing Web Services (1 of 2)</vt:lpstr>
      <vt:lpstr>Testing Web Services (2 of 2)</vt:lpstr>
      <vt:lpstr>Consuming Web Services </vt:lpstr>
      <vt:lpstr>What is W S D L? </vt:lpstr>
      <vt:lpstr>Passing and Returning Arguments</vt:lpstr>
      <vt:lpstr>XML serialization/deserialization </vt:lpstr>
      <vt:lpstr>Web Service Session Tracking </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308</cp:revision>
  <dcterms:created xsi:type="dcterms:W3CDTF">2010-11-01T17:51:55Z</dcterms:created>
  <dcterms:modified xsi:type="dcterms:W3CDTF">2018-03-26T09:00:41Z</dcterms:modified>
</cp:coreProperties>
</file>