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1" r:id="rId1"/>
  </p:sldMasterIdLst>
  <p:notesMasterIdLst>
    <p:notesMasterId r:id="rId15"/>
  </p:notesMasterIdLst>
  <p:handoutMasterIdLst>
    <p:handoutMasterId r:id="rId16"/>
  </p:handoutMasterIdLst>
  <p:sldIdLst>
    <p:sldId id="308" r:id="rId2"/>
    <p:sldId id="257" r:id="rId3"/>
    <p:sldId id="315" r:id="rId4"/>
    <p:sldId id="309" r:id="rId5"/>
    <p:sldId id="316" r:id="rId6"/>
    <p:sldId id="317" r:id="rId7"/>
    <p:sldId id="318" r:id="rId8"/>
    <p:sldId id="319" r:id="rId9"/>
    <p:sldId id="320" r:id="rId10"/>
    <p:sldId id="321" r:id="rId11"/>
    <p:sldId id="322" r:id="rId12"/>
    <p:sldId id="323" r:id="rId13"/>
    <p:sldId id="293"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38A1BA"/>
    <a:srgbClr val="00B050"/>
    <a:srgbClr val="F79443"/>
    <a:srgbClr val="CED4E4"/>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7" autoAdjust="0"/>
    <p:restoredTop sz="94660"/>
  </p:normalViewPr>
  <p:slideViewPr>
    <p:cSldViewPr>
      <p:cViewPr varScale="1">
        <p:scale>
          <a:sx n="110" d="100"/>
          <a:sy n="110" d="100"/>
        </p:scale>
        <p:origin x="108"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4632" y="-3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panose="020B0600070205080204" pitchFamily="34" charset="-128"/>
                <a:cs typeface="Arial" pitchFamily="34" charset="0"/>
              </a:defRPr>
            </a:lvl1pPr>
          </a:lstStyle>
          <a:p>
            <a:pPr>
              <a:defRPr/>
            </a:pPr>
            <a:fld id="{43AB0694-AD17-4072-8E2F-9517B8E5F522}" type="datetimeFigureOut">
              <a:rPr lang="en-US" altLang="en-US"/>
              <a:pPr>
                <a:defRPr/>
              </a:pPr>
              <a:t>3/26/2018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34" charset="-128"/>
                <a:cs typeface="Arial" panose="020B0604020202020204" pitchFamily="34" charset="0"/>
              </a:defRPr>
            </a:lvl1pPr>
          </a:lstStyle>
          <a:p>
            <a:pPr>
              <a:defRPr/>
            </a:pPr>
            <a:fld id="{1A8DEA8E-02C5-4417-BAA6-FBFFE8FB572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anose="020B0600070205080204" pitchFamily="34" charset="-128"/>
                <a:cs typeface="Arial" pitchFamily="34" charset="0"/>
              </a:defRPr>
            </a:lvl1pPr>
          </a:lstStyle>
          <a:p>
            <a:pPr>
              <a:defRPr/>
            </a:pPr>
            <a:fld id="{14093250-E875-4AE8-9E88-1EDCB3816200}" type="datetimeFigureOut">
              <a:rPr lang="en-US" altLang="en-US"/>
              <a:pPr>
                <a:defRPr/>
              </a:pPr>
              <a:t>3/26/2018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34" charset="-128"/>
                <a:cs typeface="Arial" panose="020B0604020202020204" pitchFamily="34" charset="0"/>
              </a:defRPr>
            </a:lvl1pPr>
          </a:lstStyle>
          <a:p>
            <a:pPr>
              <a:defRPr/>
            </a:pPr>
            <a:fld id="{C9ED7456-5BFF-4452-A8DA-4133670A3E2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A6392A7-D88E-4C82-B377-9293E6A76DB0}"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104C250-4959-4E61-9F5E-799A63A10638}" type="slidenum">
              <a:rPr lang="en-US" altLang="en-US" smtClean="0">
                <a:latin typeface="Calibri" panose="020F0502020204030204" pitchFamily="34" charset="0"/>
              </a:rPr>
              <a:pPr/>
              <a:t>12</a:t>
            </a:fld>
            <a:endParaRPr lang="en-US"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23AA40F-896B-467F-878F-1DAFA02BB218}" type="slidenum">
              <a:rPr lang="en-US" altLang="en-US" smtClean="0">
                <a:latin typeface="Calibri" panose="020F0502020204030204" pitchFamily="34" charset="0"/>
              </a:rPr>
              <a:pPr/>
              <a:t>13</a:t>
            </a:fld>
            <a:endParaRPr lang="en-US"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0C00B91-7378-4A51-8DB8-7A31FC260EFC}"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750E3BD-EBDA-4366-9883-2952F760DE07}"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A279F5F-DA1F-434B-8FE7-22FB550674A5}" type="slidenum">
              <a:rPr lang="en-US" altLang="en-US" smtClean="0">
                <a:latin typeface="Calibri" panose="020F0502020204030204" pitchFamily="34" charset="0"/>
              </a:rPr>
              <a:pPr/>
              <a:t>5</a:t>
            </a:fld>
            <a:endParaRPr lang="en-US"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103114C-6FF1-45DB-BF3A-993D2362AC18}" type="slidenum">
              <a:rPr lang="en-US" altLang="en-US" smtClean="0">
                <a:latin typeface="Calibri" panose="020F0502020204030204" pitchFamily="34" charset="0"/>
              </a:rPr>
              <a:pPr/>
              <a:t>6</a:t>
            </a:fld>
            <a:endParaRPr lang="en-US"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77D41A2-BAEF-47D1-9E1D-0DF4F41C60A0}" type="slidenum">
              <a:rPr lang="en-US" altLang="en-US" smtClean="0">
                <a:latin typeface="Calibri" panose="020F0502020204030204" pitchFamily="34" charset="0"/>
              </a:rPr>
              <a:pPr/>
              <a:t>7</a:t>
            </a:fld>
            <a:endParaRPr lang="en-US"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4BC1C03-0074-4837-B877-74556F670C13}" type="slidenum">
              <a:rPr lang="en-US" altLang="en-US" smtClean="0">
                <a:latin typeface="Calibri" panose="020F0502020204030204" pitchFamily="34" charset="0"/>
              </a:rPr>
              <a:pPr/>
              <a:t>8</a:t>
            </a:fld>
            <a:endParaRPr lang="en-US"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A70ABE8-289E-4213-8C2D-DBD703F409AD}" type="slidenum">
              <a:rPr lang="en-US" altLang="en-US" smtClean="0">
                <a:latin typeface="Calibri" panose="020F0502020204030204" pitchFamily="34" charset="0"/>
              </a:rPr>
              <a:pPr/>
              <a:t>9</a:t>
            </a:fld>
            <a:endParaRPr lang="en-US"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217CF4B-3BB9-439B-A3C5-19F0F207B12C}" type="slidenum">
              <a:rPr lang="en-US" altLang="en-US" smtClean="0">
                <a:latin typeface="Calibri" panose="020F0502020204030204" pitchFamily="34" charset="0"/>
              </a:rPr>
              <a:pPr/>
              <a:t>11</a:t>
            </a:fld>
            <a:endParaRPr lang="en-US"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mtClean="0">
              <a:solidFill>
                <a:srgbClr val="FFFFFF"/>
              </a:solidFill>
              <a:cs typeface="Arial" panose="020B0604020202020204" pitchFamily="34" charset="0"/>
              <a:sym typeface="Arial" panose="020B0604020202020204" pitchFamily="34" charset="0"/>
            </a:endParaRPr>
          </a:p>
        </p:txBody>
      </p:sp>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smtClean="0"/>
              <a:t>Click to edit Master subtitle style</a:t>
            </a:r>
            <a:endParaRPr dirty="0"/>
          </a:p>
        </p:txBody>
      </p:sp>
      <p:sp>
        <p:nvSpPr>
          <p:cNvPr id="6" name="Shape 2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0854B7E1-D993-4A0C-9819-5C224C4A73BD}" type="datetime1">
              <a:rPr lang="en-US" altLang="en-US"/>
              <a:pPr>
                <a:defRPr/>
              </a:pPr>
              <a:t>3/26/2018</a:t>
            </a:fld>
            <a:endParaRPr lang="en-US" altLang="en-US"/>
          </a:p>
        </p:txBody>
      </p:sp>
      <p:sp>
        <p:nvSpPr>
          <p:cNvPr id="7" name="Shape 2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AFCCD935-503A-4273-B8BD-092DE17ECA4F}" type="slidenum">
              <a:rPr lang="en-US" altLang="en-US"/>
              <a:pPr>
                <a:defRPr/>
              </a:pPr>
              <a:t>‹#›</a:t>
            </a:fld>
            <a:endParaRPr lang="en-US" altLang="en-US"/>
          </a:p>
        </p:txBody>
      </p:sp>
    </p:spTree>
    <p:extLst>
      <p:ext uri="{BB962C8B-B14F-4D97-AF65-F5344CB8AC3E}">
        <p14:creationId xmlns:p14="http://schemas.microsoft.com/office/powerpoint/2010/main" val="3149606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393939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6"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5" name="Shape 26"/>
          <p:cNvSpPr txBox="1">
            <a:spLocks noGrp="1"/>
          </p:cNvSpPr>
          <p:nvPr>
            <p:ph type="body" idx="10"/>
          </p:nvPr>
        </p:nvSpPr>
        <p:spPr>
          <a:xfrm>
            <a:off x="442784" y="2514600"/>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397965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 name="Text Placeholder 2"/>
          <p:cNvSpPr>
            <a:spLocks noGrp="1"/>
          </p:cNvSpPr>
          <p:nvPr>
            <p:ph type="body" sz="quarter" idx="13"/>
          </p:nvPr>
        </p:nvSpPr>
        <p:spPr>
          <a:xfrm>
            <a:off x="3352800" y="6324600"/>
            <a:ext cx="5334000" cy="381000"/>
          </a:xfrm>
        </p:spPr>
        <p:txBody>
          <a:bodyPr/>
          <a:lstStyle>
            <a:lvl1pPr marL="101600" indent="0">
              <a:buNone/>
              <a:defRPr/>
            </a:lvl1pPr>
          </a:lstStyle>
          <a:p>
            <a:pPr lvl="0"/>
            <a:endParaRPr lang="en-US" dirty="0"/>
          </a:p>
        </p:txBody>
      </p:sp>
      <p:sp>
        <p:nvSpPr>
          <p:cNvPr id="7" name="Shape 43"/>
          <p:cNvSpPr txBox="1">
            <a:spLocks noGrp="1"/>
          </p:cNvSpPr>
          <p:nvPr>
            <p:ph type="dt" idx="14"/>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72F54746-C71C-4CDE-98DA-16EBFA114705}" type="datetime1">
              <a:rPr lang="en-US" altLang="en-US"/>
              <a:pPr>
                <a:defRPr/>
              </a:pPr>
              <a:t>3/26/2018</a:t>
            </a:fld>
            <a:endParaRPr lang="en-US" altLang="en-US"/>
          </a:p>
        </p:txBody>
      </p:sp>
      <p:sp>
        <p:nvSpPr>
          <p:cNvPr id="8" name="Shape 44"/>
          <p:cNvSpPr txBox="1">
            <a:spLocks noGrp="1"/>
          </p:cNvSpPr>
          <p:nvPr>
            <p:ph type="sldNum" idx="15"/>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75B0C0B1-4A90-4485-BF45-BA45BEF4F111}" type="slidenum">
              <a:rPr lang="en-US" altLang="en-US"/>
              <a:pPr>
                <a:defRPr/>
              </a:pPr>
              <a:t>‹#›</a:t>
            </a:fld>
            <a:endParaRPr lang="en-US" altLang="en-US"/>
          </a:p>
        </p:txBody>
      </p:sp>
    </p:spTree>
    <p:extLst>
      <p:ext uri="{BB962C8B-B14F-4D97-AF65-F5344CB8AC3E}">
        <p14:creationId xmlns:p14="http://schemas.microsoft.com/office/powerpoint/2010/main" val="202246097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5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29946621-4318-4FD6-B1DF-03485A217DFD}" type="datetime1">
              <a:rPr lang="en-US" altLang="en-US"/>
              <a:pPr>
                <a:defRPr/>
              </a:pPr>
              <a:t>3/26/2018</a:t>
            </a:fld>
            <a:endParaRPr lang="en-US" altLang="en-US"/>
          </a:p>
        </p:txBody>
      </p:sp>
      <p:sp>
        <p:nvSpPr>
          <p:cNvPr id="7" name="Shape 5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89D2A7CC-1DAC-4EB7-B5C0-A19BE6ED7915}" type="slidenum">
              <a:rPr lang="en-US" altLang="en-US"/>
              <a:pPr>
                <a:defRPr/>
              </a:pPr>
              <a:t>‹#›</a:t>
            </a:fld>
            <a:endParaRPr lang="en-US" altLang="en-US"/>
          </a:p>
        </p:txBody>
      </p:sp>
    </p:spTree>
    <p:extLst>
      <p:ext uri="{BB962C8B-B14F-4D97-AF65-F5344CB8AC3E}">
        <p14:creationId xmlns:p14="http://schemas.microsoft.com/office/powerpoint/2010/main" val="417612208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7" name="Shape 66"/>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6B2F37CA-3C6B-4AAC-A1DB-F66FE16D444D}" type="datetime1">
              <a:rPr lang="en-US" altLang="en-US"/>
              <a:pPr>
                <a:defRPr/>
              </a:pPr>
              <a:t>3/26/2018</a:t>
            </a:fld>
            <a:endParaRPr lang="en-US" altLang="en-US"/>
          </a:p>
        </p:txBody>
      </p:sp>
      <p:sp>
        <p:nvSpPr>
          <p:cNvPr id="8" name="Shape 67"/>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72157A5F-AD9C-4C53-8DF3-EEE520C83A73}" type="slidenum">
              <a:rPr lang="en-US" altLang="en-US"/>
              <a:pPr>
                <a:defRPr/>
              </a:pPr>
              <a:t>‹#›</a:t>
            </a:fld>
            <a:endParaRPr lang="en-US" altLang="en-US"/>
          </a:p>
        </p:txBody>
      </p:sp>
    </p:spTree>
    <p:extLst>
      <p:ext uri="{BB962C8B-B14F-4D97-AF65-F5344CB8AC3E}">
        <p14:creationId xmlns:p14="http://schemas.microsoft.com/office/powerpoint/2010/main" val="291788903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smtClean="0"/>
              <a:t>Edit Master text styles</a:t>
            </a:r>
          </a:p>
        </p:txBody>
      </p:sp>
      <p:sp>
        <p:nvSpPr>
          <p:cNvPr id="6" name="Shape 7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31FBEAE6-6202-4A80-A723-AF6FD5A2B83F}" type="datetime1">
              <a:rPr lang="en-US" altLang="en-US"/>
              <a:pPr>
                <a:defRPr/>
              </a:pPr>
              <a:t>3/26/2018</a:t>
            </a:fld>
            <a:endParaRPr lang="en-US" altLang="en-US"/>
          </a:p>
        </p:txBody>
      </p:sp>
      <p:sp>
        <p:nvSpPr>
          <p:cNvPr id="7" name="Shape 7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B28FB0A0-8426-467B-AA46-E0B20A2D34C1}" type="slidenum">
              <a:rPr lang="en-US" altLang="en-US"/>
              <a:pPr>
                <a:defRPr/>
              </a:pPr>
              <a:t>‹#›</a:t>
            </a:fld>
            <a:endParaRPr lang="en-US" altLang="en-US"/>
          </a:p>
        </p:txBody>
      </p:sp>
    </p:spTree>
    <p:extLst>
      <p:ext uri="{BB962C8B-B14F-4D97-AF65-F5344CB8AC3E}">
        <p14:creationId xmlns:p14="http://schemas.microsoft.com/office/powerpoint/2010/main" val="342239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pic>
        <p:nvPicPr>
          <p:cNvPr id="1028" name="Shape 15" descr="Pearson Logo"/>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5128" r:id="rId1"/>
    <p:sldLayoutId id="2147485129" r:id="rId2"/>
    <p:sldLayoutId id="2147485130" r:id="rId3"/>
    <p:sldLayoutId id="2147485131" r:id="rId4"/>
    <p:sldLayoutId id="2147485132" r:id="rId5"/>
    <p:sldLayoutId id="2147485133" r:id="rId6"/>
    <p:sldLayoutId id="2147485134" r:id="rId7"/>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hyperlink" Target="http://liveexample-ppe.pearsoncmg.com/LiveRun/faces/LiveExample.xhtml?" TargetMode="External"/><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hyperlink" Target="http://www.cs.armstrong.edu/liang/intro10e/html/TestTree24.html" TargetMode="External"/><Relationship Id="rId5" Type="http://schemas.openxmlformats.org/officeDocument/2006/relationships/hyperlink" Target="http://www.cs.armstrong.edu/liang/intro10e/html/Tree24.html" TargetMode="Externa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descr="Front Cover: International Business: The New Realities, Fourth edition by Cavusgil, Knight and Riesenberger."/>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Introduction to Java Programming</a:t>
            </a:r>
          </a:p>
        </p:txBody>
      </p:sp>
      <p:sp>
        <p:nvSpPr>
          <p:cNvPr id="17" name="Content Placeholder 2"/>
          <p:cNvSpPr>
            <a:spLocks noGrp="1"/>
          </p:cNvSpPr>
          <p:nvPr>
            <p:ph type="body" idx="1"/>
          </p:nvPr>
        </p:nvSpPr>
        <p:spPr>
          <a:xfrm>
            <a:off x="457200" y="815975"/>
            <a:ext cx="8229600" cy="479425"/>
          </a:xfrm>
        </p:spPr>
        <p:txBody>
          <a:bodyPr/>
          <a:lstStyle/>
          <a:p>
            <a:pPr>
              <a:defRPr/>
            </a:pPr>
            <a:r>
              <a:rPr lang="en-US" altLang="en-US" dirty="0" smtClean="0">
                <a:latin typeface="+mn-lt"/>
              </a:rPr>
              <a:t>Tenth Edition</a:t>
            </a:r>
            <a:endParaRPr lang="en-US" dirty="0">
              <a:latin typeface="+mn-lt"/>
            </a:endParaRPr>
          </a:p>
        </p:txBody>
      </p:sp>
      <p:sp>
        <p:nvSpPr>
          <p:cNvPr id="18" name="Content Placeholder 3"/>
          <p:cNvSpPr>
            <a:spLocks noGrp="1"/>
          </p:cNvSpPr>
          <p:nvPr>
            <p:ph type="body" idx="2"/>
          </p:nvPr>
        </p:nvSpPr>
        <p:spPr>
          <a:xfrm>
            <a:off x="5029200" y="1600200"/>
            <a:ext cx="3657600" cy="1600200"/>
          </a:xfrm>
        </p:spPr>
        <p:txBody>
          <a:bodyPr/>
          <a:lstStyle/>
          <a:p>
            <a:pPr algn="ctr">
              <a:defRPr/>
            </a:pPr>
            <a:r>
              <a:rPr lang="en-US" b="1" dirty="0" smtClean="0">
                <a:latin typeface="+mn-lt"/>
              </a:rPr>
              <a:t>Chapter 40 </a:t>
            </a:r>
            <a:endParaRPr lang="en-US" b="1" dirty="0">
              <a:latin typeface="+mn-lt"/>
            </a:endParaRPr>
          </a:p>
        </p:txBody>
      </p:sp>
      <p:sp>
        <p:nvSpPr>
          <p:cNvPr id="19" name="Content Placeholder 4"/>
          <p:cNvSpPr>
            <a:spLocks noGrp="1"/>
          </p:cNvSpPr>
          <p:nvPr>
            <p:ph type="body" idx="3"/>
          </p:nvPr>
        </p:nvSpPr>
        <p:spPr/>
        <p:txBody>
          <a:bodyPr/>
          <a:lstStyle/>
          <a:p>
            <a:pPr algn="ctr">
              <a:defRPr/>
            </a:pPr>
            <a:r>
              <a:rPr lang="en-US" altLang="en-US" dirty="0">
                <a:latin typeface="+mn-lt"/>
              </a:rPr>
              <a:t>2-4 Trees and B-Trees</a:t>
            </a:r>
          </a:p>
        </p:txBody>
      </p:sp>
      <p:pic>
        <p:nvPicPr>
          <p:cNvPr id="11272" name="Picture 5" descr="Front Cover: Introduction to Java Programming, Tenth edition by Lia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3668713"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Content Placeholder 6"/>
          <p:cNvSpPr txBox="1">
            <a:spLocks noGrp="1"/>
          </p:cNvSpPr>
          <p:nvPr>
            <p:ph type="body" sz="quarter" idx="13"/>
          </p:nvPr>
        </p:nvSpPr>
        <p:spPr>
          <a:xfrm>
            <a:off x="3673475" y="6384925"/>
            <a:ext cx="5257800" cy="381000"/>
          </a:xfrm>
        </p:spPr>
        <p:txBody>
          <a:bodyPr/>
          <a:lstStyle/>
          <a:p>
            <a:r>
              <a:rPr lang="en-US" altLang="en-US" sz="1200" smtClean="0">
                <a:latin typeface="Verdana" panose="020B0604030504040204" pitchFamily="34" charset="0"/>
                <a:cs typeface="Arial" panose="020B0604020202020204" pitchFamily="34" charset="0"/>
              </a:rPr>
              <a:t>Copyright © 2013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Designing Classes for 2-4 Trees</a:t>
            </a:r>
          </a:p>
        </p:txBody>
      </p:sp>
      <p:graphicFrame>
        <p:nvGraphicFramePr>
          <p:cNvPr id="28675" name="Object 2" descr="A diagram illustrates a U M L class diagram for the class name Tree 24 left angle bracket E right angle bracket. The class Tree 24 left angle bracket E right angle bracket implements Tree left angle bracket E right angle bracket. Another class with class name Tree 24 Node left angle bracket E right angle bracket is linked to itself with an instance 1. The class Tree 24 Node left parenthesis E right parenthesis and the class Tree 24 left parenthesis E right parenthesis are composited using a composition symbol with m 0. The class Tree 24 left angle bracket E right angle bracket contains 2 attributes, and 14 methods. The first attribute, and last 9 methods in the class are of public access specifier denoted by minus. The second attribute, and first five methods in the class are of public access modifier denoted by +. The first attribute in the class along with its function is root colon Tree 24 Node left angle bracket E right angle bracket semicolon, It is the root of the tree. The second attribute in the class along with its function is size colon I n t, The size of the tree. The 14 methods in the class along with their results are as follows. Method, Tree 24 left parenthesis right parenthesis. Result, Creates a default 2 4 tree. Method, Tree 24 left parenthesis objects colon E left bracket right bracket right parenthesis. Result, Creates a 2 4 tree from an array of objects. Method, search left parenthesis e colon E right parenthesis colon Boolean. Result, returns true if the element is in the tree. Method, insert left parenthesis e colon E right parenthesis colon Boolean. Result, returns true if the element is added successfully. Method, delete left parenthesis e colon E right parenthesis colon Boolean. Result, returns true if the element is removed from the tree successfully. Method, matched left parenthesis e colon E, node colon Tree Node left angle bracket E right angle bracket right parenthesis colon Boolean. Result, returns true if element e is in the specified node. Method, get Child Node left parenthesis e colon E, node colon Tree Node left angle bracket E right angle bracket right parenthesis colon Tree 24 Node left angle bracket E right angle bracket. Result, Returns the next child node to search for e. Method, insert 23 left parenthesis e colon E, right Child Of e colon Tree 24 Node left angle bracket E right angle bracket, node colon Tree 24 Node left angle bracket E right angle bracket right parenthesis colon void. Result, Inserts element and along with the reference to its right child to a 2 or 3 node. Method, split left parenthesis e colon E, right Child Of e colon Tree 24 Node left angle bracket E right angle bracket, u colon Tree 24 Node left angle bracket E right angle bracket right, v colon Tree 24 Node left angle bracket E right angle bracket right parenthesis colon E. Result, splits a 4 node u into u and v, inserts e to u or v, and returns the median element. Method, locate left parenthesis e colon E, node colon Tree 24 Node left angle bracket E right angle bracket right parenthesis colon int. Result, locates the insertion point of the element in the node. Method, delete left parenthesis e colon E, node colon Tree 24 Node left angle bracket E right angle bracket right parenthesis colon void. Result, Deletes the specified element from the node. Method, validate left parenthesis e colon E, u colon Tree 24 Node left angle bracket E right angle bracket, path colon Array List left angle bracket Tree 24 Node left angle bracket E right angle bracket right angle bracket right parenthesis colon void. Result, performs a transfer and confusion operation if node u is empty. Method, path left parenthesis e colon E right parenthesis colon Array List left angle bracket E right angle bracket. Result, returns a search path that leads to element e. Method, left Sibling Transfer left parenthesis e colon E right parenthesis colon Array List left angle bracket E right angle bracket. The class Tree 24 Node left angle bracket E right angle bracket contains 2 attributes, and 2 methods. The attributes in the class does not have an access specifier. The methods in the class are of private access specifiers denoted by +. The first attribute in the class along with its function is element colon Array List left angle bracket E right angle bracket, an array list for storing the elements. The second attribute in the class along with its function is child colon Array List left angle bracket Tree 24 Node left angle bracket E right angle bracket right angle bracket, An array list for storing the links to the child nodes. Method, Tree 24 left parenthesis right parenthesis. Result, Creates an empty tree node. Method, Tree 24 left parenthesis o colon E right parenthesis. Result, Creates a tree node with an initial element."/>
          <p:cNvGraphicFramePr>
            <a:graphicFrameLocks noChangeAspect="1"/>
          </p:cNvGraphicFramePr>
          <p:nvPr>
            <p:extLst>
              <p:ext uri="{D42A27DB-BD31-4B8C-83A1-F6EECF244321}">
                <p14:modId xmlns:p14="http://schemas.microsoft.com/office/powerpoint/2010/main" val="2018413245"/>
              </p:ext>
            </p:extLst>
          </p:nvPr>
        </p:nvGraphicFramePr>
        <p:xfrm>
          <a:off x="1219200" y="1600200"/>
          <a:ext cx="4343400" cy="4343400"/>
        </p:xfrm>
        <a:graphic>
          <a:graphicData uri="http://schemas.openxmlformats.org/presentationml/2006/ole">
            <mc:AlternateContent xmlns:mc="http://schemas.openxmlformats.org/markup-compatibility/2006">
              <mc:Choice xmlns:v="urn:schemas-microsoft-com:vml" Requires="v">
                <p:oleObj spid="_x0000_s28683" name="Picture" r:id="rId3" imgW="5108448" imgH="5099304" progId="Word.Picture.8">
                  <p:embed/>
                </p:oleObj>
              </mc:Choice>
              <mc:Fallback>
                <p:oleObj name="Picture" r:id="rId3" imgW="5108448" imgH="5099304"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00200"/>
                        <a:ext cx="4343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3">
            <a:hlinkClick r:id="rId5" highlightClick="1"/>
          </p:cNvPr>
          <p:cNvSpPr>
            <a:spLocks noChangeArrowheads="1"/>
          </p:cNvSpPr>
          <p:nvPr/>
        </p:nvSpPr>
        <p:spPr bwMode="auto">
          <a:xfrm>
            <a:off x="5993396" y="4495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 name="TextBox 4">
            <a:hlinkClick r:id="" action="ppaction://noaction" highlightClick="1"/>
          </p:cNvPr>
          <p:cNvSpPr>
            <a:spLocks noChangeArrowheads="1"/>
          </p:cNvSpPr>
          <p:nvPr/>
        </p:nvSpPr>
        <p:spPr bwMode="auto">
          <a:xfrm>
            <a:off x="6629400" y="4495800"/>
            <a:ext cx="2057400" cy="533400"/>
          </a:xfrm>
          <a:prstGeom prst="actionButtonBlank">
            <a:avLst/>
          </a:prstGeom>
          <a:solidFill>
            <a:srgbClr val="00B050"/>
          </a:solidFill>
          <a:ln>
            <a:noFill/>
          </a:ln>
          <a:effectLst>
            <a:prstShdw prst="shdw17" dist="17961" dir="2700000">
              <a:schemeClr val="bg1"/>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smtClean="0">
                <a:latin typeface="+mn-lt"/>
              </a:rPr>
              <a:t>Tree24</a:t>
            </a:r>
          </a:p>
        </p:txBody>
      </p:sp>
      <p:sp>
        <p:nvSpPr>
          <p:cNvPr id="11" name="TextBox 5">
            <a:hlinkClick r:id="rId6" highlightClick="1"/>
          </p:cNvPr>
          <p:cNvSpPr>
            <a:spLocks noChangeArrowheads="1"/>
          </p:cNvSpPr>
          <p:nvPr/>
        </p:nvSpPr>
        <p:spPr bwMode="auto">
          <a:xfrm>
            <a:off x="6011561" y="518762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 name="TextBox 6">
            <a:hlinkClick r:id="" action="ppaction://noaction" highlightClick="1"/>
          </p:cNvPr>
          <p:cNvSpPr>
            <a:spLocks noChangeArrowheads="1"/>
          </p:cNvSpPr>
          <p:nvPr/>
        </p:nvSpPr>
        <p:spPr bwMode="auto">
          <a:xfrm>
            <a:off x="6629400" y="5181600"/>
            <a:ext cx="2057400" cy="533400"/>
          </a:xfrm>
          <a:prstGeom prst="actionButtonBlank">
            <a:avLst/>
          </a:prstGeom>
          <a:solidFill>
            <a:srgbClr val="00B050"/>
          </a:solidFill>
          <a:ln>
            <a:noFill/>
          </a:ln>
          <a:effectLst>
            <a:prstShdw prst="shdw17" dist="17961" dir="2700000">
              <a:schemeClr val="bg1"/>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smtClean="0">
                <a:latin typeface="+mn-lt"/>
              </a:rPr>
              <a:t>TestTree24</a:t>
            </a:r>
          </a:p>
        </p:txBody>
      </p:sp>
      <p:sp>
        <p:nvSpPr>
          <p:cNvPr id="9" name="TextBox 7">
            <a:hlinkClick r:id="rId7"/>
          </p:cNvPr>
          <p:cNvSpPr txBox="1"/>
          <p:nvPr/>
        </p:nvSpPr>
        <p:spPr>
          <a:xfrm>
            <a:off x="6629400" y="5867400"/>
            <a:ext cx="2057400" cy="461665"/>
          </a:xfrm>
          <a:prstGeom prst="rect">
            <a:avLst/>
          </a:prstGeom>
          <a:solidFill>
            <a:srgbClr val="38A1BA"/>
          </a:solid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r>
              <a:rPr lang="en-US" sz="2400" dirty="0" smtClean="0">
                <a:latin typeface="+mn-lt"/>
              </a:rPr>
              <a:t>Run</a:t>
            </a:r>
            <a:endParaRPr lang="en-US" sz="24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Why B-Tree? </a:t>
            </a:r>
          </a:p>
        </p:txBody>
      </p:sp>
      <p:sp>
        <p:nvSpPr>
          <p:cNvPr id="16387" name="Content Placeholder 2"/>
          <p:cNvSpPr txBox="1">
            <a:spLocks noGrp="1"/>
          </p:cNvSpPr>
          <p:nvPr>
            <p:ph type="body" idx="1"/>
          </p:nvPr>
        </p:nvSpPr>
        <p:spPr/>
        <p:txBody>
          <a:bodyPr/>
          <a:lstStyle/>
          <a:p>
            <a:pPr>
              <a:defRPr/>
            </a:pPr>
            <a:r>
              <a:rPr lang="en-US" altLang="en-US" sz="2200" dirty="0"/>
              <a:t>So far we assume that the entire data set is stored in main memory. What if the data set is too large and cannot fit in the main memory, as in the case with most databases where data is stored on disks. Suppose you use an AVL tree to organize a million records in a database table. To find a record, the average number of nodes traversed is . This is fine if all nodes are stored in main memory. However, for nodes stored on a disk, this means 20 disk reads. Disk I/O is expensive and it is thousands of times slower than memory access. To improve performance, we need to reduce the number of disk I/</a:t>
            </a:r>
            <a:r>
              <a:rPr lang="en-US" altLang="en-US" sz="2200" dirty="0" err="1"/>
              <a:t>Os</a:t>
            </a:r>
            <a:r>
              <a:rPr lang="en-US" altLang="en-US" sz="2200" dirty="0"/>
              <a:t>. An efficient data structure for performing search, insertion, and deletion for data stored on secondary storage such as hard disks is the B-tree, which is a generalization of the 2-4 tree.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What is a B-Tree? </a:t>
            </a:r>
          </a:p>
        </p:txBody>
      </p:sp>
      <p:sp>
        <p:nvSpPr>
          <p:cNvPr id="16387" name="Content Placeholder 2"/>
          <p:cNvSpPr txBox="1">
            <a:spLocks noGrp="1"/>
          </p:cNvSpPr>
          <p:nvPr>
            <p:ph type="body" idx="1"/>
          </p:nvPr>
        </p:nvSpPr>
        <p:spPr>
          <a:xfrm>
            <a:off x="457200" y="1600200"/>
            <a:ext cx="8229600" cy="3505200"/>
          </a:xfrm>
        </p:spPr>
        <p:txBody>
          <a:bodyPr/>
          <a:lstStyle/>
          <a:p>
            <a:pPr marL="0" indent="0">
              <a:buFont typeface="Arial"/>
              <a:buNone/>
              <a:defRPr/>
            </a:pPr>
            <a:r>
              <a:rPr lang="en-US" altLang="en-US" dirty="0" smtClean="0"/>
              <a:t>A B-tree of order  is defined as follows:</a:t>
            </a:r>
          </a:p>
          <a:p>
            <a:pPr>
              <a:defRPr/>
            </a:pPr>
            <a:r>
              <a:rPr lang="en-US" altLang="en-US" dirty="0" smtClean="0"/>
              <a:t>Each node except the root contains between  and number of keys.</a:t>
            </a:r>
          </a:p>
          <a:p>
            <a:pPr>
              <a:defRPr/>
            </a:pPr>
            <a:r>
              <a:rPr lang="en-US" altLang="en-US" dirty="0" smtClean="0"/>
              <a:t>The root may contain up to  number of keys.</a:t>
            </a:r>
          </a:p>
          <a:p>
            <a:pPr>
              <a:defRPr/>
            </a:pPr>
            <a:r>
              <a:rPr lang="en-US" altLang="en-US" dirty="0" smtClean="0"/>
              <a:t>A non-leaf node with  number of keys has  number of children.</a:t>
            </a:r>
          </a:p>
          <a:p>
            <a:pPr>
              <a:defRPr/>
            </a:pPr>
            <a:r>
              <a:rPr lang="en-US" altLang="en-US" dirty="0" smtClean="0"/>
              <a:t>All leaf nodes have the same depth.</a:t>
            </a:r>
            <a:endParaRPr lang="en-US" altLang="en-US" dirty="0"/>
          </a:p>
        </p:txBody>
      </p:sp>
      <p:graphicFrame>
        <p:nvGraphicFramePr>
          <p:cNvPr id="31748" name="Object 3" descr="A B tree. The b tree has one root node with 2 keys, 3 child nodes in level 1 with 7 keys, and 10 child nodes in level 2 with 26 keys. The keys in root node are as follows, 18, 43. In level 1, the left child node has 2 keys, 8, and 13, the middle child node has 2 keys, 28, and 33, the right child node has 3 keys, 48, 53, and 65. The left child node from level 1 is divided into 3 child nodes in level 2, each child node containing 2 keys, 3, 6, 9, 10, 15, and 16. The middle child node from level 1 is divided into 3 child nodes in level 2, first and third child node containing 3 keys each, 20, 26, 27, 35, 36, and 37, and second child node containing 2 keys, 31, and 32. The right child node from level 1 is divided into 4 child nodes in level 2, first child node containing 3 keys, 45, 46, and 47, second and third child node containing 2 keys each, 49, 50, 59, and 60. The fourth child node has 5 keys, 75, 76, 77, 78, and 79."/>
          <p:cNvGraphicFramePr>
            <a:graphicFrameLocks noChangeAspect="1"/>
          </p:cNvGraphicFramePr>
          <p:nvPr>
            <p:extLst>
              <p:ext uri="{D42A27DB-BD31-4B8C-83A1-F6EECF244321}">
                <p14:modId xmlns:p14="http://schemas.microsoft.com/office/powerpoint/2010/main" val="4269522896"/>
              </p:ext>
            </p:extLst>
          </p:nvPr>
        </p:nvGraphicFramePr>
        <p:xfrm>
          <a:off x="1447800" y="5029200"/>
          <a:ext cx="5257800" cy="1346200"/>
        </p:xfrm>
        <a:graphic>
          <a:graphicData uri="http://schemas.openxmlformats.org/presentationml/2006/ole">
            <mc:AlternateContent xmlns:mc="http://schemas.openxmlformats.org/markup-compatibility/2006">
              <mc:Choice xmlns:v="urn:schemas-microsoft-com:vml" Requires="v">
                <p:oleObj spid="_x0000_s31753" name="Picture" r:id="rId4" imgW="5925312" imgH="1511808" progId="Word.Picture.8">
                  <p:embed/>
                </p:oleObj>
              </mc:Choice>
              <mc:Fallback>
                <p:oleObj name="Picture" r:id="rId4" imgW="5925312" imgH="1511808"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5029200"/>
                        <a:ext cx="52578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Copyright</a:t>
            </a:r>
            <a:endParaRPr lang="en-US" dirty="0"/>
          </a:p>
        </p:txBody>
      </p:sp>
      <p:pic>
        <p:nvPicPr>
          <p:cNvPr id="33794"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500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40.1</a:t>
            </a:r>
            <a:r>
              <a:rPr lang="en-US" altLang="en-US" smtClean="0">
                <a:solidFill>
                  <a:srgbClr val="000000"/>
                </a:solidFill>
                <a:cs typeface="Arial" panose="020B0604020202020204" pitchFamily="34" charset="0"/>
                <a:sym typeface="Arial" panose="020B0604020202020204" pitchFamily="34" charset="0"/>
              </a:rPr>
              <a:t> To know what a 2-4 tree is (§40.1).</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40.2</a:t>
            </a:r>
            <a:r>
              <a:rPr lang="en-US" altLang="en-US" smtClean="0">
                <a:solidFill>
                  <a:srgbClr val="000000"/>
                </a:solidFill>
                <a:cs typeface="Arial" panose="020B0604020202020204" pitchFamily="34" charset="0"/>
                <a:sym typeface="Arial" panose="020B0604020202020204" pitchFamily="34" charset="0"/>
              </a:rPr>
              <a:t> To design the Tree24 class that implements the Tree interface (§40.2).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40.3</a:t>
            </a:r>
            <a:r>
              <a:rPr lang="en-US" altLang="en-US" smtClean="0">
                <a:solidFill>
                  <a:srgbClr val="000000"/>
                </a:solidFill>
                <a:cs typeface="Arial" panose="020B0604020202020204" pitchFamily="34" charset="0"/>
                <a:sym typeface="Arial" panose="020B0604020202020204" pitchFamily="34" charset="0"/>
              </a:rPr>
              <a:t> To search an element in a 2-4 tree (§40.3).</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40.4</a:t>
            </a:r>
            <a:r>
              <a:rPr lang="en-US" altLang="en-US" smtClean="0">
                <a:solidFill>
                  <a:srgbClr val="000000"/>
                </a:solidFill>
                <a:cs typeface="Arial" panose="020B0604020202020204" pitchFamily="34" charset="0"/>
                <a:sym typeface="Arial" panose="020B0604020202020204" pitchFamily="34" charset="0"/>
              </a:rPr>
              <a:t> To insert an element in a 2-4 tree and know how to split a node (§40.4).</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40.5</a:t>
            </a:r>
            <a:r>
              <a:rPr lang="en-US" altLang="en-US" smtClean="0">
                <a:solidFill>
                  <a:srgbClr val="000000"/>
                </a:solidFill>
                <a:cs typeface="Arial" panose="020B0604020202020204" pitchFamily="34" charset="0"/>
                <a:sym typeface="Arial" panose="020B0604020202020204" pitchFamily="34" charset="0"/>
              </a:rPr>
              <a:t> To delete an element from a 2-4 tree and know how to perform transfer and fusion operations (§40.5).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endParaRPr lang="en-US" altLang="en-US" sz="200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40.6</a:t>
            </a:r>
            <a:r>
              <a:rPr lang="en-US" altLang="en-US" smtClean="0">
                <a:solidFill>
                  <a:srgbClr val="000000"/>
                </a:solidFill>
                <a:cs typeface="Arial" panose="020B0604020202020204" pitchFamily="34" charset="0"/>
                <a:sym typeface="Arial" panose="020B0604020202020204" pitchFamily="34" charset="0"/>
              </a:rPr>
              <a:t> To traverse elements in a 2-4 tree (§40.6).</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40.7</a:t>
            </a:r>
            <a:r>
              <a:rPr lang="en-US" altLang="en-US" smtClean="0">
                <a:solidFill>
                  <a:srgbClr val="000000"/>
                </a:solidFill>
                <a:cs typeface="Arial" panose="020B0604020202020204" pitchFamily="34" charset="0"/>
                <a:sym typeface="Arial" panose="020B0604020202020204" pitchFamily="34" charset="0"/>
              </a:rPr>
              <a:t> To know how to implement the Tree24 class (§40.7).</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40.8</a:t>
            </a:r>
            <a:r>
              <a:rPr lang="en-US" altLang="en-US" smtClean="0">
                <a:solidFill>
                  <a:srgbClr val="000000"/>
                </a:solidFill>
                <a:cs typeface="Arial" panose="020B0604020202020204" pitchFamily="34" charset="0"/>
                <a:sym typeface="Arial" panose="020B0604020202020204" pitchFamily="34" charset="0"/>
              </a:rPr>
              <a:t> To use B-trees for indexing large amount of data (§40.10).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What is 2-4 Tree? </a:t>
            </a:r>
          </a:p>
        </p:txBody>
      </p:sp>
      <p:sp>
        <p:nvSpPr>
          <p:cNvPr id="16387" name="Content Placeholder 2"/>
          <p:cNvSpPr txBox="1">
            <a:spLocks noGrp="1"/>
          </p:cNvSpPr>
          <p:nvPr>
            <p:ph type="body" idx="1"/>
          </p:nvPr>
        </p:nvSpPr>
        <p:spPr/>
        <p:txBody>
          <a:bodyPr/>
          <a:lstStyle/>
          <a:p>
            <a:pPr>
              <a:defRPr/>
            </a:pPr>
            <a:r>
              <a:rPr lang="en-US" altLang="en-US" smtClean="0"/>
              <a:t>A 2-4 tree, also known as a 2-3-4 tree, is a complete balanced search tree with all leaf nodes appearing on the same level. In a 2-4 tree, a node may have one, two, or three elements. An interior 2-node contains one element and two children. An interior 3-node contains two elements and three children. An interior 4-node contains three elements and four children. </a:t>
            </a:r>
            <a:endParaRPr lang="en-US" altLang="en-US" dirty="0"/>
          </a:p>
        </p:txBody>
      </p:sp>
      <p:pic>
        <p:nvPicPr>
          <p:cNvPr id="16388" name="Picture 3" descr="An illustration depicts three binary search trees. The first binary search tree has a root node element e 0 with two children, left child node c 0 and right child node c 1. The second binary search tree has a root node which is a 3 node with 3 children. The two elements in the root node are e 0 and e 1. The left child is c 0, middle child is c 1, and the right child is c 2. The third binary search tree has a root node which is a 4 node with 4 children from left to right as follows, c 0, c 1, c 2, and c 3. The three elements in the root node are e 0, e 1, and e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3075" y="4392613"/>
            <a:ext cx="686752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Why 2-4 Tree? </a:t>
            </a:r>
          </a:p>
        </p:txBody>
      </p:sp>
      <p:sp>
        <p:nvSpPr>
          <p:cNvPr id="16387" name="Content Placeholder 2"/>
          <p:cNvSpPr txBox="1">
            <a:spLocks noGrp="1"/>
          </p:cNvSpPr>
          <p:nvPr>
            <p:ph type="body" idx="1"/>
          </p:nvPr>
        </p:nvSpPr>
        <p:spPr/>
        <p:txBody>
          <a:bodyPr/>
          <a:lstStyle/>
          <a:p>
            <a:pPr>
              <a:defRPr/>
            </a:pPr>
            <a:r>
              <a:rPr lang="en-US" altLang="en-US" smtClean="0"/>
              <a:t>A 2-4 tree tends to be shorter than a corresponding binary search tree, since a 2-4 tree node may contain two or three elements.</a:t>
            </a:r>
            <a:endParaRPr lang="en-US"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2-4 Tree Animation</a:t>
            </a:r>
          </a:p>
        </p:txBody>
      </p:sp>
      <p:sp>
        <p:nvSpPr>
          <p:cNvPr id="16387" name="Content Placeholder 2"/>
          <p:cNvSpPr txBox="1">
            <a:spLocks noGrp="1"/>
          </p:cNvSpPr>
          <p:nvPr>
            <p:ph type="body" idx="1"/>
          </p:nvPr>
        </p:nvSpPr>
        <p:spPr>
          <a:xfrm>
            <a:off x="457200" y="1600200"/>
            <a:ext cx="8229600" cy="838200"/>
          </a:xfrm>
        </p:spPr>
        <p:txBody>
          <a:bodyPr/>
          <a:lstStyle/>
          <a:p>
            <a:pPr>
              <a:defRPr/>
            </a:pPr>
            <a:r>
              <a:rPr lang="en-US" altLang="en-US" dirty="0" smtClean="0"/>
              <a:t>www.cs.armstrong.edu/liang/animation/Tree24Animation.html </a:t>
            </a:r>
            <a:endParaRPr lang="en-US" altLang="en-US" dirty="0"/>
          </a:p>
        </p:txBody>
      </p:sp>
      <p:pic>
        <p:nvPicPr>
          <p:cNvPr id="20484" name="Picture 3" descr="A window of Mozilla Firefox displays 2 to 4 Tree animation by Y period Daniel Liang. The root node is 20. The left child node is 15 and the right child node is 24 27 34. Node 15 has sub nodes, 3 and 16. Node 24 27 34 has sub nodes, 21 23, 25, 29, 50. There is a text field below the tree with the label, enter a key, and the input, 26, with buttons to search, insert, and dele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2590800"/>
            <a:ext cx="6934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Searching an Element </a:t>
            </a:r>
          </a:p>
        </p:txBody>
      </p:sp>
      <p:sp>
        <p:nvSpPr>
          <p:cNvPr id="16387" name="Content Placeholder 2"/>
          <p:cNvSpPr txBox="1">
            <a:spLocks noGrp="1"/>
          </p:cNvSpPr>
          <p:nvPr>
            <p:ph type="body" idx="1"/>
          </p:nvPr>
        </p:nvSpPr>
        <p:spPr/>
        <p:txBody>
          <a:bodyPr/>
          <a:lstStyle/>
          <a:p>
            <a:pPr>
              <a:defRPr/>
            </a:pPr>
            <a:r>
              <a:rPr lang="en-US" altLang="en-US" smtClean="0"/>
              <a:t>Searching an element in a 2-4 tree is similar to searching an element in a binary tree. The difference is that you have to also search an element within a node in addition to searching elements along the path. To search an element in a 2-4 tree, you start from the root and scan down. If an element is not in the node, move to an appropriate subtree. Repeat the process until a match is found or you arrive at an empty subtree. </a:t>
            </a:r>
            <a:endParaRPr lang="en-US" altLang="en-US" dirty="0"/>
          </a:p>
        </p:txBody>
      </p:sp>
      <p:graphicFrame>
        <p:nvGraphicFramePr>
          <p:cNvPr id="22532" name="Object 3" descr="An illustration depicts a 2 4 tree. The root node has 4 elements with 5 children. The elements of root node are, elements period left parenthesis 0 right parenthesis, elements period get left parenthesis 1 right parenthesis, elements period get left parenthesis 2 right parenthesis, elements period get left parenthesis 3 right parenthesis. The elements of child node are, child period get left parenthesis 0 right parenthesis, child period get left parenthesis 1 right parenthesis, child period get left parenthesis 2 right parenthesis, child period get left parenthesis 3 right parenthesis, child period get left parenthesis 4 right parenthesis."/>
          <p:cNvGraphicFramePr>
            <a:graphicFrameLocks noChangeAspect="1"/>
          </p:cNvGraphicFramePr>
          <p:nvPr>
            <p:extLst>
              <p:ext uri="{D42A27DB-BD31-4B8C-83A1-F6EECF244321}">
                <p14:modId xmlns:p14="http://schemas.microsoft.com/office/powerpoint/2010/main" val="720601363"/>
              </p:ext>
            </p:extLst>
          </p:nvPr>
        </p:nvGraphicFramePr>
        <p:xfrm>
          <a:off x="990600" y="4800600"/>
          <a:ext cx="7162800" cy="1217613"/>
        </p:xfrm>
        <a:graphic>
          <a:graphicData uri="http://schemas.openxmlformats.org/presentationml/2006/ole">
            <mc:AlternateContent xmlns:mc="http://schemas.openxmlformats.org/markup-compatibility/2006">
              <mc:Choice xmlns:v="urn:schemas-microsoft-com:vml" Requires="v">
                <p:oleObj spid="_x0000_s22537" name="Picture" r:id="rId4" imgW="5160264" imgH="876300" progId="Word.Picture.8">
                  <p:embed/>
                </p:oleObj>
              </mc:Choice>
              <mc:Fallback>
                <p:oleObj name="Picture" r:id="rId4" imgW="5160264" imgH="87630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800600"/>
                        <a:ext cx="716280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Inserting an Element</a:t>
            </a:r>
          </a:p>
        </p:txBody>
      </p:sp>
      <p:sp>
        <p:nvSpPr>
          <p:cNvPr id="16387" name="Content Placeholder 2"/>
          <p:cNvSpPr txBox="1">
            <a:spLocks noGrp="1"/>
          </p:cNvSpPr>
          <p:nvPr>
            <p:ph type="body" idx="1"/>
          </p:nvPr>
        </p:nvSpPr>
        <p:spPr/>
        <p:txBody>
          <a:bodyPr/>
          <a:lstStyle/>
          <a:p>
            <a:pPr>
              <a:defRPr/>
            </a:pPr>
            <a:r>
              <a:rPr lang="en-US" altLang="en-US" smtClean="0"/>
              <a:t>To insert an element to a 2-4 tree, locate a leaf node in which the element will be inserted. If the leaf node is a 2-node or 3-node, simply insert the element into the node. If the node is a 4-node, inserting a new element would cause an overflow. To resolve overflow, perform a split operation.</a:t>
            </a:r>
            <a:endParaRPr lang="en-US"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Deleting an Element</a:t>
            </a:r>
          </a:p>
        </p:txBody>
      </p:sp>
      <p:sp>
        <p:nvSpPr>
          <p:cNvPr id="16387" name="Content Placeholder 2"/>
          <p:cNvSpPr txBox="1">
            <a:spLocks noGrp="1"/>
          </p:cNvSpPr>
          <p:nvPr>
            <p:ph type="body" idx="1"/>
          </p:nvPr>
        </p:nvSpPr>
        <p:spPr/>
        <p:txBody>
          <a:bodyPr/>
          <a:lstStyle/>
          <a:p>
            <a:pPr marL="0" indent="0">
              <a:buFont typeface="Arial"/>
              <a:buNone/>
              <a:defRPr/>
            </a:pPr>
            <a:r>
              <a:rPr lang="en-US" altLang="en-US" dirty="0" smtClean="0"/>
              <a:t>To delete an element from a 2-4 tree, first search the element in the tree to locate the node that contains the element. If the element is not in the tree, the method returns false. Let  be the node that contains the element and  be the parent of . Consider three cases:</a:t>
            </a:r>
          </a:p>
          <a:p>
            <a:pPr>
              <a:defRPr/>
            </a:pPr>
            <a:r>
              <a:rPr lang="en-US" altLang="en-US" dirty="0" smtClean="0"/>
              <a:t>Case 1:  is a leaf 3-node or 4-node. Delete  from . </a:t>
            </a:r>
          </a:p>
          <a:p>
            <a:pPr>
              <a:defRPr/>
            </a:pPr>
            <a:r>
              <a:rPr lang="en-US" altLang="en-US" dirty="0" smtClean="0"/>
              <a:t>Case 2:  is a leaf 2-node. Delete  from . Now  is empty. This situation is known as underflow. Perform appropriate operations to remedy an underflow.</a:t>
            </a:r>
          </a:p>
          <a:p>
            <a:pPr>
              <a:defRPr/>
            </a:pPr>
            <a:r>
              <a:rPr lang="en-US" altLang="en-US" dirty="0" smtClean="0"/>
              <a:t>Case 3:  is a non-leaf node. </a:t>
            </a:r>
            <a:endParaRPr lang="en-US"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2280</TotalTime>
  <Words>776</Words>
  <Application>Microsoft Office PowerPoint</Application>
  <PresentationFormat>On-screen Show (4:3)</PresentationFormat>
  <Paragraphs>54</Paragraphs>
  <Slides>13</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ＭＳ Ｐゴシック</vt:lpstr>
      <vt:lpstr>ＭＳ Ｐゴシック</vt:lpstr>
      <vt:lpstr>Arial</vt:lpstr>
      <vt:lpstr>Calibri</vt:lpstr>
      <vt:lpstr>Noto Sans Symbols</vt:lpstr>
      <vt:lpstr>Times New Roman</vt:lpstr>
      <vt:lpstr>Verdana</vt:lpstr>
      <vt:lpstr>508 Lecture</vt:lpstr>
      <vt:lpstr>Picture</vt:lpstr>
      <vt:lpstr>Introduction to Java Programming</vt:lpstr>
      <vt:lpstr>Objectives (1 of 2)</vt:lpstr>
      <vt:lpstr>Objectives (2 of 2)</vt:lpstr>
      <vt:lpstr>What is 2-4 Tree? </vt:lpstr>
      <vt:lpstr>Why 2-4 Tree? </vt:lpstr>
      <vt:lpstr>2-4 Tree Animation</vt:lpstr>
      <vt:lpstr>Searching an Element </vt:lpstr>
      <vt:lpstr>Inserting an Element</vt:lpstr>
      <vt:lpstr>Deleting an Element</vt:lpstr>
      <vt:lpstr>Designing Classes for 2-4 Trees</vt:lpstr>
      <vt:lpstr>Why B-Tree? </vt:lpstr>
      <vt:lpstr>What is a B-Tree? </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Ismail, Nedha (Cognizant)</cp:lastModifiedBy>
  <cp:revision>304</cp:revision>
  <dcterms:created xsi:type="dcterms:W3CDTF">2010-11-01T17:51:55Z</dcterms:created>
  <dcterms:modified xsi:type="dcterms:W3CDTF">2018-03-26T09:18:30Z</dcterms:modified>
</cp:coreProperties>
</file>