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31" r:id="rId1"/>
  </p:sldMasterIdLst>
  <p:notesMasterIdLst>
    <p:notesMasterId r:id="rId13"/>
  </p:notesMasterIdLst>
  <p:handoutMasterIdLst>
    <p:handoutMasterId r:id="rId14"/>
  </p:handoutMasterIdLst>
  <p:sldIdLst>
    <p:sldId id="308" r:id="rId2"/>
    <p:sldId id="257" r:id="rId3"/>
    <p:sldId id="315" r:id="rId4"/>
    <p:sldId id="309" r:id="rId5"/>
    <p:sldId id="324" r:id="rId6"/>
    <p:sldId id="316" r:id="rId7"/>
    <p:sldId id="317" r:id="rId8"/>
    <p:sldId id="318" r:id="rId9"/>
    <p:sldId id="319" r:id="rId10"/>
    <p:sldId id="320" r:id="rId11"/>
    <p:sldId id="293"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1BA"/>
    <a:srgbClr val="007FA3"/>
    <a:srgbClr val="00B050"/>
    <a:srgbClr val="F79443"/>
    <a:srgbClr val="CED4E4"/>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7" autoAdjust="0"/>
    <p:restoredTop sz="94660"/>
  </p:normalViewPr>
  <p:slideViewPr>
    <p:cSldViewPr>
      <p:cViewPr varScale="1">
        <p:scale>
          <a:sx n="110" d="100"/>
          <a:sy n="110" d="100"/>
        </p:scale>
        <p:origin x="108" y="2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4632" y="-3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panose="020B0600070205080204" pitchFamily="34" charset="-128"/>
                <a:cs typeface="Arial" pitchFamily="34" charset="0"/>
              </a:defRPr>
            </a:lvl1pPr>
          </a:lstStyle>
          <a:p>
            <a:pPr>
              <a:defRPr/>
            </a:pPr>
            <a:fld id="{133B9B7E-3338-4D71-87C5-65B50E213F52}" type="datetimeFigureOut">
              <a:rPr lang="en-US" altLang="en-US"/>
              <a:pPr>
                <a:defRPr/>
              </a:pPr>
              <a:t>3/26/2018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panose="020B0600070205080204" pitchFamily="34" charset="-128"/>
                <a:cs typeface="Arial" panose="020B0604020202020204" pitchFamily="34" charset="0"/>
              </a:defRPr>
            </a:lvl1pPr>
          </a:lstStyle>
          <a:p>
            <a:pPr>
              <a:defRPr/>
            </a:pPr>
            <a:fld id="{F26E6B8D-EC7C-46A9-82C5-0C484DF09F9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anose="020B0600070205080204" pitchFamily="34" charset="-128"/>
                <a:cs typeface="Arial" pitchFamily="34" charset="0"/>
              </a:defRPr>
            </a:lvl1pPr>
          </a:lstStyle>
          <a:p>
            <a:pPr>
              <a:defRPr/>
            </a:pPr>
            <a:fld id="{6DB334BE-DF91-44DC-A6D4-8B975055038D}" type="datetimeFigureOut">
              <a:rPr lang="en-US" altLang="en-US"/>
              <a:pPr>
                <a:defRPr/>
              </a:pPr>
              <a:t>3/26/2018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ea typeface="ＭＳ Ｐゴシック" panose="020B0600070205080204" pitchFamily="34" charset="-128"/>
                <a:cs typeface="Arial" panose="020B0604020202020204" pitchFamily="34" charset="0"/>
              </a:defRPr>
            </a:lvl1pPr>
          </a:lstStyle>
          <a:p>
            <a:pPr>
              <a:defRPr/>
            </a:pPr>
            <a:fld id="{1525D848-FDE3-4F40-A428-6AB2A633CA3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34EDC87-EE1E-4C8C-872F-4DF088A61B53}"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DF79ACA-C029-4704-9EBD-A389EEE1F345}" type="slidenum">
              <a:rPr lang="en-US" altLang="en-US" smtClean="0">
                <a:latin typeface="Calibri" panose="020F0502020204030204" pitchFamily="34" charset="0"/>
              </a:rPr>
              <a:pPr/>
              <a:t>11</a:t>
            </a:fld>
            <a:endParaRPr lang="en-US"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7403312-A030-42E8-BEB5-9ED2DFFC03B0}" type="slidenum">
              <a:rPr lang="en-US" altLang="en-US" smtClean="0">
                <a:latin typeface="Calibri" panose="020F0502020204030204" pitchFamily="34" charset="0"/>
              </a:rPr>
              <a:pPr/>
              <a:t>3</a:t>
            </a:fld>
            <a:endParaRPr lang="en-US"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86387B7-AAC3-42E2-872D-8F794618D642}" type="slidenum">
              <a:rPr lang="en-US" altLang="en-US" smtClean="0">
                <a:latin typeface="Calibri" panose="020F0502020204030204" pitchFamily="34" charset="0"/>
              </a:rPr>
              <a:pPr/>
              <a:t>4</a:t>
            </a:fld>
            <a:endParaRPr lang="en-US"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E0770DE-9C1E-49AC-B9BC-0F35256DAE73}" type="slidenum">
              <a:rPr lang="en-US" altLang="en-US" smtClean="0">
                <a:latin typeface="Calibri" panose="020F0502020204030204" pitchFamily="34" charset="0"/>
              </a:rPr>
              <a:pPr/>
              <a:t>5</a:t>
            </a:fld>
            <a:endParaRPr lang="en-US"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F0292D3-FC6B-4106-AEAF-204AF0727291}" type="slidenum">
              <a:rPr lang="en-US" altLang="en-US" smtClean="0">
                <a:latin typeface="Calibri" panose="020F0502020204030204" pitchFamily="34" charset="0"/>
              </a:rPr>
              <a:pPr/>
              <a:t>6</a:t>
            </a:fld>
            <a:endParaRPr lang="en-US"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C2E4307-0ECC-4BBD-8CB1-B65C8E52BEB2}" type="slidenum">
              <a:rPr lang="en-US" altLang="en-US" smtClean="0">
                <a:latin typeface="Calibri" panose="020F0502020204030204" pitchFamily="34" charset="0"/>
              </a:rPr>
              <a:pPr/>
              <a:t>7</a:t>
            </a:fld>
            <a:endParaRPr lang="en-US"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CE51260-5567-446A-95AC-7C82E7E36352}" type="slidenum">
              <a:rPr lang="en-US" altLang="en-US" smtClean="0">
                <a:latin typeface="Calibri" panose="020F0502020204030204" pitchFamily="34" charset="0"/>
              </a:rPr>
              <a:pPr/>
              <a:t>8</a:t>
            </a:fld>
            <a:endParaRPr lang="en-US"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1EA8E6A-7809-406E-98EE-2C3292679A2B}" type="slidenum">
              <a:rPr lang="en-US" altLang="en-US" smtClean="0">
                <a:latin typeface="Calibri" panose="020F0502020204030204" pitchFamily="34" charset="0"/>
              </a:rPr>
              <a:pPr/>
              <a:t>9</a:t>
            </a:fld>
            <a:endParaRPr lang="en-US"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7AB7D81-EDB8-4270-B373-BCD2E55F528D}" type="slidenum">
              <a:rPr lang="en-US" altLang="en-US" smtClean="0">
                <a:latin typeface="Calibri" panose="020F0502020204030204" pitchFamily="34" charset="0"/>
              </a:rPr>
              <a:pPr/>
              <a:t>10</a:t>
            </a:fld>
            <a:endParaRPr lang="en-US"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mtClean="0">
              <a:solidFill>
                <a:srgbClr val="FFFFFF"/>
              </a:solidFill>
              <a:cs typeface="Arial" panose="020B0604020202020204" pitchFamily="34" charset="0"/>
              <a:sym typeface="Arial" panose="020B0604020202020204" pitchFamily="34" charset="0"/>
            </a:endParaRPr>
          </a:p>
        </p:txBody>
      </p:sp>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smtClean="0"/>
              <a:t>Click to edit Master subtitle style</a:t>
            </a:r>
            <a:endParaRPr dirty="0"/>
          </a:p>
        </p:txBody>
      </p:sp>
      <p:sp>
        <p:nvSpPr>
          <p:cNvPr id="6" name="Shape 2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7F715CD1-71B0-49C7-980C-4D7D256C87A2}" type="datetime1">
              <a:rPr lang="en-US" altLang="en-US"/>
              <a:pPr>
                <a:defRPr/>
              </a:pPr>
              <a:t>3/26/2018</a:t>
            </a:fld>
            <a:endParaRPr lang="en-US" altLang="en-US"/>
          </a:p>
        </p:txBody>
      </p:sp>
      <p:sp>
        <p:nvSpPr>
          <p:cNvPr id="7" name="Shape 2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FB39F16E-FF44-439A-A748-E3A4AAED9192}" type="slidenum">
              <a:rPr lang="en-US" altLang="en-US"/>
              <a:pPr>
                <a:defRPr/>
              </a:pPr>
              <a:t>‹#›</a:t>
            </a:fld>
            <a:endParaRPr lang="en-US" altLang="en-US"/>
          </a:p>
        </p:txBody>
      </p:sp>
    </p:spTree>
    <p:extLst>
      <p:ext uri="{BB962C8B-B14F-4D97-AF65-F5344CB8AC3E}">
        <p14:creationId xmlns:p14="http://schemas.microsoft.com/office/powerpoint/2010/main" val="229974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420185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6"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7"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5" name="Shape 26"/>
          <p:cNvSpPr txBox="1">
            <a:spLocks noGrp="1"/>
          </p:cNvSpPr>
          <p:nvPr>
            <p:ph type="body" idx="10"/>
          </p:nvPr>
        </p:nvSpPr>
        <p:spPr>
          <a:xfrm>
            <a:off x="442784" y="2514600"/>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1175991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 name="Text Placeholder 2"/>
          <p:cNvSpPr>
            <a:spLocks noGrp="1"/>
          </p:cNvSpPr>
          <p:nvPr>
            <p:ph type="body" sz="quarter" idx="13"/>
          </p:nvPr>
        </p:nvSpPr>
        <p:spPr>
          <a:xfrm>
            <a:off x="3352800" y="6324600"/>
            <a:ext cx="5334000" cy="381000"/>
          </a:xfrm>
        </p:spPr>
        <p:txBody>
          <a:bodyPr/>
          <a:lstStyle>
            <a:lvl1pPr marL="101600" indent="0">
              <a:buNone/>
              <a:defRPr/>
            </a:lvl1pPr>
          </a:lstStyle>
          <a:p>
            <a:pPr lvl="0"/>
            <a:endParaRPr lang="en-US" dirty="0"/>
          </a:p>
        </p:txBody>
      </p:sp>
      <p:sp>
        <p:nvSpPr>
          <p:cNvPr id="7" name="Shape 43"/>
          <p:cNvSpPr txBox="1">
            <a:spLocks noGrp="1"/>
          </p:cNvSpPr>
          <p:nvPr>
            <p:ph type="dt" idx="14"/>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5DA28F92-9784-439A-B538-DEBD2549B274}" type="datetime1">
              <a:rPr lang="en-US" altLang="en-US"/>
              <a:pPr>
                <a:defRPr/>
              </a:pPr>
              <a:t>3/26/2018</a:t>
            </a:fld>
            <a:endParaRPr lang="en-US" altLang="en-US"/>
          </a:p>
        </p:txBody>
      </p:sp>
      <p:sp>
        <p:nvSpPr>
          <p:cNvPr id="8" name="Shape 44"/>
          <p:cNvSpPr txBox="1">
            <a:spLocks noGrp="1"/>
          </p:cNvSpPr>
          <p:nvPr>
            <p:ph type="sldNum" idx="15"/>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F142FCBF-89FC-468C-B138-1B7EA9ABE8B0}" type="slidenum">
              <a:rPr lang="en-US" altLang="en-US"/>
              <a:pPr>
                <a:defRPr/>
              </a:pPr>
              <a:t>‹#›</a:t>
            </a:fld>
            <a:endParaRPr lang="en-US" altLang="en-US"/>
          </a:p>
        </p:txBody>
      </p:sp>
    </p:spTree>
    <p:extLst>
      <p:ext uri="{BB962C8B-B14F-4D97-AF65-F5344CB8AC3E}">
        <p14:creationId xmlns:p14="http://schemas.microsoft.com/office/powerpoint/2010/main" val="409144021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 name="Shape 57"/>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39D1960C-2A43-42E6-B15D-A68C75BB2981}" type="datetime1">
              <a:rPr lang="en-US" altLang="en-US"/>
              <a:pPr>
                <a:defRPr/>
              </a:pPr>
              <a:t>3/26/2018</a:t>
            </a:fld>
            <a:endParaRPr lang="en-US" altLang="en-US"/>
          </a:p>
        </p:txBody>
      </p:sp>
      <p:sp>
        <p:nvSpPr>
          <p:cNvPr id="7" name="Shape 58"/>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70E76855-8E54-451A-BC53-D49FD9149C88}" type="slidenum">
              <a:rPr lang="en-US" altLang="en-US"/>
              <a:pPr>
                <a:defRPr/>
              </a:pPr>
              <a:t>‹#›</a:t>
            </a:fld>
            <a:endParaRPr lang="en-US" altLang="en-US"/>
          </a:p>
        </p:txBody>
      </p:sp>
    </p:spTree>
    <p:extLst>
      <p:ext uri="{BB962C8B-B14F-4D97-AF65-F5344CB8AC3E}">
        <p14:creationId xmlns:p14="http://schemas.microsoft.com/office/powerpoint/2010/main" val="301379894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7" name="Shape 66"/>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B974B21A-80E4-4E2C-A0DF-18B1FF5C30AA}" type="datetime1">
              <a:rPr lang="en-US" altLang="en-US"/>
              <a:pPr>
                <a:defRPr/>
              </a:pPr>
              <a:t>3/26/2018</a:t>
            </a:fld>
            <a:endParaRPr lang="en-US" altLang="en-US"/>
          </a:p>
        </p:txBody>
      </p:sp>
      <p:sp>
        <p:nvSpPr>
          <p:cNvPr id="8" name="Shape 67"/>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15D22102-54AC-475D-B5BC-898C85A6A351}" type="slidenum">
              <a:rPr lang="en-US" altLang="en-US"/>
              <a:pPr>
                <a:defRPr/>
              </a:pPr>
              <a:t>‹#›</a:t>
            </a:fld>
            <a:endParaRPr lang="en-US" altLang="en-US"/>
          </a:p>
        </p:txBody>
      </p:sp>
    </p:spTree>
    <p:extLst>
      <p:ext uri="{BB962C8B-B14F-4D97-AF65-F5344CB8AC3E}">
        <p14:creationId xmlns:p14="http://schemas.microsoft.com/office/powerpoint/2010/main" val="235661247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smtClean="0"/>
              <a:t>Edit Master text styles</a:t>
            </a:r>
          </a:p>
        </p:txBody>
      </p:sp>
      <p:sp>
        <p:nvSpPr>
          <p:cNvPr id="6" name="Shape 7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E34F7108-2932-4186-B274-ED31D810E51F}" type="datetime1">
              <a:rPr lang="en-US" altLang="en-US"/>
              <a:pPr>
                <a:defRPr/>
              </a:pPr>
              <a:t>3/26/2018</a:t>
            </a:fld>
            <a:endParaRPr lang="en-US" altLang="en-US"/>
          </a:p>
        </p:txBody>
      </p:sp>
      <p:sp>
        <p:nvSpPr>
          <p:cNvPr id="7" name="Shape 7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9F8BB04A-F48D-4594-A347-3D1A0118E899}" type="slidenum">
              <a:rPr lang="en-US" altLang="en-US"/>
              <a:pPr>
                <a:defRPr/>
              </a:pPr>
              <a:t>‹#›</a:t>
            </a:fld>
            <a:endParaRPr lang="en-US" altLang="en-US"/>
          </a:p>
        </p:txBody>
      </p:sp>
    </p:spTree>
    <p:extLst>
      <p:ext uri="{BB962C8B-B14F-4D97-AF65-F5344CB8AC3E}">
        <p14:creationId xmlns:p14="http://schemas.microsoft.com/office/powerpoint/2010/main" val="1955074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pic>
        <p:nvPicPr>
          <p:cNvPr id="1028" name="Shape 15" descr="Pearson Logo"/>
          <p:cNvPicPr preferRelativeResize="0">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Lst>
  <p:hf hd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hyperlink" Target="http://liveexample-ppe.pearsoncmg.com/LiveRun/faces/LiveExample.xhtml?" TargetMode="External"/><Relationship Id="rId3" Type="http://schemas.openxmlformats.org/officeDocument/2006/relationships/notesSlide" Target="../notesSlides/notesSlide9.xml"/><Relationship Id="rId7" Type="http://schemas.openxmlformats.org/officeDocument/2006/relationships/hyperlink" Target="http://www.cs.armstrong.edu/liang/intro10e/html/TestRBTree.html" TargetMode="External"/><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hyperlink" Target="http://www.cs.armstrong.edu/liang/intro10e/html/RBTree.html" TargetMode="External"/><Relationship Id="rId5" Type="http://schemas.openxmlformats.org/officeDocument/2006/relationships/image" Target="../media/image8.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descr="Front Cover: International Business: The New Realities, Fourth edition by Cavusgil, Knight and Riesenberger."/>
          <p:cNvSpPr txBox="1">
            <a:spLocks noGrp="1"/>
          </p:cNvSpPr>
          <p:nvPr>
            <p:ph type="title"/>
          </p:nvPr>
        </p:nvSpPr>
        <p:spPr>
          <a:xfrm>
            <a:off x="457200" y="215900"/>
            <a:ext cx="8229600" cy="622300"/>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Introduction to Java Programming</a:t>
            </a:r>
          </a:p>
        </p:txBody>
      </p:sp>
      <p:sp>
        <p:nvSpPr>
          <p:cNvPr id="17" name="Content Placeholder 2"/>
          <p:cNvSpPr>
            <a:spLocks noGrp="1"/>
          </p:cNvSpPr>
          <p:nvPr>
            <p:ph type="body" idx="1"/>
          </p:nvPr>
        </p:nvSpPr>
        <p:spPr>
          <a:xfrm>
            <a:off x="457200" y="815975"/>
            <a:ext cx="8229600" cy="479425"/>
          </a:xfrm>
        </p:spPr>
        <p:txBody>
          <a:bodyPr/>
          <a:lstStyle/>
          <a:p>
            <a:pPr>
              <a:defRPr/>
            </a:pPr>
            <a:r>
              <a:rPr lang="en-US" altLang="en-US" dirty="0" smtClean="0">
                <a:latin typeface="+mn-lt"/>
              </a:rPr>
              <a:t>Tenth Edition</a:t>
            </a:r>
            <a:endParaRPr lang="en-US" dirty="0">
              <a:latin typeface="+mn-lt"/>
            </a:endParaRPr>
          </a:p>
        </p:txBody>
      </p:sp>
      <p:sp>
        <p:nvSpPr>
          <p:cNvPr id="18" name="Content Placeholder 3"/>
          <p:cNvSpPr>
            <a:spLocks noGrp="1"/>
          </p:cNvSpPr>
          <p:nvPr>
            <p:ph type="body" idx="2"/>
          </p:nvPr>
        </p:nvSpPr>
        <p:spPr>
          <a:xfrm>
            <a:off x="5029200" y="1600200"/>
            <a:ext cx="3657600" cy="1600200"/>
          </a:xfrm>
        </p:spPr>
        <p:txBody>
          <a:bodyPr/>
          <a:lstStyle/>
          <a:p>
            <a:pPr algn="ctr">
              <a:defRPr/>
            </a:pPr>
            <a:r>
              <a:rPr lang="en-US" b="1" dirty="0" smtClean="0">
                <a:latin typeface="+mn-lt"/>
              </a:rPr>
              <a:t>Chapter 41 </a:t>
            </a:r>
            <a:endParaRPr lang="en-US" b="1" dirty="0">
              <a:latin typeface="+mn-lt"/>
            </a:endParaRPr>
          </a:p>
        </p:txBody>
      </p:sp>
      <p:sp>
        <p:nvSpPr>
          <p:cNvPr id="19" name="Content Placeholder 4"/>
          <p:cNvSpPr>
            <a:spLocks noGrp="1"/>
          </p:cNvSpPr>
          <p:nvPr>
            <p:ph type="body" idx="3"/>
          </p:nvPr>
        </p:nvSpPr>
        <p:spPr/>
        <p:txBody>
          <a:bodyPr/>
          <a:lstStyle/>
          <a:p>
            <a:pPr algn="ctr">
              <a:defRPr/>
            </a:pPr>
            <a:r>
              <a:rPr lang="en-US" altLang="en-US" dirty="0" smtClean="0">
                <a:latin typeface="+mn-lt"/>
              </a:rPr>
              <a:t>Red Black Trees</a:t>
            </a:r>
            <a:endParaRPr lang="en-US" altLang="en-US" dirty="0">
              <a:latin typeface="+mn-lt"/>
            </a:endParaRPr>
          </a:p>
        </p:txBody>
      </p:sp>
      <p:pic>
        <p:nvPicPr>
          <p:cNvPr id="11272" name="Picture 5" descr="Front Cover: Introduction to Java Programming, Tenth edition by Lia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3838"/>
            <a:ext cx="3668713"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Content Placeholder 6"/>
          <p:cNvSpPr txBox="1">
            <a:spLocks noGrp="1"/>
          </p:cNvSpPr>
          <p:nvPr>
            <p:ph type="body" sz="quarter" idx="13"/>
          </p:nvPr>
        </p:nvSpPr>
        <p:spPr>
          <a:xfrm>
            <a:off x="3673475" y="6384925"/>
            <a:ext cx="5257800" cy="381000"/>
          </a:xfrm>
        </p:spPr>
        <p:txBody>
          <a:bodyPr/>
          <a:lstStyle/>
          <a:p>
            <a:r>
              <a:rPr lang="en-US" altLang="en-US" sz="1200" smtClean="0">
                <a:latin typeface="Verdana" panose="020B0604030504040204" pitchFamily="34" charset="0"/>
                <a:cs typeface="Arial" panose="020B0604020202020204" pitchFamily="34" charset="0"/>
              </a:rPr>
              <a:t>Copyright © 2015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Designing Classes for Red Black Trees</a:t>
            </a:r>
          </a:p>
        </p:txBody>
      </p:sp>
      <p:graphicFrame>
        <p:nvGraphicFramePr>
          <p:cNvPr id="28675" name="Object 2" descr="A diagram illustrates a two U M L class diagram. The first U M L diagram represents a class name Tree Node left angle bracket E right angle bracket. A sub class R B Tree node left angle bracket E right angle bracket is derived from the super class Tree Node left angle bracket E right angle bracket. The attributes in all classes are of private access modifier by minus. The 6 methods in all classes are of public access modifier denoted by +. Attribute, Red colon Boolean. The 6 methods in the sub class R B tree Node left angle bracket E right angle bracket are as follows. Method, R B Tree Node left parenthesis right parenthesis. Method, R B Tree Node left parenthesis e colon E right parenthesis. Method, is Red left parenthesis right parenthesis colon Boolean. Method, is Black left parenthesis right parenthesis colon Boolean. Method, set Red left parenthesis right parenthesis colon void. Method, Set Black left parenthesis right parenthesis colon void. The second U M L diagram represents a class name Binary Tree left angle bracket E right angle bracket. The sub class R B Tree left angle bracket E right angle bracket is derived from the super class Binary Tree left angle bracket E right angle bracket. The 4 methods in the sub class R B Tree left angle bracket E right angle bracket are as follows. Method, R B Tree left parenthesis right parenthesis. Method, R B Tree left parenthesis objects colon E left bracket right bracket right parenthesis hash create New Node left parenthesis right parenthesis colon R B Tree Node left angle bracket E right angle bracket. Method, insert left parenthesis o colon E right parenthesis colon Boolean. Method, delete left parenthesis o colon E right parenthesis colon Boolean. The composition between the class R B Tree Node left angle bracket E right angle bracket and the class R B Tree left angle bracket E right angle bracket is m and 0. The class R B Tree Node left angle bracket E right angle bracket is linked to itself, with the instance 1."/>
          <p:cNvGraphicFramePr>
            <a:graphicFrameLocks noChangeAspect="1"/>
          </p:cNvGraphicFramePr>
          <p:nvPr>
            <p:extLst>
              <p:ext uri="{D42A27DB-BD31-4B8C-83A1-F6EECF244321}">
                <p14:modId xmlns:p14="http://schemas.microsoft.com/office/powerpoint/2010/main" val="1653197192"/>
              </p:ext>
            </p:extLst>
          </p:nvPr>
        </p:nvGraphicFramePr>
        <p:xfrm>
          <a:off x="457200" y="1828800"/>
          <a:ext cx="6324600" cy="2528888"/>
        </p:xfrm>
        <a:graphic>
          <a:graphicData uri="http://schemas.openxmlformats.org/presentationml/2006/ole">
            <mc:AlternateContent xmlns:mc="http://schemas.openxmlformats.org/markup-compatibility/2006">
              <mc:Choice xmlns:v="urn:schemas-microsoft-com:vml" Requires="v">
                <p:oleObj spid="_x0000_s28684" name="Picture" r:id="rId4" imgW="4959096" imgH="1981200" progId="Word.Picture.8">
                  <p:embed/>
                </p:oleObj>
              </mc:Choice>
              <mc:Fallback>
                <p:oleObj name="Picture" r:id="rId4" imgW="4959096" imgH="198120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828800"/>
                        <a:ext cx="632460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3">
            <a:hlinkClick r:id="rId6" highlightClick="1"/>
          </p:cNvPr>
          <p:cNvSpPr>
            <a:spLocks noChangeArrowheads="1"/>
          </p:cNvSpPr>
          <p:nvPr/>
        </p:nvSpPr>
        <p:spPr bwMode="auto">
          <a:xfrm>
            <a:off x="6089005" y="4474368"/>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 name="TextBox 4">
            <a:hlinkClick r:id="" action="ppaction://noaction" highlightClick="1"/>
          </p:cNvPr>
          <p:cNvSpPr>
            <a:spLocks noChangeArrowheads="1"/>
          </p:cNvSpPr>
          <p:nvPr/>
        </p:nvSpPr>
        <p:spPr bwMode="auto">
          <a:xfrm>
            <a:off x="6629400" y="44958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smtClean="0">
                <a:latin typeface="+mn-lt"/>
              </a:rPr>
              <a:t>RBTree</a:t>
            </a:r>
          </a:p>
        </p:txBody>
      </p:sp>
      <p:sp>
        <p:nvSpPr>
          <p:cNvPr id="12" name="TextBox 5">
            <a:hlinkClick r:id="rId7" highlightClick="1"/>
          </p:cNvPr>
          <p:cNvSpPr>
            <a:spLocks noChangeArrowheads="1"/>
          </p:cNvSpPr>
          <p:nvPr/>
        </p:nvSpPr>
        <p:spPr bwMode="auto">
          <a:xfrm>
            <a:off x="6089004" y="516731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TextBox 6">
            <a:hlinkClick r:id="" action="ppaction://noaction" highlightClick="1"/>
          </p:cNvPr>
          <p:cNvSpPr>
            <a:spLocks noChangeArrowheads="1"/>
          </p:cNvSpPr>
          <p:nvPr/>
        </p:nvSpPr>
        <p:spPr bwMode="auto">
          <a:xfrm>
            <a:off x="6629400" y="51816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smtClean="0">
                <a:latin typeface="+mn-lt"/>
              </a:rPr>
              <a:t>TestRBTree</a:t>
            </a:r>
          </a:p>
        </p:txBody>
      </p:sp>
      <p:sp>
        <p:nvSpPr>
          <p:cNvPr id="3" name="TextBox 7">
            <a:hlinkClick r:id="rId8"/>
          </p:cNvPr>
          <p:cNvSpPr txBox="1"/>
          <p:nvPr/>
        </p:nvSpPr>
        <p:spPr>
          <a:xfrm>
            <a:off x="6629400" y="5791200"/>
            <a:ext cx="20574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chor="b"/>
          <a:lstStyle/>
          <a:p>
            <a:r>
              <a:rPr lang="en-US" dirty="0" smtClean="0"/>
              <a:t>Copyright</a:t>
            </a:r>
            <a:endParaRPr lang="en-US" dirty="0"/>
          </a:p>
        </p:txBody>
      </p:sp>
      <p:pic>
        <p:nvPicPr>
          <p:cNvPr id="30722"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69500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41.1</a:t>
            </a:r>
            <a:r>
              <a:rPr lang="en-US" altLang="en-US" smtClean="0">
                <a:solidFill>
                  <a:srgbClr val="000000"/>
                </a:solidFill>
                <a:cs typeface="Arial" panose="020B0604020202020204" pitchFamily="34" charset="0"/>
                <a:sym typeface="Arial" panose="020B0604020202020204" pitchFamily="34" charset="0"/>
              </a:rPr>
              <a:t> To know what a red-black tree is (§41.1).</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41.2</a:t>
            </a:r>
            <a:r>
              <a:rPr lang="en-US" altLang="en-US" smtClean="0">
                <a:solidFill>
                  <a:srgbClr val="000000"/>
                </a:solidFill>
                <a:cs typeface="Arial" panose="020B0604020202020204" pitchFamily="34" charset="0"/>
                <a:sym typeface="Arial" panose="020B0604020202020204" pitchFamily="34" charset="0"/>
              </a:rPr>
              <a:t> To convert a red-black tree to a 2-4 tree and vice versa (§41.2).</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41.3</a:t>
            </a:r>
            <a:r>
              <a:rPr lang="en-US" altLang="en-US" smtClean="0">
                <a:solidFill>
                  <a:srgbClr val="000000"/>
                </a:solidFill>
                <a:cs typeface="Arial" panose="020B0604020202020204" pitchFamily="34" charset="0"/>
                <a:sym typeface="Arial" panose="020B0604020202020204" pitchFamily="34" charset="0"/>
              </a:rPr>
              <a:t> To design the RBTree class that extends the BinaryTree class (§41.3).</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41.4 </a:t>
            </a:r>
            <a:r>
              <a:rPr lang="en-US" altLang="en-US" smtClean="0">
                <a:solidFill>
                  <a:srgbClr val="000000"/>
                </a:solidFill>
                <a:cs typeface="Arial" panose="020B0604020202020204" pitchFamily="34" charset="0"/>
                <a:sym typeface="Arial" panose="020B0604020202020204" pitchFamily="34" charset="0"/>
              </a:rPr>
              <a:t>To insert an element in a red-black tree and resolve the double red problem if necessary (§41.4).</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endParaRPr lang="en-US" altLang="en-US" sz="200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41.5</a:t>
            </a:r>
            <a:r>
              <a:rPr lang="en-US" altLang="en-US" smtClean="0">
                <a:solidFill>
                  <a:srgbClr val="000000"/>
                </a:solidFill>
                <a:cs typeface="Arial" panose="020B0604020202020204" pitchFamily="34" charset="0"/>
                <a:sym typeface="Arial" panose="020B0604020202020204" pitchFamily="34" charset="0"/>
              </a:rPr>
              <a:t> To insert an element from a red-black tree and resolve the double black problem if necessary (§41.5).</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41.6</a:t>
            </a:r>
            <a:r>
              <a:rPr lang="en-US" altLang="en-US" smtClean="0">
                <a:solidFill>
                  <a:srgbClr val="000000"/>
                </a:solidFill>
                <a:cs typeface="Arial" panose="020B0604020202020204" pitchFamily="34" charset="0"/>
                <a:sym typeface="Arial" panose="020B0604020202020204" pitchFamily="34" charset="0"/>
              </a:rPr>
              <a:t> To implement and test the RBTree class (§§41.6-41.7).</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41.7 </a:t>
            </a:r>
            <a:r>
              <a:rPr lang="en-US" altLang="en-US" smtClean="0">
                <a:solidFill>
                  <a:srgbClr val="000000"/>
                </a:solidFill>
                <a:cs typeface="Arial" panose="020B0604020202020204" pitchFamily="34" charset="0"/>
                <a:sym typeface="Arial" panose="020B0604020202020204" pitchFamily="34" charset="0"/>
              </a:rPr>
              <a:t>To compare the performance of AVL trees, 2-4 trees, and RBTree (§41.8).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What is a Red Black Tree?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p:txBody>
          <a:bodyPr/>
          <a:lstStyle/>
          <a:p>
            <a:pPr>
              <a:defRPr/>
            </a:pPr>
            <a:r>
              <a:rPr lang="en-US" altLang="en-US" smtClean="0"/>
              <a:t>A red-black tree is a binary search tree, which is derived from a 2-4 tree. A red-black tree corresponds to a 2-4 tree. Each node in a red-black tree has a color attribute red or black. </a:t>
            </a:r>
            <a:endParaRPr lang="en-US" altLang="en-US" dirty="0"/>
          </a:p>
        </p:txBody>
      </p:sp>
      <p:pic>
        <p:nvPicPr>
          <p:cNvPr id="16388" name="Picture 3" descr="A diagram illustrates two binary search trees. The first tree has a root node 20. The root node 20 is branched into two parent nodes 15 and 34. The right parent node 15 is branched into two child nodes, 3 and 16. The left parent node 34 is branched into two child nodes, 25 and 50. The left child node 25 has a node 27 in the left side. The nodes 15, 34, and 27 are highlighted. The second tree has a three root nodes, 15,20, and 34. The root nodes 15, 20, and 34 is branched into five child nodes, 3, 16, 25,27 and 50. The nodes 25 and 27 are grouped togethe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1450" y="3429000"/>
            <a:ext cx="6261100" cy="259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What is a Red Black Tree?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sp>
        <p:nvSpPr>
          <p:cNvPr id="16387" name="Content Placeholder 2"/>
          <p:cNvSpPr txBox="1">
            <a:spLocks noGrp="1"/>
          </p:cNvSpPr>
          <p:nvPr>
            <p:ph type="body" idx="1"/>
          </p:nvPr>
        </p:nvSpPr>
        <p:spPr/>
        <p:txBody>
          <a:bodyPr/>
          <a:lstStyle/>
          <a:p>
            <a:pPr>
              <a:defRPr/>
            </a:pPr>
            <a:r>
              <a:rPr lang="en-US" altLang="en-US" smtClean="0"/>
              <a:t>A node is called external if its left or right subtree is empty. Note that a leaf node is external, but an external node is not necessarily a leaf node. For example, node 25 is external, but it is not a leaf. The black depth of a node is defined as the number of black nodes in a path from the node to the root. For example, the black depth of node 25 is 2 and the black depth of node 27 is 2.</a:t>
            </a:r>
            <a:endParaRPr lang="en-US"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Properties </a:t>
            </a:r>
          </a:p>
        </p:txBody>
      </p:sp>
      <p:sp>
        <p:nvSpPr>
          <p:cNvPr id="16387" name="Content Placeholder 2"/>
          <p:cNvSpPr txBox="1">
            <a:spLocks noGrp="1"/>
          </p:cNvSpPr>
          <p:nvPr>
            <p:ph type="body" idx="1"/>
          </p:nvPr>
        </p:nvSpPr>
        <p:spPr/>
        <p:txBody>
          <a:bodyPr/>
          <a:lstStyle/>
          <a:p>
            <a:pPr marL="0" indent="0">
              <a:buFont typeface="Arial"/>
              <a:buNone/>
              <a:defRPr/>
            </a:pPr>
            <a:r>
              <a:rPr lang="en-US" altLang="en-US" dirty="0" smtClean="0"/>
              <a:t>A red-black tree has the following properties:</a:t>
            </a:r>
          </a:p>
          <a:p>
            <a:pPr>
              <a:defRPr/>
            </a:pPr>
            <a:r>
              <a:rPr lang="en-US" altLang="en-US" dirty="0" smtClean="0"/>
              <a:t>The root is black.</a:t>
            </a:r>
          </a:p>
          <a:p>
            <a:pPr>
              <a:defRPr/>
            </a:pPr>
            <a:r>
              <a:rPr lang="en-US" altLang="en-US" dirty="0" smtClean="0"/>
              <a:t>Two adjacent nodes cannot be both red.</a:t>
            </a:r>
          </a:p>
          <a:p>
            <a:pPr>
              <a:defRPr/>
            </a:pPr>
            <a:r>
              <a:rPr lang="en-US" altLang="en-US" dirty="0" smtClean="0"/>
              <a:t>All external nodes have the same black depth.</a:t>
            </a:r>
            <a:endParaRPr lang="en-US"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Conversion between Red-Black Trees and 2-4 Trees </a:t>
            </a:r>
          </a:p>
        </p:txBody>
      </p:sp>
      <p:sp>
        <p:nvSpPr>
          <p:cNvPr id="16387" name="Content Placeholder 2"/>
          <p:cNvSpPr txBox="1">
            <a:spLocks noGrp="1"/>
          </p:cNvSpPr>
          <p:nvPr>
            <p:ph type="body" idx="1"/>
          </p:nvPr>
        </p:nvSpPr>
        <p:spPr>
          <a:xfrm>
            <a:off x="457200" y="1600200"/>
            <a:ext cx="8229600" cy="2133600"/>
          </a:xfrm>
        </p:spPr>
        <p:txBody>
          <a:bodyPr/>
          <a:lstStyle/>
          <a:p>
            <a:pPr>
              <a:defRPr/>
            </a:pPr>
            <a:r>
              <a:rPr lang="en-US" altLang="en-US" dirty="0"/>
              <a:t>To convert a red-black tree to a 2-4 tree, simply merge any red nodes with its parent to create a 3-node or a 4-node. </a:t>
            </a:r>
            <a:endParaRPr lang="en-US" altLang="en-US" dirty="0" smtClean="0"/>
          </a:p>
          <a:p>
            <a:pPr>
              <a:defRPr/>
            </a:pPr>
            <a:r>
              <a:rPr lang="en-US" altLang="en-US" dirty="0"/>
              <a:t>To convert a 2-4 tree to a red-black tree, perform the transformations for each node </a:t>
            </a:r>
            <a:r>
              <a:rPr lang="en-US" altLang="en-US" dirty="0" smtClean="0"/>
              <a:t>:</a:t>
            </a:r>
            <a:endParaRPr lang="en-US" altLang="en-US" dirty="0"/>
          </a:p>
        </p:txBody>
      </p:sp>
      <p:graphicFrame>
        <p:nvGraphicFramePr>
          <p:cNvPr id="22532" name="Object 3" descr="A diagram illustrates a process of conversion between Red black trees and 2 dash 3 dash 4 trees. In the conversion of 2 node, 2 dash 3 dash 4 tree has a root node branched into two child nodes c 0 and c 1 and converted into an equivalent red black tree, and has a root node e with two child nodes c 0 and c 1. In the conversion of 3 node, 2 dash 3 dash 4 tree has a root nodes e0 and e1 with three child nodes, c 0, c 1 and c 2 and converted into an equivalent red black tree, and has a root node e0 with two child nodes c 0 and red e1. The child node e1 is branched into two nodes, c 1 and c 2 or In the conversion of 3 node, 2 dash 3 dash 4 tree has a root node e1 with two child nodes, red e0, c 2, the red child node e0 is branched into two nodes, c 0 and c 1. In the conversion of 4 node, the 2 dash 3 dash 4 node has root nodes e0 comma e1 comma e2 with four child nodes, c 0, c 1, c 2 and c 3 is converted into equivalent red black tree, and has a root node e1 with two red child nodes e0 and e2. The left red child node e0 is branched into two nodes, c 0 and c 1 and the right red child node is branched into two nodes, c 2 and c 3. "/>
          <p:cNvGraphicFramePr>
            <a:graphicFrameLocks noChangeAspect="1"/>
          </p:cNvGraphicFramePr>
          <p:nvPr>
            <p:extLst>
              <p:ext uri="{D42A27DB-BD31-4B8C-83A1-F6EECF244321}">
                <p14:modId xmlns:p14="http://schemas.microsoft.com/office/powerpoint/2010/main" val="3661723050"/>
              </p:ext>
            </p:extLst>
          </p:nvPr>
        </p:nvGraphicFramePr>
        <p:xfrm>
          <a:off x="2438400" y="3886200"/>
          <a:ext cx="4037013" cy="2438400"/>
        </p:xfrm>
        <a:graphic>
          <a:graphicData uri="http://schemas.openxmlformats.org/presentationml/2006/ole">
            <mc:AlternateContent xmlns:mc="http://schemas.openxmlformats.org/markup-compatibility/2006">
              <mc:Choice xmlns:v="urn:schemas-microsoft-com:vml" Requires="v">
                <p:oleObj spid="_x0000_s22538" name="Picture" r:id="rId4" imgW="5362956" imgH="3235452" progId="Word.Picture.8">
                  <p:embed/>
                </p:oleObj>
              </mc:Choice>
              <mc:Fallback>
                <p:oleObj name="Picture" r:id="rId4" imgW="5362956" imgH="3235452"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3886200"/>
                        <a:ext cx="403701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Conversion Not Unique </a:t>
            </a:r>
          </a:p>
        </p:txBody>
      </p:sp>
      <p:sp>
        <p:nvSpPr>
          <p:cNvPr id="16387" name="Content Placeholder 2"/>
          <p:cNvSpPr txBox="1">
            <a:spLocks noGrp="1"/>
          </p:cNvSpPr>
          <p:nvPr>
            <p:ph type="body" idx="1"/>
          </p:nvPr>
        </p:nvSpPr>
        <p:spPr>
          <a:xfrm>
            <a:off x="457200" y="1600200"/>
            <a:ext cx="8229600" cy="914400"/>
          </a:xfrm>
        </p:spPr>
        <p:txBody>
          <a:bodyPr/>
          <a:lstStyle/>
          <a:p>
            <a:pPr>
              <a:defRPr/>
            </a:pPr>
            <a:r>
              <a:rPr lang="en-US" altLang="en-US" dirty="0" smtClean="0"/>
              <a:t>The conversion from a 2-4 tree to a red-black tree is not unique. </a:t>
            </a:r>
            <a:endParaRPr lang="en-US" altLang="en-US" dirty="0"/>
          </a:p>
        </p:txBody>
      </p:sp>
      <p:pic>
        <p:nvPicPr>
          <p:cNvPr id="24580" name="Picture 3" descr="Three diagrams illustrate a process, conversion from a 2 dash 4 tree to a red black tree is not unique. The first diagram has a root node 20 with two red child nodes, 15 and 34. The right red child node 15 is branched into two nodes, 3 and 16. The left red child node 34 is branched into two nodes, 25and 27 are grouped together, 50. The second diagram has a root node 20 with two red child nodes, 15 and 34. The right red child node 15 is branched into two nodes 3 and 16. The left red child node is branched into two nodes, 25 and 50. The node 25 is branched into left red node 25.The third diagram has a root node 16 with two red child nodes 15 and 34. The right red child node 15 is branched into two nodes, 3 and 16. The left red child node 34 is branched into two nodes, 27 and 50. The node 25 is branched into right red node 25.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6575" y="2514600"/>
            <a:ext cx="807085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2-4 Tree Animation</a:t>
            </a:r>
          </a:p>
        </p:txBody>
      </p:sp>
      <p:sp>
        <p:nvSpPr>
          <p:cNvPr id="16387" name="Content Placeholder 2"/>
          <p:cNvSpPr txBox="1">
            <a:spLocks noGrp="1"/>
          </p:cNvSpPr>
          <p:nvPr>
            <p:ph type="body" idx="1"/>
          </p:nvPr>
        </p:nvSpPr>
        <p:spPr>
          <a:xfrm>
            <a:off x="457200" y="1600200"/>
            <a:ext cx="8229600" cy="838200"/>
          </a:xfrm>
        </p:spPr>
        <p:txBody>
          <a:bodyPr/>
          <a:lstStyle/>
          <a:p>
            <a:pPr>
              <a:defRPr/>
            </a:pPr>
            <a:r>
              <a:rPr lang="en-US" altLang="en-US" smtClean="0"/>
              <a:t>http://www.cs.armstrong.edu/liang/animation/RBTreeAnimation.html </a:t>
            </a:r>
            <a:endParaRPr lang="en-US" altLang="en-US" dirty="0"/>
          </a:p>
        </p:txBody>
      </p:sp>
      <p:pic>
        <p:nvPicPr>
          <p:cNvPr id="26628" name="Picture 3" descr="A window displays a Red Black Tree Animation. A tree has a black root node 20 is branched into two parent nodes. The red right parent node is 15 and the red left parent node is 35. The red right parent node 15 is branched into two black child nodes, 3 and 16. The red left parent node is branched into two black child nodes, 25 and 50. The black node 25 is branched into left red nod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888" y="2590800"/>
            <a:ext cx="68802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2285</TotalTime>
  <Words>424</Words>
  <Application>Microsoft Office PowerPoint</Application>
  <PresentationFormat>On-screen Show (4:3)</PresentationFormat>
  <Paragraphs>45</Paragraphs>
  <Slides>11</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0" baseType="lpstr">
      <vt:lpstr>ＭＳ Ｐゴシック</vt:lpstr>
      <vt:lpstr>ＭＳ Ｐゴシック</vt:lpstr>
      <vt:lpstr>Arial</vt:lpstr>
      <vt:lpstr>Calibri</vt:lpstr>
      <vt:lpstr>Noto Sans Symbols</vt:lpstr>
      <vt:lpstr>Times New Roman</vt:lpstr>
      <vt:lpstr>Verdana</vt:lpstr>
      <vt:lpstr>508 Lecture</vt:lpstr>
      <vt:lpstr>Picture</vt:lpstr>
      <vt:lpstr>Introduction to Java Programming</vt:lpstr>
      <vt:lpstr>Objectives (1 of 2)</vt:lpstr>
      <vt:lpstr>Objectives (2 of 2)</vt:lpstr>
      <vt:lpstr>What is a Red Black Tree? (1 of 2)</vt:lpstr>
      <vt:lpstr>What is a Red Black Tree? (2 of 2)</vt:lpstr>
      <vt:lpstr>Properties </vt:lpstr>
      <vt:lpstr>Conversion between Red-Black Trees and 2-4 Trees </vt:lpstr>
      <vt:lpstr>Conversion Not Unique </vt:lpstr>
      <vt:lpstr>2-4 Tree Animation</vt:lpstr>
      <vt:lpstr>Designing Classes for Red Black Trees</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Ismail, Nedha (Cognizant)</cp:lastModifiedBy>
  <cp:revision>307</cp:revision>
  <dcterms:created xsi:type="dcterms:W3CDTF">2010-11-01T17:51:55Z</dcterms:created>
  <dcterms:modified xsi:type="dcterms:W3CDTF">2018-03-26T09:23:06Z</dcterms:modified>
</cp:coreProperties>
</file>