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31" r:id="rId1"/>
  </p:sldMasterIdLst>
  <p:notesMasterIdLst>
    <p:notesMasterId r:id="rId11"/>
  </p:notesMasterIdLst>
  <p:handoutMasterIdLst>
    <p:handoutMasterId r:id="rId12"/>
  </p:handoutMasterIdLst>
  <p:sldIdLst>
    <p:sldId id="308" r:id="rId2"/>
    <p:sldId id="257" r:id="rId3"/>
    <p:sldId id="310" r:id="rId4"/>
    <p:sldId id="311" r:id="rId5"/>
    <p:sldId id="316" r:id="rId6"/>
    <p:sldId id="312" r:id="rId7"/>
    <p:sldId id="313" r:id="rId8"/>
    <p:sldId id="314" r:id="rId9"/>
    <p:sldId id="293" r:id="rId1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38A1BA"/>
    <a:srgbClr val="00B050"/>
    <a:srgbClr val="F79443"/>
    <a:srgbClr val="CED4E4"/>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7" autoAdjust="0"/>
    <p:restoredTop sz="94660"/>
  </p:normalViewPr>
  <p:slideViewPr>
    <p:cSldViewPr>
      <p:cViewPr varScale="1">
        <p:scale>
          <a:sx n="110" d="100"/>
          <a:sy n="110" d="100"/>
        </p:scale>
        <p:origin x="108" y="2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4632" y="-3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panose="020B0600070205080204" pitchFamily="34" charset="-128"/>
                <a:cs typeface="Arial" pitchFamily="34" charset="0"/>
              </a:defRPr>
            </a:lvl1pPr>
          </a:lstStyle>
          <a:p>
            <a:pPr>
              <a:defRPr/>
            </a:pPr>
            <a:fld id="{4620F891-BC8F-419C-A8FB-306667CA9ED0}" type="datetimeFigureOut">
              <a:rPr lang="en-US" altLang="en-US"/>
              <a:pPr>
                <a:defRPr/>
              </a:pPr>
              <a:t>3/26/2018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panose="020B0600070205080204" pitchFamily="34" charset="-128"/>
                <a:cs typeface="Arial" panose="020B0604020202020204" pitchFamily="34" charset="0"/>
              </a:defRPr>
            </a:lvl1pPr>
          </a:lstStyle>
          <a:p>
            <a:pPr>
              <a:defRPr/>
            </a:pPr>
            <a:fld id="{95DBE123-DE5E-4171-82EA-10B5200DF6C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anose="020B0600070205080204" pitchFamily="34" charset="-128"/>
                <a:cs typeface="Arial" pitchFamily="34" charset="0"/>
              </a:defRPr>
            </a:lvl1pPr>
          </a:lstStyle>
          <a:p>
            <a:pPr>
              <a:defRPr/>
            </a:pPr>
            <a:fld id="{AC5A4761-3F98-4F5C-88B5-B61C159ED474}" type="datetimeFigureOut">
              <a:rPr lang="en-US" altLang="en-US"/>
              <a:pPr>
                <a:defRPr/>
              </a:pPr>
              <a:t>3/26/2018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ea typeface="ＭＳ Ｐゴシック" panose="020B0600070205080204" pitchFamily="34" charset="-128"/>
                <a:cs typeface="Arial" panose="020B0604020202020204" pitchFamily="34" charset="0"/>
              </a:defRPr>
            </a:lvl1pPr>
          </a:lstStyle>
          <a:p>
            <a:pPr>
              <a:defRPr/>
            </a:pPr>
            <a:fld id="{1293BC97-6199-4C17-AD1D-19DB6D87D9E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A121D2F-1775-4ABE-A6FA-2D1F96F5F0E4}" type="slidenum">
              <a:rPr lang="en-US" altLang="en-US" smtClean="0">
                <a:latin typeface="Calibri" panose="020F0502020204030204" pitchFamily="34" charset="0"/>
              </a:rPr>
              <a:pPr/>
              <a:t>2</a:t>
            </a:fld>
            <a:endParaRPr lang="en-US" altLang="en-US" smtClean="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387A85-0B5D-4A14-BE2D-7EB0AF75D736}" type="slidenum">
              <a:rPr lang="en-US" altLang="en-US" smtClean="0">
                <a:latin typeface="Calibri" panose="020F0502020204030204" pitchFamily="34" charset="0"/>
              </a:rPr>
              <a:pPr/>
              <a:t>3</a:t>
            </a:fld>
            <a:endParaRPr lang="en-US"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83DA0B2-871C-4CA1-8C9E-B27D4121A509}" type="slidenum">
              <a:rPr lang="en-US" altLang="en-US" smtClean="0">
                <a:latin typeface="Calibri" panose="020F0502020204030204" pitchFamily="34" charset="0"/>
              </a:rPr>
              <a:pPr/>
              <a:t>4</a:t>
            </a:fld>
            <a:endParaRPr lang="en-US"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C121AF2-79AD-49A6-A4D9-9BEE4CEE772B}" type="slidenum">
              <a:rPr lang="en-US" altLang="en-US" smtClean="0">
                <a:latin typeface="Calibri" panose="020F0502020204030204" pitchFamily="34" charset="0"/>
              </a:rPr>
              <a:pPr/>
              <a:t>5</a:t>
            </a:fld>
            <a:endParaRPr lang="en-US"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6A6B71A-81C4-43B4-A6D2-574613EC99DA}" type="slidenum">
              <a:rPr lang="en-US" altLang="en-US" smtClean="0">
                <a:latin typeface="Calibri" panose="020F0502020204030204" pitchFamily="34" charset="0"/>
              </a:rPr>
              <a:pPr/>
              <a:t>6</a:t>
            </a:fld>
            <a:endParaRPr lang="en-US"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CDC40CC-906C-4762-BA2A-6AB0CECFE489}" type="slidenum">
              <a:rPr lang="en-US" altLang="en-US" smtClean="0">
                <a:latin typeface="Calibri" panose="020F0502020204030204" pitchFamily="34" charset="0"/>
              </a:rPr>
              <a:pPr/>
              <a:t>7</a:t>
            </a:fld>
            <a:endParaRPr lang="en-US"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B69AB8C-0E27-40A9-B911-1E69F86DD22B}" type="slidenum">
              <a:rPr lang="en-US" altLang="en-US" smtClean="0">
                <a:latin typeface="Calibri" panose="020F0502020204030204" pitchFamily="34" charset="0"/>
              </a:rPr>
              <a:pPr/>
              <a:t>8</a:t>
            </a:fld>
            <a:endParaRPr lang="en-US" alt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3C78BAE-E120-4985-A4A1-62BA6BEBD273}" type="slidenum">
              <a:rPr lang="en-US" altLang="en-US" smtClean="0">
                <a:latin typeface="Calibri" panose="020F0502020204030204" pitchFamily="34" charset="0"/>
              </a:rPr>
              <a:pPr/>
              <a:t>9</a:t>
            </a:fld>
            <a:endParaRPr lang="en-US"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mtClean="0">
              <a:solidFill>
                <a:srgbClr val="FFFFFF"/>
              </a:solidFill>
              <a:cs typeface="Arial" panose="020B0604020202020204" pitchFamily="34" charset="0"/>
              <a:sym typeface="Arial" panose="020B0604020202020204" pitchFamily="34" charset="0"/>
            </a:endParaRPr>
          </a:p>
        </p:txBody>
      </p:sp>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smtClean="0"/>
              <a:t>Click to edit Master subtitle style</a:t>
            </a:r>
            <a:endParaRPr dirty="0"/>
          </a:p>
        </p:txBody>
      </p:sp>
      <p:sp>
        <p:nvSpPr>
          <p:cNvPr id="6" name="Shape 2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0F9E0B4-A4D4-44E9-AA9E-D6CE6A053CEF}" type="datetime1">
              <a:rPr lang="en-US" altLang="en-US"/>
              <a:pPr>
                <a:defRPr/>
              </a:pPr>
              <a:t>3/26/2018</a:t>
            </a:fld>
            <a:endParaRPr lang="en-US" altLang="en-US"/>
          </a:p>
        </p:txBody>
      </p:sp>
      <p:sp>
        <p:nvSpPr>
          <p:cNvPr id="7" name="Shape 2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450FD09C-142B-49BF-8249-13270E5EA71F}" type="slidenum">
              <a:rPr lang="en-US" altLang="en-US"/>
              <a:pPr>
                <a:defRPr/>
              </a:pPr>
              <a:t>‹#›</a:t>
            </a:fld>
            <a:endParaRPr lang="en-US" altLang="en-US"/>
          </a:p>
        </p:txBody>
      </p:sp>
    </p:spTree>
    <p:extLst>
      <p:ext uri="{BB962C8B-B14F-4D97-AF65-F5344CB8AC3E}">
        <p14:creationId xmlns:p14="http://schemas.microsoft.com/office/powerpoint/2010/main" val="3913627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3358496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6"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pic>
        <p:nvPicPr>
          <p:cNvPr id="7"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1"/>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5" name="Shape 26"/>
          <p:cNvSpPr txBox="1">
            <a:spLocks noGrp="1"/>
          </p:cNvSpPr>
          <p:nvPr>
            <p:ph type="body" idx="10"/>
          </p:nvPr>
        </p:nvSpPr>
        <p:spPr>
          <a:xfrm>
            <a:off x="442784" y="2514600"/>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3687916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3" name="Text Placeholder 2"/>
          <p:cNvSpPr>
            <a:spLocks noGrp="1"/>
          </p:cNvSpPr>
          <p:nvPr>
            <p:ph type="body" sz="quarter" idx="13"/>
          </p:nvPr>
        </p:nvSpPr>
        <p:spPr>
          <a:xfrm>
            <a:off x="3352800" y="6324600"/>
            <a:ext cx="5334000" cy="381000"/>
          </a:xfrm>
        </p:spPr>
        <p:txBody>
          <a:bodyPr/>
          <a:lstStyle>
            <a:lvl1pPr marL="101600" indent="0">
              <a:buNone/>
              <a:defRPr/>
            </a:lvl1pPr>
          </a:lstStyle>
          <a:p>
            <a:pPr lvl="0"/>
            <a:endParaRPr lang="en-US" dirty="0"/>
          </a:p>
        </p:txBody>
      </p:sp>
      <p:sp>
        <p:nvSpPr>
          <p:cNvPr id="7" name="Shape 43"/>
          <p:cNvSpPr txBox="1">
            <a:spLocks noGrp="1"/>
          </p:cNvSpPr>
          <p:nvPr>
            <p:ph type="dt" idx="14"/>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2CB5AEB9-6C7D-46DC-87C8-D98B7CC7C91E}" type="datetime1">
              <a:rPr lang="en-US" altLang="en-US"/>
              <a:pPr>
                <a:defRPr/>
              </a:pPr>
              <a:t>3/26/2018</a:t>
            </a:fld>
            <a:endParaRPr lang="en-US" altLang="en-US"/>
          </a:p>
        </p:txBody>
      </p:sp>
      <p:sp>
        <p:nvSpPr>
          <p:cNvPr id="8" name="Shape 44"/>
          <p:cNvSpPr txBox="1">
            <a:spLocks noGrp="1"/>
          </p:cNvSpPr>
          <p:nvPr>
            <p:ph type="sldNum" idx="15"/>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F4DEDD92-8843-478F-874F-F19053B66FEC}" type="slidenum">
              <a:rPr lang="en-US" altLang="en-US"/>
              <a:pPr>
                <a:defRPr/>
              </a:pPr>
              <a:t>‹#›</a:t>
            </a:fld>
            <a:endParaRPr lang="en-US" altLang="en-US"/>
          </a:p>
        </p:txBody>
      </p:sp>
    </p:spTree>
    <p:extLst>
      <p:ext uri="{BB962C8B-B14F-4D97-AF65-F5344CB8AC3E}">
        <p14:creationId xmlns:p14="http://schemas.microsoft.com/office/powerpoint/2010/main" val="252746266"/>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6" name="Shape 57"/>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400234F1-0614-4ECB-8231-3D8FD4D7F29F}" type="datetime1">
              <a:rPr lang="en-US" altLang="en-US"/>
              <a:pPr>
                <a:defRPr/>
              </a:pPr>
              <a:t>3/26/2018</a:t>
            </a:fld>
            <a:endParaRPr lang="en-US" altLang="en-US"/>
          </a:p>
        </p:txBody>
      </p:sp>
      <p:sp>
        <p:nvSpPr>
          <p:cNvPr id="7" name="Shape 58"/>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75444773-AA01-4DCF-8096-593AC348EF05}" type="slidenum">
              <a:rPr lang="en-US" altLang="en-US"/>
              <a:pPr>
                <a:defRPr/>
              </a:pPr>
              <a:t>‹#›</a:t>
            </a:fld>
            <a:endParaRPr lang="en-US" altLang="en-US"/>
          </a:p>
        </p:txBody>
      </p:sp>
    </p:spTree>
    <p:extLst>
      <p:ext uri="{BB962C8B-B14F-4D97-AF65-F5344CB8AC3E}">
        <p14:creationId xmlns:p14="http://schemas.microsoft.com/office/powerpoint/2010/main" val="135440585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7" name="Shape 66"/>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55C9EA2C-DEA9-4374-BC32-21C5D69FCF00}" type="datetime1">
              <a:rPr lang="en-US" altLang="en-US"/>
              <a:pPr>
                <a:defRPr/>
              </a:pPr>
              <a:t>3/26/2018</a:t>
            </a:fld>
            <a:endParaRPr lang="en-US" altLang="en-US"/>
          </a:p>
        </p:txBody>
      </p:sp>
      <p:sp>
        <p:nvSpPr>
          <p:cNvPr id="8" name="Shape 67"/>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1502138B-9B5B-4EE3-8264-429F075A682E}" type="slidenum">
              <a:rPr lang="en-US" altLang="en-US"/>
              <a:pPr>
                <a:defRPr/>
              </a:pPr>
              <a:t>‹#›</a:t>
            </a:fld>
            <a:endParaRPr lang="en-US" altLang="en-US"/>
          </a:p>
        </p:txBody>
      </p:sp>
    </p:spTree>
    <p:extLst>
      <p:ext uri="{BB962C8B-B14F-4D97-AF65-F5344CB8AC3E}">
        <p14:creationId xmlns:p14="http://schemas.microsoft.com/office/powerpoint/2010/main" val="379956242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smtClean="0"/>
              <a:t>Edit Master text styles</a:t>
            </a:r>
          </a:p>
        </p:txBody>
      </p:sp>
      <p:sp>
        <p:nvSpPr>
          <p:cNvPr id="6" name="Shape 7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DD7D3409-3240-459A-8994-233907D5E7EB}" type="datetime1">
              <a:rPr lang="en-US" altLang="en-US"/>
              <a:pPr>
                <a:defRPr/>
              </a:pPr>
              <a:t>3/26/2018</a:t>
            </a:fld>
            <a:endParaRPr lang="en-US" altLang="en-US"/>
          </a:p>
        </p:txBody>
      </p:sp>
      <p:sp>
        <p:nvSpPr>
          <p:cNvPr id="7" name="Shape 7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CB7561CB-F077-43E6-B6C3-0D27DDEF96C6}" type="slidenum">
              <a:rPr lang="en-US" altLang="en-US"/>
              <a:pPr>
                <a:defRPr/>
              </a:pPr>
              <a:t>‹#›</a:t>
            </a:fld>
            <a:endParaRPr lang="en-US" altLang="en-US"/>
          </a:p>
        </p:txBody>
      </p:sp>
    </p:spTree>
    <p:extLst>
      <p:ext uri="{BB962C8B-B14F-4D97-AF65-F5344CB8AC3E}">
        <p14:creationId xmlns:p14="http://schemas.microsoft.com/office/powerpoint/2010/main" val="460540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pic>
        <p:nvPicPr>
          <p:cNvPr id="1028" name="Shape 15" descr="Pearson Logo"/>
          <p:cNvPicPr preferRelativeResize="0">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Lst>
  <p:hf hd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xml"/><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hyperlink" Target="http://sourceforge.net/projects/junit/fil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descr="Front Cover: International Business: The New Realities, Fourth edition by Cavusgil, Knight and Riesenberger."/>
          <p:cNvSpPr txBox="1">
            <a:spLocks noGrp="1"/>
          </p:cNvSpPr>
          <p:nvPr>
            <p:ph type="title"/>
          </p:nvPr>
        </p:nvSpPr>
        <p:spPr>
          <a:xfrm>
            <a:off x="457200" y="215900"/>
            <a:ext cx="8229600" cy="622300"/>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Introduction to Java Programming</a:t>
            </a:r>
          </a:p>
        </p:txBody>
      </p:sp>
      <p:sp>
        <p:nvSpPr>
          <p:cNvPr id="17" name="Content Placeholder 2"/>
          <p:cNvSpPr>
            <a:spLocks noGrp="1"/>
          </p:cNvSpPr>
          <p:nvPr>
            <p:ph type="body" idx="1"/>
          </p:nvPr>
        </p:nvSpPr>
        <p:spPr>
          <a:xfrm>
            <a:off x="457200" y="815975"/>
            <a:ext cx="8229600" cy="479425"/>
          </a:xfrm>
        </p:spPr>
        <p:txBody>
          <a:bodyPr/>
          <a:lstStyle/>
          <a:p>
            <a:pPr>
              <a:defRPr/>
            </a:pPr>
            <a:r>
              <a:rPr lang="en-US" altLang="en-US" dirty="0" smtClean="0">
                <a:latin typeface="+mn-lt"/>
              </a:rPr>
              <a:t>Tenth Edition</a:t>
            </a:r>
            <a:endParaRPr lang="en-US" dirty="0">
              <a:latin typeface="+mn-lt"/>
            </a:endParaRPr>
          </a:p>
        </p:txBody>
      </p:sp>
      <p:sp>
        <p:nvSpPr>
          <p:cNvPr id="18" name="Content Placeholder 3"/>
          <p:cNvSpPr>
            <a:spLocks noGrp="1"/>
          </p:cNvSpPr>
          <p:nvPr>
            <p:ph type="body" idx="2"/>
          </p:nvPr>
        </p:nvSpPr>
        <p:spPr>
          <a:xfrm>
            <a:off x="5029200" y="1600200"/>
            <a:ext cx="3657600" cy="1600200"/>
          </a:xfrm>
        </p:spPr>
        <p:txBody>
          <a:bodyPr/>
          <a:lstStyle/>
          <a:p>
            <a:pPr algn="ctr">
              <a:defRPr/>
            </a:pPr>
            <a:r>
              <a:rPr lang="en-US" b="1" dirty="0" smtClean="0">
                <a:latin typeface="+mn-lt"/>
              </a:rPr>
              <a:t>Chapter 42</a:t>
            </a:r>
            <a:endParaRPr lang="en-US" b="1" dirty="0">
              <a:latin typeface="+mn-lt"/>
            </a:endParaRPr>
          </a:p>
        </p:txBody>
      </p:sp>
      <p:sp>
        <p:nvSpPr>
          <p:cNvPr id="19" name="Content Placeholder 4"/>
          <p:cNvSpPr>
            <a:spLocks noGrp="1"/>
          </p:cNvSpPr>
          <p:nvPr>
            <p:ph type="body" idx="3"/>
          </p:nvPr>
        </p:nvSpPr>
        <p:spPr>
          <a:xfrm>
            <a:off x="5029200" y="3200400"/>
            <a:ext cx="3657600" cy="688975"/>
          </a:xfrm>
        </p:spPr>
        <p:txBody>
          <a:bodyPr/>
          <a:lstStyle/>
          <a:p>
            <a:pPr algn="ctr">
              <a:defRPr/>
            </a:pPr>
            <a:r>
              <a:rPr lang="en-US" altLang="en-US" dirty="0">
                <a:latin typeface="+mn-lt"/>
              </a:rPr>
              <a:t>Testing Using JUnit</a:t>
            </a:r>
          </a:p>
        </p:txBody>
      </p:sp>
      <p:sp>
        <p:nvSpPr>
          <p:cNvPr id="11270" name="Content Placeholder 5"/>
          <p:cNvSpPr txBox="1">
            <a:spLocks noChangeArrowheads="1"/>
          </p:cNvSpPr>
          <p:nvPr/>
        </p:nvSpPr>
        <p:spPr bwMode="auto">
          <a:xfrm>
            <a:off x="5105400" y="4495800"/>
            <a:ext cx="335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a:solidFill>
                  <a:schemeClr val="bg1"/>
                </a:solidFill>
              </a:rPr>
              <a:t>Slides in the presentation contain hyperlinks. JAWS user should be able to get a list of links by using INSERT+F7</a:t>
            </a:r>
          </a:p>
        </p:txBody>
      </p:sp>
      <p:pic>
        <p:nvPicPr>
          <p:cNvPr id="11272" name="Picture 6" descr="Front Cover: Introduction to Java Programming, Tenth edition by Lia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93838"/>
            <a:ext cx="3668713"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 Placeholder 7"/>
          <p:cNvSpPr txBox="1">
            <a:spLocks noGrp="1"/>
          </p:cNvSpPr>
          <p:nvPr>
            <p:ph type="body" sz="quarter" idx="13"/>
          </p:nvPr>
        </p:nvSpPr>
        <p:spPr>
          <a:xfrm>
            <a:off x="3673475" y="6384925"/>
            <a:ext cx="5257800" cy="381000"/>
          </a:xfrm>
        </p:spPr>
        <p:txBody>
          <a:bodyPr/>
          <a:lstStyle/>
          <a:p>
            <a:r>
              <a:rPr lang="en-US" altLang="en-US" sz="1200" smtClean="0">
                <a:latin typeface="Verdana" panose="020B0604030504040204" pitchFamily="34" charset="0"/>
                <a:cs typeface="Arial" panose="020B0604020202020204" pitchFamily="34" charset="0"/>
              </a:rPr>
              <a:t>Copyright © 2015 Pearson Education, Inc.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a:t>
            </a:r>
          </a:p>
        </p:txBody>
      </p:sp>
      <p:sp>
        <p:nvSpPr>
          <p:cNvPr id="16387" name="Content Placeholder 2"/>
          <p:cNvSpPr txBox="1">
            <a:spLocks noGrp="1"/>
          </p:cNvSpPr>
          <p:nvPr>
            <p:ph type="body" idx="1"/>
          </p:nvPr>
        </p:nvSpPr>
        <p:spPr/>
        <p:txBody>
          <a:bodyPr/>
          <a:lstStyle/>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42.1</a:t>
            </a:r>
            <a:r>
              <a:rPr lang="en-US" altLang="en-US" smtClean="0">
                <a:solidFill>
                  <a:srgbClr val="000000"/>
                </a:solidFill>
                <a:cs typeface="Arial" panose="020B0604020202020204" pitchFamily="34" charset="0"/>
                <a:sym typeface="Arial" panose="020B0604020202020204" pitchFamily="34" charset="0"/>
              </a:rPr>
              <a:t> To know what JUnit is and how JUnit works (§42.2).</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42.2</a:t>
            </a:r>
            <a:r>
              <a:rPr lang="en-US" altLang="en-US" smtClean="0">
                <a:solidFill>
                  <a:srgbClr val="000000"/>
                </a:solidFill>
                <a:cs typeface="Arial" panose="020B0604020202020204" pitchFamily="34" charset="0"/>
                <a:sym typeface="Arial" panose="020B0604020202020204" pitchFamily="34" charset="0"/>
              </a:rPr>
              <a:t> To create and run a JUnit test class from the command window (§42.2).</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42.3</a:t>
            </a:r>
            <a:r>
              <a:rPr lang="en-US" altLang="en-US" smtClean="0">
                <a:solidFill>
                  <a:srgbClr val="000000"/>
                </a:solidFill>
                <a:cs typeface="Arial" panose="020B0604020202020204" pitchFamily="34" charset="0"/>
                <a:sym typeface="Arial" panose="020B0604020202020204" pitchFamily="34" charset="0"/>
              </a:rPr>
              <a:t> To create and run a JUnit test class from NetBeans (§42.3).</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42.4</a:t>
            </a:r>
            <a:r>
              <a:rPr lang="en-US" altLang="en-US" smtClean="0">
                <a:solidFill>
                  <a:srgbClr val="000000"/>
                </a:solidFill>
                <a:cs typeface="Arial" panose="020B0604020202020204" pitchFamily="34" charset="0"/>
                <a:sym typeface="Arial" panose="020B0604020202020204" pitchFamily="34" charset="0"/>
              </a:rPr>
              <a:t> To create and run a JUnit test class from Eclipse (§42.4).</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JUnit Basics </a:t>
            </a:r>
          </a:p>
        </p:txBody>
      </p:sp>
      <p:sp>
        <p:nvSpPr>
          <p:cNvPr id="16387" name="Content Placeholder 2"/>
          <p:cNvSpPr txBox="1">
            <a:spLocks noGrp="1"/>
          </p:cNvSpPr>
          <p:nvPr>
            <p:ph type="body" idx="1"/>
          </p:nvPr>
        </p:nvSpPr>
        <p:spPr>
          <a:xfrm>
            <a:off x="457200" y="1600201"/>
            <a:ext cx="8229600" cy="3429000"/>
          </a:xfrm>
        </p:spPr>
        <p:txBody>
          <a:bodyPr/>
          <a:lstStyle/>
          <a:p>
            <a:pPr>
              <a:defRPr/>
            </a:pPr>
            <a:r>
              <a:rPr lang="en-US" altLang="en-US" dirty="0" smtClean="0"/>
              <a:t>JUnit is the de facto framework for testing Java programs. JUnit is a third-party open source library packed in a jar file. The jar file contains a tool called test runner, which is used to run test programs. Suppose you have a class named A. To test this class, you write a test class named </a:t>
            </a:r>
            <a:r>
              <a:rPr lang="en-US" altLang="en-US" dirty="0" err="1" smtClean="0"/>
              <a:t>ATest</a:t>
            </a:r>
            <a:r>
              <a:rPr lang="en-US" altLang="en-US" dirty="0" smtClean="0"/>
              <a:t>. This test class, called a test class, contains the methods you write for testing class A. The test runner executes </a:t>
            </a:r>
            <a:r>
              <a:rPr lang="en-US" altLang="en-US" dirty="0" err="1" smtClean="0"/>
              <a:t>ATest</a:t>
            </a:r>
            <a:r>
              <a:rPr lang="en-US" altLang="en-US" dirty="0" smtClean="0"/>
              <a:t> to generate a test report, as shown in Figure 42.1. </a:t>
            </a:r>
            <a:endParaRPr lang="en-US" altLang="en-US" dirty="0"/>
          </a:p>
        </p:txBody>
      </p:sp>
      <p:graphicFrame>
        <p:nvGraphicFramePr>
          <p:cNvPr id="14340" name="Object 3" descr="A diagram illustrates a database which has Test class file named A Test period class, and A period class which passes through a test runner to evaluate a test report."/>
          <p:cNvGraphicFramePr>
            <a:graphicFrameLocks noChangeAspect="1"/>
          </p:cNvGraphicFramePr>
          <p:nvPr>
            <p:extLst>
              <p:ext uri="{D42A27DB-BD31-4B8C-83A1-F6EECF244321}">
                <p14:modId xmlns:p14="http://schemas.microsoft.com/office/powerpoint/2010/main" val="1758722314"/>
              </p:ext>
            </p:extLst>
          </p:nvPr>
        </p:nvGraphicFramePr>
        <p:xfrm>
          <a:off x="1828800" y="5105400"/>
          <a:ext cx="4803775" cy="1325562"/>
        </p:xfrm>
        <a:graphic>
          <a:graphicData uri="http://schemas.openxmlformats.org/presentationml/2006/ole">
            <mc:AlternateContent xmlns:mc="http://schemas.openxmlformats.org/markup-compatibility/2006">
              <mc:Choice xmlns:v="urn:schemas-microsoft-com:vml" Requires="v">
                <p:oleObj spid="_x0000_s14344" name="Picture" r:id="rId4" imgW="4296240" imgH="1190160" progId="Word.Picture.8">
                  <p:embed/>
                </p:oleObj>
              </mc:Choice>
              <mc:Fallback>
                <p:oleObj name="Picture" r:id="rId4" imgW="4296240" imgH="1190160" progId="Word.Picture.8">
                  <p:embed/>
                  <p:pic>
                    <p:nvPicPr>
                      <p:cNvPr id="0" name="Object 15"/>
                      <p:cNvPicPr>
                        <a:picLocks noChangeAspect="1" noChangeArrowheads="1"/>
                      </p:cNvPicPr>
                      <p:nvPr/>
                    </p:nvPicPr>
                    <p:blipFill>
                      <a:blip r:embed="rId5"/>
                      <a:srcRect/>
                      <a:stretch>
                        <a:fillRect/>
                      </a:stretch>
                    </p:blipFill>
                    <p:spPr bwMode="auto">
                      <a:xfrm>
                        <a:off x="1828800" y="5105400"/>
                        <a:ext cx="4803775"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Obtaining and Running JUnit </a:t>
            </a:r>
          </a:p>
        </p:txBody>
      </p:sp>
      <p:sp>
        <p:nvSpPr>
          <p:cNvPr id="16387" name="Content Placeholder 2"/>
          <p:cNvSpPr txBox="1">
            <a:spLocks noGrp="1"/>
          </p:cNvSpPr>
          <p:nvPr>
            <p:ph type="body" idx="1"/>
          </p:nvPr>
        </p:nvSpPr>
        <p:spPr>
          <a:xfrm>
            <a:off x="457200" y="1600200"/>
            <a:ext cx="8229600" cy="2400300"/>
          </a:xfrm>
        </p:spPr>
        <p:txBody>
          <a:bodyPr/>
          <a:lstStyle/>
          <a:p>
            <a:pPr>
              <a:defRPr/>
            </a:pPr>
            <a:r>
              <a:rPr lang="en-US" altLang="en-US" sz="2400" dirty="0" smtClean="0">
                <a:latin typeface="+mn-lt"/>
              </a:rPr>
              <a:t>You will see how JUnit works from an example. To create the example, first you need to download JUnit from </a:t>
            </a:r>
            <a:r>
              <a:rPr lang="en-US" altLang="en-US" sz="2400" dirty="0" smtClean="0">
                <a:latin typeface="+mn-lt"/>
                <a:hlinkClick r:id="rId4"/>
              </a:rPr>
              <a:t>http://sourceforge.net/projects/junit/files/</a:t>
            </a:r>
            <a:r>
              <a:rPr lang="en-US" altLang="en-US" sz="2400" dirty="0" smtClean="0">
                <a:latin typeface="+mn-lt"/>
              </a:rPr>
              <a:t>. At present, the latest version is junit-4.10.jar. Download this file to c:\book\lib and add it to the </a:t>
            </a:r>
            <a:r>
              <a:rPr lang="en-US" altLang="en-US" sz="2400" dirty="0" err="1" smtClean="0">
                <a:latin typeface="+mn-lt"/>
              </a:rPr>
              <a:t>classpath</a:t>
            </a:r>
            <a:r>
              <a:rPr lang="en-US" altLang="en-US" sz="2400" dirty="0" smtClean="0">
                <a:latin typeface="+mn-lt"/>
              </a:rPr>
              <a:t> environment variable as follows:</a:t>
            </a:r>
            <a:endParaRPr lang="en-US" altLang="en-US" sz="2400" dirty="0">
              <a:latin typeface="+mn-lt"/>
            </a:endParaRPr>
          </a:p>
        </p:txBody>
      </p:sp>
      <p:graphicFrame>
        <p:nvGraphicFramePr>
          <p:cNvPr id="16388" name="Object 3" descr="Computer code reads, set class path equals period semicolon percent sign class path percent sign semicolon c colon back slash book back slash l i b back slash j unit hyphen 4 period 10 period j a r."/>
          <p:cNvGraphicFramePr>
            <a:graphicFrameLocks noChangeAspect="1"/>
          </p:cNvGraphicFramePr>
          <p:nvPr>
            <p:extLst>
              <p:ext uri="{D42A27DB-BD31-4B8C-83A1-F6EECF244321}">
                <p14:modId xmlns:p14="http://schemas.microsoft.com/office/powerpoint/2010/main" val="4172082782"/>
              </p:ext>
            </p:extLst>
          </p:nvPr>
        </p:nvGraphicFramePr>
        <p:xfrm>
          <a:off x="838200" y="4191000"/>
          <a:ext cx="7289800" cy="342900"/>
        </p:xfrm>
        <a:graphic>
          <a:graphicData uri="http://schemas.openxmlformats.org/presentationml/2006/ole">
            <mc:AlternateContent xmlns:mc="http://schemas.openxmlformats.org/markup-compatibility/2006">
              <mc:Choice xmlns:v="urn:schemas-microsoft-com:vml" Requires="v">
                <p:oleObj spid="_x0000_s16397" name="Equation" r:id="rId5" imgW="7289640" imgH="342720" progId="Equation.DSMT4">
                  <p:embed/>
                </p:oleObj>
              </mc:Choice>
              <mc:Fallback>
                <p:oleObj name="Equation" r:id="rId5" imgW="7289640" imgH="34272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191000"/>
                        <a:ext cx="7289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Content Placeholder 4"/>
          <p:cNvSpPr>
            <a:spLocks noGrp="1"/>
          </p:cNvSpPr>
          <p:nvPr>
            <p:ph type="body" idx="10"/>
          </p:nvPr>
        </p:nvSpPr>
        <p:spPr>
          <a:xfrm>
            <a:off x="442913" y="4724400"/>
            <a:ext cx="8229600" cy="381000"/>
          </a:xfrm>
        </p:spPr>
        <p:txBody>
          <a:bodyPr/>
          <a:lstStyle/>
          <a:p>
            <a:pPr>
              <a:defRPr/>
            </a:pPr>
            <a:r>
              <a:rPr lang="en-US" altLang="en-US" sz="2400" dirty="0" smtClean="0">
                <a:latin typeface="+mn-lt"/>
              </a:rPr>
              <a:t>To test if this environment variable is set correctly, open a new command window, and type the following command:</a:t>
            </a:r>
            <a:endParaRPr lang="en-US" altLang="en-US" sz="2400" dirty="0">
              <a:latin typeface="+mn-lt"/>
            </a:endParaRPr>
          </a:p>
        </p:txBody>
      </p:sp>
      <p:graphicFrame>
        <p:nvGraphicFramePr>
          <p:cNvPr id="16390" name="Object 5" descr="Computer code reads, java o r g period j unit period runner period J Unit Core."/>
          <p:cNvGraphicFramePr>
            <a:graphicFrameLocks noChangeAspect="1"/>
          </p:cNvGraphicFramePr>
          <p:nvPr>
            <p:extLst>
              <p:ext uri="{D42A27DB-BD31-4B8C-83A1-F6EECF244321}">
                <p14:modId xmlns:p14="http://schemas.microsoft.com/office/powerpoint/2010/main" val="1778131326"/>
              </p:ext>
            </p:extLst>
          </p:nvPr>
        </p:nvGraphicFramePr>
        <p:xfrm>
          <a:off x="839788" y="5638800"/>
          <a:ext cx="3810000" cy="342900"/>
        </p:xfrm>
        <a:graphic>
          <a:graphicData uri="http://schemas.openxmlformats.org/presentationml/2006/ole">
            <mc:AlternateContent xmlns:mc="http://schemas.openxmlformats.org/markup-compatibility/2006">
              <mc:Choice xmlns:v="urn:schemas-microsoft-com:vml" Requires="v">
                <p:oleObj spid="_x0000_s16398" name="Equation" r:id="rId7" imgW="3809880" imgH="342720" progId="Equation.DSMT4">
                  <p:embed/>
                </p:oleObj>
              </mc:Choice>
              <mc:Fallback>
                <p:oleObj name="Equation" r:id="rId7" imgW="3809880" imgH="34272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788" y="5638800"/>
                        <a:ext cx="3810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A JUnit Test Class </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 name="Text Placeholder 1"/>
          <p:cNvSpPr>
            <a:spLocks noGrp="1"/>
          </p:cNvSpPr>
          <p:nvPr>
            <p:ph type="body" idx="1"/>
          </p:nvPr>
        </p:nvSpPr>
        <p:spPr>
          <a:xfrm>
            <a:off x="457200" y="1600200"/>
            <a:ext cx="8229600" cy="1600200"/>
          </a:xfrm>
        </p:spPr>
        <p:txBody>
          <a:bodyPr/>
          <a:lstStyle/>
          <a:p>
            <a:pPr>
              <a:defRPr/>
            </a:pPr>
            <a:r>
              <a:rPr lang="en-US" altLang="en-US" dirty="0"/>
              <a:t>To use JUnit, create a test class. By convention, if the class to be tested is named A, the test class should be named ATest. A simple template of a test class may look like this:</a:t>
            </a:r>
          </a:p>
        </p:txBody>
      </p:sp>
      <p:pic>
        <p:nvPicPr>
          <p:cNvPr id="18436" name="Picture 2" descr="Computer code, titled, A J Unit Test Class has 17 lines. The lines read as follows. Line 1. package my test semicolon. Line 2. import o r g period j unit period asterisk semicolon. Line 3. import static o r g period j unit period Assert period asterisk semicolon. Line 4. public class A Test left brace. Line 5, indented once. At symbol Test. Line 6, indented once. public void m 1 left parenthesis right parenthesis left brace. Line 7, indented twice. forward slash forward slash Write a test method. Line 8, indented once. right brace. Line 9, indented once. At symbol Test. Line 10, indented once. public void m 2 left parenthesis right parenthesis left brace. Line 11, indented twice. forward slash forward slash Write another test method. Line 12, indented once. right brace. Line 13, indented once. At symbol Before. Line 14, indented once. public void set up left parenthesis right parenthesis throws Exception left brace. Line 15, indented twice. forward slash forward slash Common objects used by test methods may be set up here. Line 16, indented once. right brace. Line 17. right brac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3048000"/>
            <a:ext cx="403225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Run the Test</a:t>
            </a:r>
          </a:p>
        </p:txBody>
      </p:sp>
      <p:sp>
        <p:nvSpPr>
          <p:cNvPr id="24579" name="Content Placeholder 2"/>
          <p:cNvSpPr txBox="1">
            <a:spLocks noGrp="1"/>
          </p:cNvSpPr>
          <p:nvPr>
            <p:ph type="body" idx="1"/>
          </p:nvPr>
        </p:nvSpPr>
        <p:spPr/>
        <p:txBody>
          <a:bodyPr/>
          <a:lstStyle/>
          <a:p>
            <a:pPr>
              <a:defRPr/>
            </a:pPr>
            <a:r>
              <a:rPr lang="en-US" altLang="en-US" smtClean="0">
                <a:sym typeface="Arial" panose="020B0604020202020204" pitchFamily="34" charset="0"/>
              </a:rPr>
              <a:t>A stream pipeline consists of a stream created from a data source, zero or more intermediate methods, and a final terminal method.</a:t>
            </a:r>
            <a:endParaRPr lang="en-US" altLang="en-US" dirty="0" smtClean="0">
              <a:sym typeface="Arial" panose="020B0604020202020204" pitchFamily="34" charset="0"/>
            </a:endParaRPr>
          </a:p>
        </p:txBody>
      </p:sp>
      <p:graphicFrame>
        <p:nvGraphicFramePr>
          <p:cNvPr id="20484" name="Object 3" descr="Computer code reads, java o r g period j unit period runner period J Unit Core my test period A Test."/>
          <p:cNvGraphicFramePr>
            <a:graphicFrameLocks noChangeAspect="1"/>
          </p:cNvGraphicFramePr>
          <p:nvPr>
            <p:extLst>
              <p:ext uri="{D42A27DB-BD31-4B8C-83A1-F6EECF244321}">
                <p14:modId xmlns:p14="http://schemas.microsoft.com/office/powerpoint/2010/main" val="2576913619"/>
              </p:ext>
            </p:extLst>
          </p:nvPr>
        </p:nvGraphicFramePr>
        <p:xfrm>
          <a:off x="1860550" y="3048000"/>
          <a:ext cx="5422900" cy="342900"/>
        </p:xfrm>
        <a:graphic>
          <a:graphicData uri="http://schemas.openxmlformats.org/presentationml/2006/ole">
            <mc:AlternateContent xmlns:mc="http://schemas.openxmlformats.org/markup-compatibility/2006">
              <mc:Choice xmlns:v="urn:schemas-microsoft-com:vml" Requires="v">
                <p:oleObj spid="_x0000_s20488" name="Equation" r:id="rId4" imgW="5422680" imgH="342720" progId="Equation.DSMT4">
                  <p:embed/>
                </p:oleObj>
              </mc:Choice>
              <mc:Fallback>
                <p:oleObj name="Equation" r:id="rId4" imgW="5422680" imgH="34272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0550" y="3048000"/>
                        <a:ext cx="542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Test ArrayList</a:t>
            </a:r>
          </a:p>
        </p:txBody>
      </p:sp>
      <p:sp>
        <p:nvSpPr>
          <p:cNvPr id="16387" name="Content Placeholder 2"/>
          <p:cNvSpPr txBox="1">
            <a:spLocks noGrp="1"/>
          </p:cNvSpPr>
          <p:nvPr>
            <p:ph type="body" idx="1"/>
          </p:nvPr>
        </p:nvSpPr>
        <p:spPr>
          <a:xfrm>
            <a:off x="457200" y="1600200"/>
            <a:ext cx="8229600" cy="838200"/>
          </a:xfrm>
        </p:spPr>
        <p:txBody>
          <a:bodyPr/>
          <a:lstStyle/>
          <a:p>
            <a:pPr>
              <a:defRPr/>
            </a:pPr>
            <a:r>
              <a:rPr lang="en-US" altLang="en-US" dirty="0"/>
              <a:t>Listing 42.1 is an example of a test class for testing </a:t>
            </a:r>
            <a:r>
              <a:rPr lang="en-US" altLang="en-US" dirty="0" err="1"/>
              <a:t>java.util.ArrayList</a:t>
            </a:r>
            <a:r>
              <a:rPr lang="en-US" altLang="en-US" dirty="0" smtClean="0"/>
              <a:t>.</a:t>
            </a:r>
            <a:endParaRPr lang="en-US" altLang="en-US" dirty="0"/>
          </a:p>
        </p:txBody>
      </p:sp>
      <p:pic>
        <p:nvPicPr>
          <p:cNvPr id="22532" name="Picture 3" descr="Computer code, titled, Example of a test class for testing java period u t I l period Array List has 28 lines. The lines read as follows. Line 1. package my test semicolon. Line 2. import o r g period j unit period asterisk semicolon. Line 3. import static o r g period j unit period Assert period asterisk semicolon. Line 4. import java period U t i l period asterisk semicolon. Line 5. public class Array List Test left brace. Line 6, indented once. private Array List left angle bracket String right angle bracket list equals new Array List left angle bracket S string right angle bracket left parenthesis right parenthesis semicolon. Line 7, indented once. At symbol Before. Line 8, indented once. public void Set Up left parenthesis right parenthesis throws Exception left brace. Line 9, indented once. right brace. Line 10, indented once. At symbol Test. Line 11, indented once. public void test Insertion left parenthesis right parenthesis left brace. Line 12, indented twice. list period Add left parenthesis double quote Beijing double quote right parenthesis semicolon. Line 13, indented twice. assert Equals left parenthesis double quote Beijing double quote comma list period Get left parenthesis 0 right parenthesis right parenthesis semicolon. Line 14, indented twice. list period Add left parenthesis double quote Shanghai double quote right parenthesis semicolon. Line 15, indented twice. list period Add left parenthesis double quote Hong Kong double quote right parenthesis semicolon. Line 16, indented twice. assert Equals left parenthesis double quote Hong Kong double quote comma list period Get left parenthesis list period Size left parenthesis right parenthesis minus 1 right parenthesis right parenthesis semicolon. Line 17, indented once. right brace. Line 18, indented once. At symbol Test. Line 19, indented once. public void test Deletion left parenthesis right parenthesis left brace. Line 20, indented twice. list period Clear left parenthesis right parenthesis semicolon. Line 21, indented twice. assert True left parenthesis list period Is Empty left parenthesis right parenthesis right parenthesis semicolon. Line 22, indented twice. List period Add left parenthesis double quote A double quote right parenthesis semicolon. Line 23, indented twice. List period Add left parenthesis double quote B double quote right parenthesis semicolon. Line 24, indented twice. List period Add left parenthesis double quote C double quote right parenthesis semicolon. Line 25, indented twice. List period remove left parenthesis double quote B double quote right parenthesis semicolon. Line 26, indented twice. assert Equals left parenthesis 2 comma list period Size left parenthesis right parenthesis right parenthesis semicolon. Line 27, indented once. right brace. Line 28. right brac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89225" y="2667000"/>
            <a:ext cx="37655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Test the Loan Class</a:t>
            </a:r>
          </a:p>
        </p:txBody>
      </p:sp>
      <p:pic>
        <p:nvPicPr>
          <p:cNvPr id="24579" name="Picture 2" descr="Computer code, titled, Example to test the loan class has 36 lines. The lines read as follows. Line 1. package my test semicolon. Line 2. import org period j unit period asterisk semicolon. Line 3. import static org period j unit period Assert period asterisk semicolon. Line 4. public class Loan Test. Line 5, indented once. at symbol before. Line 6, indented once. public void set Up left parenthesis right parenthesis throws Exception left brace. Line 7, indented once. right brace. Line 8, indented once. at symbol Test. Line 9, indented once. public void test payment Methods left parenthesis right parenthesis left brace. Line 10, indented twice. double annual Interface Rate equals 2 period 5 semicolon. Line 11, indented twice. i n t number of years equals 5 semicolon. Line 12, indented twice. double loan Amount equals 1000 semicolon. Line 13, indented twice. Loan loan equals new Loan left parenthesis annual Interest Rate comma number of years comma loan amount right parenthesis semicolon. Line 15, indented twice. assert True left parenthesis loan period get Monthly payment left parenthesis right parenthesis equals equals get Monthly payment left parenthesis annual lnterest Rate comma number of years comma loan Amount right parenthesis right parenthesis colon. Line 18, indented twice. assert True left parenthesis loan period get Total payment left parenthesis right parenthesis equals equals get total payment left parenthesis annual lnterest Rate comma number of years comma loan Amount right parenthesis right parenthesis semicolon. Line 21, indented once. right brace. Line 22, indented once. forward slash asterisk asterisk find monthly payment asterisk forward slash. Line 23, indented once. private double get Monthly payment left parenthesis double annual Interest Rate comma i n t number of Years comma double loan Amount right parenthesis left brace. Line 25, indented twice. double monthly Interest Rate equals annual Interest Rate forward slash 1200 semicolon. Line 26, indented twice. double monthly payment equals loan Amount asterisk monthly lnterest Rate forward slash left parenthesis 1 minus left parenthesis 1 forward slash math period pow left parenthesis 1 plus monthly Interest Rate comma number of years asterisk 12 right parenthesis right parenthesis right parenthesis semicolon. Line 28, indented twice. return monthly payment semicolon. Line 29, indented once. right brace. Line 30, indented once. forward slash asterisk find total payment asterisk forward slash. Line 31, indented once. public double get Total payment left parenthesis double annual Interest Rate comma. Line 32, indented twice. i n t number of years comma double loan Amount right parenthesis left brace. Line 33, indented once. return get Monthly payment left parenthesis annual lnterest Rate comma number of years comma loan Amount right parenthesis asterisk number Of Years asterisk 12 semicolon. Line 35. right brace. Line 36. right brac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7488" y="1371600"/>
            <a:ext cx="6169025" cy="491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Copyright</a:t>
            </a:r>
            <a:endParaRPr lang="en-US" dirty="0"/>
          </a:p>
        </p:txBody>
      </p:sp>
      <p:pic>
        <p:nvPicPr>
          <p:cNvPr id="2662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69500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2281</TotalTime>
  <Words>383</Words>
  <Application>Microsoft Office PowerPoint</Application>
  <PresentationFormat>On-screen Show (4:3)</PresentationFormat>
  <Paragraphs>32</Paragraphs>
  <Slides>9</Slides>
  <Notes>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9" baseType="lpstr">
      <vt:lpstr>ＭＳ Ｐゴシック</vt:lpstr>
      <vt:lpstr>ＭＳ Ｐゴシック</vt:lpstr>
      <vt:lpstr>Arial</vt:lpstr>
      <vt:lpstr>Calibri</vt:lpstr>
      <vt:lpstr>Noto Sans Symbols</vt:lpstr>
      <vt:lpstr>Times New Roman</vt:lpstr>
      <vt:lpstr>Verdana</vt:lpstr>
      <vt:lpstr>508 Lecture</vt:lpstr>
      <vt:lpstr>Picture</vt:lpstr>
      <vt:lpstr>Equation</vt:lpstr>
      <vt:lpstr>Introduction to Java Programming</vt:lpstr>
      <vt:lpstr>Objectives</vt:lpstr>
      <vt:lpstr>JUnit Basics </vt:lpstr>
      <vt:lpstr>Obtaining and Running JUnit </vt:lpstr>
      <vt:lpstr>A JUnit Test Class </vt:lpstr>
      <vt:lpstr>Run the Test</vt:lpstr>
      <vt:lpstr>Test ArrayList</vt:lpstr>
      <vt:lpstr>Test the Loan Class</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Ismail, Nedha (Cognizant)</cp:lastModifiedBy>
  <cp:revision>302</cp:revision>
  <dcterms:created xsi:type="dcterms:W3CDTF">2010-11-01T17:51:55Z</dcterms:created>
  <dcterms:modified xsi:type="dcterms:W3CDTF">2018-03-26T09:54:25Z</dcterms:modified>
</cp:coreProperties>
</file>