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31" r:id="rId1"/>
  </p:sldMasterIdLst>
  <p:notesMasterIdLst>
    <p:notesMasterId r:id="rId32"/>
  </p:notesMasterIdLst>
  <p:handoutMasterIdLst>
    <p:handoutMasterId r:id="rId33"/>
  </p:handoutMasterIdLst>
  <p:sldIdLst>
    <p:sldId id="308" r:id="rId2"/>
    <p:sldId id="309" r:id="rId3"/>
    <p:sldId id="257" r:id="rId4"/>
    <p:sldId id="315" r:id="rId5"/>
    <p:sldId id="310" r:id="rId6"/>
    <p:sldId id="311" r:id="rId7"/>
    <p:sldId id="316" r:id="rId8"/>
    <p:sldId id="312" r:id="rId9"/>
    <p:sldId id="317" r:id="rId10"/>
    <p:sldId id="318" r:id="rId11"/>
    <p:sldId id="337"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293" r:id="rId3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38A1BA"/>
    <a:srgbClr val="00B050"/>
    <a:srgbClr val="F79443"/>
    <a:srgbClr val="CED4E4"/>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47" autoAdjust="0"/>
    <p:restoredTop sz="94660"/>
  </p:normalViewPr>
  <p:slideViewPr>
    <p:cSldViewPr>
      <p:cViewPr varScale="1">
        <p:scale>
          <a:sx n="115" d="100"/>
          <a:sy n="115" d="100"/>
        </p:scale>
        <p:origin x="11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4632" y="-34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ea typeface="ＭＳ Ｐゴシック" panose="020B0600070205080204" pitchFamily="34" charset="-128"/>
                <a:cs typeface="Arial" pitchFamily="34" charset="0"/>
              </a:defRPr>
            </a:lvl1pPr>
          </a:lstStyle>
          <a:p>
            <a:pPr>
              <a:defRPr/>
            </a:pPr>
            <a:fld id="{4F546460-8E1A-48C6-A81A-CC19BCD4AAB2}" type="datetimeFigureOut">
              <a:rPr lang="en-US" altLang="en-US"/>
              <a:pPr>
                <a:defRPr/>
              </a:pPr>
              <a:t>4/5/2018</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ea typeface="ＭＳ Ｐゴシック" panose="020B0600070205080204" pitchFamily="34" charset="-128"/>
                <a:cs typeface="Arial" panose="020B0604020202020204" pitchFamily="34" charset="0"/>
              </a:defRPr>
            </a:lvl1pPr>
          </a:lstStyle>
          <a:p>
            <a:pPr>
              <a:defRPr/>
            </a:pPr>
            <a:fld id="{36B2383A-064A-4463-B1B3-4E4075B61DF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mn-ea"/>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ＭＳ Ｐゴシック" panose="020B0600070205080204" pitchFamily="34" charset="-128"/>
                <a:cs typeface="Arial" pitchFamily="34" charset="0"/>
              </a:defRPr>
            </a:lvl1pPr>
          </a:lstStyle>
          <a:p>
            <a:pPr>
              <a:defRPr/>
            </a:pPr>
            <a:fld id="{CA95EDC4-2489-4F08-A09E-DC8BFEA4394D}" type="datetimeFigureOut">
              <a:rPr lang="en-US" altLang="en-US"/>
              <a:pPr>
                <a:defRPr/>
              </a:pPr>
              <a:t>4/5/2018</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mn-ea"/>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ea typeface="ＭＳ Ｐゴシック" panose="020B0600070205080204" pitchFamily="34" charset="-128"/>
                <a:cs typeface="Arial" panose="020B0604020202020204" pitchFamily="34" charset="0"/>
              </a:defRPr>
            </a:lvl1pPr>
          </a:lstStyle>
          <a:p>
            <a:pPr>
              <a:defRPr/>
            </a:pPr>
            <a:fld id="{45A0C3D3-0EB9-46E8-8570-2500300F628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3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7E3A5C75-F8D3-4FAF-BD91-A55A9458EB3B}" type="slidenum">
              <a:rPr lang="en-US" altLang="en-US" smtClean="0">
                <a:latin typeface="Calibri" panose="020F0502020204030204" pitchFamily="34" charset="0"/>
              </a:rPr>
              <a:pPr/>
              <a:t>2</a:t>
            </a:fld>
            <a:endParaRPr lang="en-US" altLang="en-US" smtClean="0">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C9939DB0-CF34-4D14-8882-7A3B4DE7A705}" type="slidenum">
              <a:rPr lang="en-US" altLang="en-US" smtClean="0">
                <a:latin typeface="Calibri" panose="020F0502020204030204" pitchFamily="34" charset="0"/>
              </a:rPr>
              <a:pPr/>
              <a:t>11</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4145896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486F551E-C9CD-460F-ADAA-2FD678F89CE1}" type="slidenum">
              <a:rPr lang="en-US" altLang="en-US" smtClean="0">
                <a:latin typeface="Calibri" panose="020F0502020204030204" pitchFamily="34" charset="0"/>
              </a:rPr>
              <a:pPr/>
              <a:t>12</a:t>
            </a:fld>
            <a:endParaRPr lang="en-US" altLang="en-US" smtClean="0">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92E72990-0CD2-497F-8FCD-2D946F54870F}" type="slidenum">
              <a:rPr lang="en-US" altLang="en-US" smtClean="0">
                <a:latin typeface="Calibri" panose="020F0502020204030204" pitchFamily="34" charset="0"/>
              </a:rPr>
              <a:pPr/>
              <a:t>13</a:t>
            </a:fld>
            <a:endParaRPr lang="en-US" altLang="en-US" smtClean="0">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584F27FD-8728-45B4-9F9E-4F7828FEDDC5}" type="slidenum">
              <a:rPr lang="en-US" altLang="en-US" smtClean="0">
                <a:latin typeface="Calibri" panose="020F0502020204030204" pitchFamily="34" charset="0"/>
              </a:rPr>
              <a:pPr/>
              <a:t>14</a:t>
            </a:fld>
            <a:endParaRPr lang="en-US" altLang="en-US" smtClean="0">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4CA9F274-10F4-46A2-9061-3EE002636734}" type="slidenum">
              <a:rPr lang="en-US" altLang="en-US" smtClean="0">
                <a:latin typeface="Calibri" panose="020F0502020204030204" pitchFamily="34" charset="0"/>
              </a:rPr>
              <a:pPr/>
              <a:t>15</a:t>
            </a:fld>
            <a:endParaRPr lang="en-US" altLang="en-US" smtClean="0">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74CC65F7-3967-4BFC-A502-B89022C7C4F7}" type="slidenum">
              <a:rPr lang="en-US" altLang="en-US" smtClean="0">
                <a:latin typeface="Calibri" panose="020F0502020204030204" pitchFamily="34" charset="0"/>
              </a:rPr>
              <a:pPr/>
              <a:t>16</a:t>
            </a:fld>
            <a:endParaRPr lang="en-US" altLang="en-US" smtClean="0">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21CBF07B-0CEA-44D3-9624-98C221E4E0B4}" type="slidenum">
              <a:rPr lang="en-US" altLang="en-US" smtClean="0">
                <a:latin typeface="Calibri" panose="020F0502020204030204" pitchFamily="34" charset="0"/>
              </a:rPr>
              <a:pPr/>
              <a:t>17</a:t>
            </a:fld>
            <a:endParaRPr lang="en-US" altLang="en-US" smtClean="0">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19589C79-FA5D-4EFE-8711-FB62800C8F1B}" type="slidenum">
              <a:rPr lang="en-US" altLang="en-US" smtClean="0">
                <a:latin typeface="Calibri" panose="020F0502020204030204" pitchFamily="34" charset="0"/>
              </a:rPr>
              <a:pPr/>
              <a:t>18</a:t>
            </a:fld>
            <a:endParaRPr lang="en-US" altLang="en-US" smtClean="0">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C30FD07D-021B-4E07-922F-818261E7AD3F}" type="slidenum">
              <a:rPr lang="en-US" altLang="en-US" smtClean="0">
                <a:latin typeface="Calibri" panose="020F0502020204030204" pitchFamily="34" charset="0"/>
              </a:rPr>
              <a:pPr/>
              <a:t>19</a:t>
            </a:fld>
            <a:endParaRPr lang="en-US" altLang="en-US" smtClean="0">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B8EA1204-FFFC-4419-A031-D549E2EBD714}" type="slidenum">
              <a:rPr lang="en-US" altLang="en-US" smtClean="0">
                <a:latin typeface="Calibri" panose="020F0502020204030204" pitchFamily="34" charset="0"/>
              </a:rPr>
              <a:pPr/>
              <a:t>20</a:t>
            </a:fld>
            <a:endParaRPr lang="en-US" altLang="en-US" smtClean="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B4CC986F-0693-4C24-BE36-D20DBF4739D5}" type="slidenum">
              <a:rPr lang="en-US" altLang="en-US" smtClean="0">
                <a:latin typeface="Calibri" panose="020F0502020204030204" pitchFamily="34" charset="0"/>
              </a:rPr>
              <a:pPr/>
              <a:t>3</a:t>
            </a:fld>
            <a:endParaRPr lang="en-US" altLang="en-US" smtClean="0">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DE5C7D3D-34A5-45F0-82F0-BFE6B4701E7F}" type="slidenum">
              <a:rPr lang="en-US" altLang="en-US" smtClean="0">
                <a:latin typeface="Calibri" panose="020F0502020204030204" pitchFamily="34" charset="0"/>
              </a:rPr>
              <a:pPr/>
              <a:t>21</a:t>
            </a:fld>
            <a:endParaRPr lang="en-US" altLang="en-US" smtClean="0">
              <a:latin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7B9C21D8-445A-431B-A009-6911FADF754B}" type="slidenum">
              <a:rPr lang="en-US" altLang="en-US" smtClean="0">
                <a:latin typeface="Calibri" panose="020F0502020204030204" pitchFamily="34" charset="0"/>
              </a:rPr>
              <a:pPr/>
              <a:t>22</a:t>
            </a:fld>
            <a:endParaRPr lang="en-US" altLang="en-US" smtClean="0">
              <a:latin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2EE9A70E-1850-47E1-B6A7-42941F25ECE6}" type="slidenum">
              <a:rPr lang="en-US" altLang="en-US" smtClean="0">
                <a:latin typeface="Calibri" panose="020F0502020204030204" pitchFamily="34" charset="0"/>
              </a:rPr>
              <a:pPr/>
              <a:t>23</a:t>
            </a:fld>
            <a:endParaRPr lang="en-US" altLang="en-US" smtClean="0">
              <a:latin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ABECA0B7-6C5D-45FF-8DF5-3BBE5C9D40F8}" type="slidenum">
              <a:rPr lang="en-US" altLang="en-US" smtClean="0">
                <a:latin typeface="Calibri" panose="020F0502020204030204" pitchFamily="34" charset="0"/>
              </a:rPr>
              <a:pPr/>
              <a:t>24</a:t>
            </a:fld>
            <a:endParaRPr lang="en-US" altLang="en-US" smtClean="0">
              <a:latin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52C5577D-00A8-4886-85C1-669E74105ADE}" type="slidenum">
              <a:rPr lang="en-US" altLang="en-US" smtClean="0">
                <a:latin typeface="Calibri" panose="020F0502020204030204" pitchFamily="34" charset="0"/>
              </a:rPr>
              <a:pPr/>
              <a:t>25</a:t>
            </a:fld>
            <a:endParaRPr lang="en-US" altLang="en-US" smtClean="0">
              <a:latin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CDBAC13E-659B-4BC2-91A3-B13D1D0AA3F6}" type="slidenum">
              <a:rPr lang="en-US" altLang="en-US" smtClean="0">
                <a:latin typeface="Calibri" panose="020F0502020204030204" pitchFamily="34" charset="0"/>
              </a:rPr>
              <a:pPr/>
              <a:t>26</a:t>
            </a:fld>
            <a:endParaRPr lang="en-US" altLang="en-US" smtClean="0">
              <a:latin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588ADD54-9699-447F-84F3-1A6C70902849}" type="slidenum">
              <a:rPr lang="en-US" altLang="en-US" smtClean="0">
                <a:latin typeface="Calibri" panose="020F0502020204030204" pitchFamily="34" charset="0"/>
              </a:rPr>
              <a:pPr/>
              <a:t>27</a:t>
            </a:fld>
            <a:endParaRPr lang="en-US" altLang="en-US" smtClean="0">
              <a:latin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FBDB889-F59B-48E1-9201-92A46AFF9699}" type="slidenum">
              <a:rPr lang="en-US" altLang="en-US" smtClean="0">
                <a:latin typeface="Calibri" panose="020F0502020204030204" pitchFamily="34" charset="0"/>
              </a:rPr>
              <a:pPr/>
              <a:t>28</a:t>
            </a:fld>
            <a:endParaRPr lang="en-US" altLang="en-US" smtClean="0">
              <a:latin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AB77613B-61D2-40C5-89C8-709DC9368BCA}" type="slidenum">
              <a:rPr lang="en-US" altLang="en-US" smtClean="0">
                <a:latin typeface="Calibri" panose="020F0502020204030204" pitchFamily="34" charset="0"/>
              </a:rPr>
              <a:pPr/>
              <a:t>29</a:t>
            </a:fld>
            <a:endParaRPr lang="en-US" altLang="en-US" smtClean="0">
              <a:latin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56EF440-9121-43D9-8EAF-6373536751DF}" type="slidenum">
              <a:rPr lang="en-US" altLang="en-US" smtClean="0">
                <a:latin typeface="Calibri" panose="020F0502020204030204" pitchFamily="34" charset="0"/>
              </a:rPr>
              <a:pPr/>
              <a:t>30</a:t>
            </a:fld>
            <a:endParaRPr lang="en-US" altLang="en-US" smtClean="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9B1E1D2F-FF21-4097-B4F1-EF6C2C44C660}" type="slidenum">
              <a:rPr lang="en-US" altLang="en-US" smtClean="0">
                <a:latin typeface="Calibri" panose="020F0502020204030204" pitchFamily="34" charset="0"/>
              </a:rPr>
              <a:pPr/>
              <a:t>4</a:t>
            </a:fld>
            <a:endParaRPr lang="en-US" altLang="en-US" smtClean="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1C73334-830E-4D6B-ABB4-79CC783260BE}" type="slidenum">
              <a:rPr lang="en-US" altLang="en-US" smtClean="0">
                <a:latin typeface="Calibri" panose="020F0502020204030204" pitchFamily="34" charset="0"/>
              </a:rPr>
              <a:pPr/>
              <a:t>5</a:t>
            </a:fld>
            <a:endParaRPr lang="en-US" altLang="en-US" smtClean="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05DAA437-D0C6-4530-8275-11695D570895}" type="slidenum">
              <a:rPr lang="en-US" altLang="en-US" smtClean="0">
                <a:latin typeface="Calibri" panose="020F0502020204030204" pitchFamily="34" charset="0"/>
              </a:rPr>
              <a:pPr/>
              <a:t>6</a:t>
            </a:fld>
            <a:endParaRPr lang="en-US" altLang="en-US" smtClean="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16C31EF-6D46-474A-9A89-47CBA1E2A53D}" type="slidenum">
              <a:rPr lang="en-US" altLang="en-US" smtClean="0">
                <a:latin typeface="Calibri" panose="020F0502020204030204" pitchFamily="34" charset="0"/>
              </a:rPr>
              <a:pPr/>
              <a:t>7</a:t>
            </a:fld>
            <a:endParaRPr lang="en-US" altLang="en-US" smtClean="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CAD55B04-5D4D-4B07-83AC-212C977DCD8C}" type="slidenum">
              <a:rPr lang="en-US" altLang="en-US" smtClean="0">
                <a:latin typeface="Calibri" panose="020F0502020204030204" pitchFamily="34" charset="0"/>
              </a:rPr>
              <a:pPr/>
              <a:t>8</a:t>
            </a:fld>
            <a:endParaRPr lang="en-US" altLang="en-US" smtClean="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7C75004A-F666-44AC-8238-D45A8ADA4548}" type="slidenum">
              <a:rPr lang="en-US" altLang="en-US" smtClean="0">
                <a:latin typeface="Calibri" panose="020F0502020204030204" pitchFamily="34" charset="0"/>
              </a:rPr>
              <a:pPr/>
              <a:t>9</a:t>
            </a:fld>
            <a:endParaRPr lang="en-US" altLang="en-US" smtClean="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C9939DB0-CF34-4D14-8882-7A3B4DE7A705}" type="slidenum">
              <a:rPr lang="en-US" altLang="en-US" smtClean="0">
                <a:latin typeface="Calibri" panose="020F0502020204030204" pitchFamily="34" charset="0"/>
              </a:rPr>
              <a:pPr/>
              <a:t>10</a:t>
            </a:fld>
            <a:endParaRPr lang="en-US" altLang="en-US" smtClean="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mtClean="0">
              <a:solidFill>
                <a:srgbClr val="FFFFFF"/>
              </a:solidFill>
              <a:cs typeface="Arial" panose="020B0604020202020204" pitchFamily="34" charset="0"/>
              <a:sym typeface="Arial" panose="020B0604020202020204" pitchFamily="34" charset="0"/>
            </a:endParaRPr>
          </a:p>
        </p:txBody>
      </p:sp>
      <p:sp>
        <p:nvSpPr>
          <p:cNvPr id="5"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2015 Pearson Education, Inc. All Rights Reserved</a:t>
            </a: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smtClean="0"/>
              <a:t>Click to edit Master subtitle style</a:t>
            </a:r>
            <a:endParaRPr dirty="0"/>
          </a:p>
        </p:txBody>
      </p:sp>
      <p:sp>
        <p:nvSpPr>
          <p:cNvPr id="6" name="Shape 22"/>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C764AFE1-6146-4B28-A0B8-061066BF2BE8}" type="datetime1">
              <a:rPr lang="en-US" altLang="en-US"/>
              <a:pPr>
                <a:defRPr/>
              </a:pPr>
              <a:t>4/5/2018</a:t>
            </a:fld>
            <a:endParaRPr lang="en-US" altLang="en-US"/>
          </a:p>
        </p:txBody>
      </p:sp>
      <p:sp>
        <p:nvSpPr>
          <p:cNvPr id="7" name="Shape 23"/>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00E18A2C-7BDD-421C-8BE4-E3B488AD36AF}" type="slidenum">
              <a:rPr lang="en-US" altLang="en-US"/>
              <a:pPr>
                <a:defRPr/>
              </a:pPr>
              <a:t>‹#›</a:t>
            </a:fld>
            <a:endParaRPr lang="en-US" altLang="en-US"/>
          </a:p>
        </p:txBody>
      </p:sp>
    </p:spTree>
    <p:extLst>
      <p:ext uri="{BB962C8B-B14F-4D97-AF65-F5344CB8AC3E}">
        <p14:creationId xmlns:p14="http://schemas.microsoft.com/office/powerpoint/2010/main" val="2978163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4"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2015 Pearson Education, Inc. All Rights Reserved</a:t>
            </a:r>
          </a:p>
        </p:txBody>
      </p:sp>
      <p:pic>
        <p:nvPicPr>
          <p:cNvPr id="5"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26" name="Shape 26"/>
          <p:cNvSpPr txBox="1">
            <a:spLocks noGrp="1"/>
          </p:cNvSpPr>
          <p:nvPr>
            <p:ph type="body" idx="1"/>
          </p:nvPr>
        </p:nvSpPr>
        <p:spPr>
          <a:xfrm>
            <a:off x="457200" y="1600200"/>
            <a:ext cx="8229600" cy="45259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Tree>
    <p:extLst>
      <p:ext uri="{BB962C8B-B14F-4D97-AF65-F5344CB8AC3E}">
        <p14:creationId xmlns:p14="http://schemas.microsoft.com/office/powerpoint/2010/main" val="371192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6"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2015 Pearson Education, Inc. All Rights Reserved</a:t>
            </a:r>
          </a:p>
        </p:txBody>
      </p:sp>
      <p:pic>
        <p:nvPicPr>
          <p:cNvPr id="7"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26" name="Shape 26"/>
          <p:cNvSpPr txBox="1">
            <a:spLocks noGrp="1"/>
          </p:cNvSpPr>
          <p:nvPr>
            <p:ph type="body" idx="1"/>
          </p:nvPr>
        </p:nvSpPr>
        <p:spPr>
          <a:xfrm>
            <a:off x="457200" y="1600201"/>
            <a:ext cx="8229600" cy="381000"/>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5" name="Shape 26"/>
          <p:cNvSpPr txBox="1">
            <a:spLocks noGrp="1"/>
          </p:cNvSpPr>
          <p:nvPr>
            <p:ph type="body" idx="10"/>
          </p:nvPr>
        </p:nvSpPr>
        <p:spPr>
          <a:xfrm>
            <a:off x="442784" y="2514600"/>
            <a:ext cx="8229600" cy="381000"/>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Tree>
    <p:extLst>
      <p:ext uri="{BB962C8B-B14F-4D97-AF65-F5344CB8AC3E}">
        <p14:creationId xmlns:p14="http://schemas.microsoft.com/office/powerpoint/2010/main" val="1801761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smtClean="0"/>
              <a:t>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3" name="Text Placeholder 2"/>
          <p:cNvSpPr>
            <a:spLocks noGrp="1"/>
          </p:cNvSpPr>
          <p:nvPr>
            <p:ph type="body" sz="quarter" idx="13"/>
          </p:nvPr>
        </p:nvSpPr>
        <p:spPr>
          <a:xfrm>
            <a:off x="3352800" y="6324600"/>
            <a:ext cx="5334000" cy="381000"/>
          </a:xfrm>
        </p:spPr>
        <p:txBody>
          <a:bodyPr/>
          <a:lstStyle>
            <a:lvl1pPr marL="101600" indent="0">
              <a:buNone/>
              <a:defRPr/>
            </a:lvl1pPr>
          </a:lstStyle>
          <a:p>
            <a:pPr lvl="0"/>
            <a:endParaRPr lang="en-US" dirty="0"/>
          </a:p>
        </p:txBody>
      </p:sp>
      <p:sp>
        <p:nvSpPr>
          <p:cNvPr id="7" name="Shape 43"/>
          <p:cNvSpPr txBox="1">
            <a:spLocks noGrp="1"/>
          </p:cNvSpPr>
          <p:nvPr>
            <p:ph type="dt" idx="14"/>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3D26C0D8-E6C6-4D55-94F4-2F84B9C52E4C}" type="datetime1">
              <a:rPr lang="en-US" altLang="en-US"/>
              <a:pPr>
                <a:defRPr/>
              </a:pPr>
              <a:t>4/5/2018</a:t>
            </a:fld>
            <a:endParaRPr lang="en-US" altLang="en-US"/>
          </a:p>
        </p:txBody>
      </p:sp>
      <p:sp>
        <p:nvSpPr>
          <p:cNvPr id="8" name="Shape 44"/>
          <p:cNvSpPr txBox="1">
            <a:spLocks noGrp="1"/>
          </p:cNvSpPr>
          <p:nvPr>
            <p:ph type="sldNum" idx="15"/>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2C8BA845-632F-4B7D-A4F0-0FD51811288C}" type="slidenum">
              <a:rPr lang="en-US" altLang="en-US"/>
              <a:pPr>
                <a:defRPr/>
              </a:pPr>
              <a:t>‹#›</a:t>
            </a:fld>
            <a:endParaRPr lang="en-US" altLang="en-US"/>
          </a:p>
        </p:txBody>
      </p:sp>
    </p:spTree>
    <p:extLst>
      <p:ext uri="{BB962C8B-B14F-4D97-AF65-F5344CB8AC3E}">
        <p14:creationId xmlns:p14="http://schemas.microsoft.com/office/powerpoint/2010/main" val="207226303"/>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4"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2015 Pearson Education, Inc. All Rights Reserved</a:t>
            </a:r>
          </a:p>
        </p:txBody>
      </p:sp>
      <p:pic>
        <p:nvPicPr>
          <p:cNvPr id="5"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6" name="Shape 57"/>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00523A2D-70B2-41AA-8E43-C22DFBEBDA41}" type="datetime1">
              <a:rPr lang="en-US" altLang="en-US"/>
              <a:pPr>
                <a:defRPr/>
              </a:pPr>
              <a:t>4/5/2018</a:t>
            </a:fld>
            <a:endParaRPr lang="en-US" altLang="en-US"/>
          </a:p>
        </p:txBody>
      </p:sp>
      <p:sp>
        <p:nvSpPr>
          <p:cNvPr id="7" name="Shape 58"/>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88E35218-3EBF-4ABE-A225-C82D92DB09F9}" type="slidenum">
              <a:rPr lang="en-US" altLang="en-US"/>
              <a:pPr>
                <a:defRPr/>
              </a:pPr>
              <a:t>‹#›</a:t>
            </a:fld>
            <a:endParaRPr lang="en-US" altLang="en-US"/>
          </a:p>
        </p:txBody>
      </p:sp>
    </p:spTree>
    <p:extLst>
      <p:ext uri="{BB962C8B-B14F-4D97-AF65-F5344CB8AC3E}">
        <p14:creationId xmlns:p14="http://schemas.microsoft.com/office/powerpoint/2010/main" val="2958362804"/>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5"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2015 Pearson Education, Inc. All Rights Reserved</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smtClean="0"/>
              <a:t>Edit Master text styles</a:t>
            </a: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7" name="Shape 66"/>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A5100568-649A-40F3-ACCE-819AEFF37CE2}" type="datetime1">
              <a:rPr lang="en-US" altLang="en-US"/>
              <a:pPr>
                <a:defRPr/>
              </a:pPr>
              <a:t>4/5/2018</a:t>
            </a:fld>
            <a:endParaRPr lang="en-US" altLang="en-US"/>
          </a:p>
        </p:txBody>
      </p:sp>
      <p:sp>
        <p:nvSpPr>
          <p:cNvPr id="8" name="Shape 67"/>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CEBE9ACB-12F6-4CFF-86D8-77BDFACCCB36}" type="slidenum">
              <a:rPr lang="en-US" altLang="en-US"/>
              <a:pPr>
                <a:defRPr/>
              </a:pPr>
              <a:t>‹#›</a:t>
            </a:fld>
            <a:endParaRPr lang="en-US" altLang="en-US"/>
          </a:p>
        </p:txBody>
      </p:sp>
    </p:spTree>
    <p:extLst>
      <p:ext uri="{BB962C8B-B14F-4D97-AF65-F5344CB8AC3E}">
        <p14:creationId xmlns:p14="http://schemas.microsoft.com/office/powerpoint/2010/main" val="2048187483"/>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4"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2015 Pearson Education, Inc. All Rights Reserved</a:t>
            </a:r>
          </a:p>
        </p:txBody>
      </p:sp>
      <p:pic>
        <p:nvPicPr>
          <p:cNvPr id="5"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smtClean="0"/>
              <a:t>Edit Master text styles</a:t>
            </a:r>
          </a:p>
        </p:txBody>
      </p:sp>
      <p:sp>
        <p:nvSpPr>
          <p:cNvPr id="6" name="Shape 72"/>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E257E368-9926-45EE-A6B3-36BA67AB0F15}" type="datetime1">
              <a:rPr lang="en-US" altLang="en-US"/>
              <a:pPr>
                <a:defRPr/>
              </a:pPr>
              <a:t>4/5/2018</a:t>
            </a:fld>
            <a:endParaRPr lang="en-US" altLang="en-US"/>
          </a:p>
        </p:txBody>
      </p:sp>
      <p:sp>
        <p:nvSpPr>
          <p:cNvPr id="7" name="Shape 73"/>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B88D366C-9673-4BB5-8A7C-860495FD1A0C}" type="slidenum">
              <a:rPr lang="en-US" altLang="en-US"/>
              <a:pPr>
                <a:defRPr/>
              </a:pPr>
              <a:t>‹#›</a:t>
            </a:fld>
            <a:endParaRPr lang="en-US" altLang="en-US"/>
          </a:p>
        </p:txBody>
      </p:sp>
    </p:spTree>
    <p:extLst>
      <p:ext uri="{BB962C8B-B14F-4D97-AF65-F5344CB8AC3E}">
        <p14:creationId xmlns:p14="http://schemas.microsoft.com/office/powerpoint/2010/main" val="59814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1027"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pic>
        <p:nvPicPr>
          <p:cNvPr id="1028" name="Shape 15" descr="Pearson Logo"/>
          <p:cNvPicPr preferRelativeResize="0">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5114" r:id="rId1"/>
    <p:sldLayoutId id="2147485115" r:id="rId2"/>
    <p:sldLayoutId id="2147485116" r:id="rId3"/>
    <p:sldLayoutId id="2147485117" r:id="rId4"/>
    <p:sldLayoutId id="2147485118" r:id="rId5"/>
    <p:sldLayoutId id="2147485119" r:id="rId6"/>
    <p:sldLayoutId id="2147485120" r:id="rId7"/>
  </p:sldLayoutIdLst>
  <p:hf hd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w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10.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9.wmf"/><Relationship Id="rId4" Type="http://schemas.openxmlformats.org/officeDocument/2006/relationships/oleObject" Target="../embeddings/oleObject4.bin"/><Relationship Id="rId9" Type="http://schemas.openxmlformats.org/officeDocument/2006/relationships/image" Target="../media/image11.w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2.wmf"/><Relationship Id="rId4"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3.wmf"/><Relationship Id="rId4"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cs.armstrong.edu/liang/intro11e/html/IntStreamDemo.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liveexample-ppe.pearsoncmg.com/LiveRun/faces/LiveExample.xhtml?"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cs.armstrong.edu/liang/intro11e/html/IntStreamDemo.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liveexample-ppe.pearsoncmg.com/LiveRun/faces/LiveExample.x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1e/html/IntStreamDemo.html" TargetMode="Externa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hyperlink" Target="http://liveexample-ppe.pearsoncmg.com/LiveRun/faces/LiveExample.xhtml?" TargetMode="Externa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hyperlink" Target="http://www.cs.armstrong.edu/liang/intro11e/html/IntStreamDemo.html" TargetMode="External"/><Relationship Id="rId5" Type="http://schemas.openxmlformats.org/officeDocument/2006/relationships/image" Target="../media/image15.wmf"/><Relationship Id="rId4" Type="http://schemas.openxmlformats.org/officeDocument/2006/relationships/oleObject" Target="../embeddings/oleObject9.bin"/></Relationships>
</file>

<file path=ppt/slides/_rels/slide22.xml.rels><?xml version="1.0" encoding="UTF-8" standalone="yes"?>
<Relationships xmlns="http://schemas.openxmlformats.org/package/2006/relationships"><Relationship Id="rId3" Type="http://schemas.openxmlformats.org/officeDocument/2006/relationships/hyperlink" Target="http://www.cs.armstrong.edu/liang/intro11e/html/IntStreamDemo.htm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liveexample-ppe.pearsoncmg.com/LiveRun/faces/LiveExample.xhtml?"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www.cs.armstrong.edu/liang/intro11e/html/IntStreamDemo.html"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liveexample-ppe.pearsoncmg.com/LiveRun/faces/LiveExample.xhtml?"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www.cs.armstrong.edu/liang/intro11e/html/IntStreamDemo.htm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liveexample-ppe.pearsoncmg.com/LiveRun/faces/LiveExample.xhtml?"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www.cs.armstrong.edu/liang/intro11e/html/IntStreamDemo.htm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liveexample-ppe.pearsoncmg.com/LiveRun/faces/LiveExample.xhtml?"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www.cs.armstrong.edu/liang/intro11e/html/IntStreamDemo.htm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liveexample-ppe.pearsoncmg.com/LiveRun/faces/LiveExample.xhtml?"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www.cs.armstrong.edu/liang/intro11e/html/IntStreamDemo.html"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liveexample-ppe.pearsoncmg.com/LiveRun/faces/LiveExample.xhtml?"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www.cs.armstrong.edu/liang/intro11e/html/IntStreamDemo.html"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liveexample-ppe.pearsoncmg.com/LiveRun/faces/LiveExample.xhtml?"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www.cs.armstrong.edu/liang/intro11e/html/IntStreamDemo.html"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liveexample-ppe.pearsoncmg.com/LiveRun/faces/LiveExample.x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hyperlink" Target="http://liveexample-ppe.pearsoncmg.com/LiveRun/faces/LiveExample.xhtml?" TargetMode="External"/><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hyperlink" Target="http://www.cs.armstrong.edu/liang/intro11e/html/StreamDemo.html" TargetMode="External"/><Relationship Id="rId5" Type="http://schemas.openxmlformats.org/officeDocument/2006/relationships/image" Target="../media/image7.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descr="Front Cover: International Business: The New Realities, Fourth edition by Cavusgil, Knight and Riesenberger."/>
          <p:cNvSpPr txBox="1">
            <a:spLocks noGrp="1"/>
          </p:cNvSpPr>
          <p:nvPr>
            <p:ph type="title"/>
          </p:nvPr>
        </p:nvSpPr>
        <p:spPr>
          <a:xfrm>
            <a:off x="457200" y="215900"/>
            <a:ext cx="8229600" cy="622300"/>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Introduction to Java Programming</a:t>
            </a:r>
          </a:p>
        </p:txBody>
      </p:sp>
      <p:sp>
        <p:nvSpPr>
          <p:cNvPr id="17" name="Content Placeholder 2"/>
          <p:cNvSpPr>
            <a:spLocks noGrp="1"/>
          </p:cNvSpPr>
          <p:nvPr>
            <p:ph type="body" idx="1"/>
          </p:nvPr>
        </p:nvSpPr>
        <p:spPr>
          <a:xfrm>
            <a:off x="457200" y="815975"/>
            <a:ext cx="8229600" cy="479425"/>
          </a:xfrm>
        </p:spPr>
        <p:txBody>
          <a:bodyPr/>
          <a:lstStyle/>
          <a:p>
            <a:pPr>
              <a:defRPr/>
            </a:pPr>
            <a:r>
              <a:rPr lang="en-US" altLang="en-US" dirty="0" smtClean="0">
                <a:latin typeface="+mn-lt"/>
              </a:rPr>
              <a:t>Tenth Edition</a:t>
            </a:r>
            <a:endParaRPr lang="en-US" dirty="0">
              <a:latin typeface="+mn-lt"/>
            </a:endParaRPr>
          </a:p>
        </p:txBody>
      </p:sp>
      <p:sp>
        <p:nvSpPr>
          <p:cNvPr id="18" name="Content Placeholder 3"/>
          <p:cNvSpPr>
            <a:spLocks noGrp="1"/>
          </p:cNvSpPr>
          <p:nvPr>
            <p:ph type="body" idx="2"/>
          </p:nvPr>
        </p:nvSpPr>
        <p:spPr>
          <a:xfrm>
            <a:off x="5029200" y="1600200"/>
            <a:ext cx="3657600" cy="1600200"/>
          </a:xfrm>
        </p:spPr>
        <p:txBody>
          <a:bodyPr/>
          <a:lstStyle/>
          <a:p>
            <a:pPr algn="ctr">
              <a:defRPr/>
            </a:pPr>
            <a:r>
              <a:rPr lang="en-US" b="1" dirty="0" smtClean="0">
                <a:latin typeface="+mn-lt"/>
              </a:rPr>
              <a:t>Chapter 43</a:t>
            </a:r>
            <a:endParaRPr lang="en-US" b="1" dirty="0">
              <a:latin typeface="+mn-lt"/>
            </a:endParaRPr>
          </a:p>
        </p:txBody>
      </p:sp>
      <p:sp>
        <p:nvSpPr>
          <p:cNvPr id="19" name="Content Placeholder 4"/>
          <p:cNvSpPr>
            <a:spLocks noGrp="1"/>
          </p:cNvSpPr>
          <p:nvPr>
            <p:ph type="body" idx="3"/>
          </p:nvPr>
        </p:nvSpPr>
        <p:spPr/>
        <p:txBody>
          <a:bodyPr/>
          <a:lstStyle/>
          <a:p>
            <a:pPr algn="ctr">
              <a:defRPr/>
            </a:pPr>
            <a:r>
              <a:rPr lang="en-US" altLang="en-US" dirty="0">
                <a:latin typeface="+mn-lt"/>
              </a:rPr>
              <a:t>Aggregate Operations for Collection Streams</a:t>
            </a:r>
          </a:p>
        </p:txBody>
      </p:sp>
      <p:pic>
        <p:nvPicPr>
          <p:cNvPr id="11272" name="Picture 5" descr="Front Cover: Introduction to Java Programming, Tenth edition by Lia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93838"/>
            <a:ext cx="3668713" cy="463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Content Placeholder 6"/>
          <p:cNvSpPr txBox="1">
            <a:spLocks noGrp="1"/>
          </p:cNvSpPr>
          <p:nvPr>
            <p:ph type="body" sz="quarter" idx="13"/>
          </p:nvPr>
        </p:nvSpPr>
        <p:spPr>
          <a:xfrm>
            <a:off x="3673475" y="6384925"/>
            <a:ext cx="5257800" cy="381000"/>
          </a:xfrm>
        </p:spPr>
        <p:txBody>
          <a:bodyPr/>
          <a:lstStyle/>
          <a:p>
            <a:r>
              <a:rPr lang="en-US" altLang="en-US" sz="1200" smtClean="0">
                <a:latin typeface="Verdana" panose="020B0604030504040204" pitchFamily="34" charset="0"/>
                <a:cs typeface="Arial" panose="020B0604020202020204" pitchFamily="34" charset="0"/>
              </a:rPr>
              <a:t>Copyright © 2015 Pearson Education, Inc.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forEach Method</a:t>
            </a:r>
          </a:p>
        </p:txBody>
      </p:sp>
      <p:sp>
        <p:nvSpPr>
          <p:cNvPr id="3" name="Text Placeholder 2"/>
          <p:cNvSpPr>
            <a:spLocks noGrp="1"/>
          </p:cNvSpPr>
          <p:nvPr>
            <p:ph type="body" idx="1"/>
          </p:nvPr>
        </p:nvSpPr>
        <p:spPr>
          <a:xfrm>
            <a:off x="457200" y="1600200"/>
            <a:ext cx="8229600" cy="1676400"/>
          </a:xfrm>
        </p:spPr>
        <p:txBody>
          <a:bodyPr/>
          <a:lstStyle/>
          <a:p>
            <a:pPr>
              <a:defRPr/>
            </a:pPr>
            <a:r>
              <a:rPr lang="en-US" altLang="en-US" dirty="0"/>
              <a:t>The lambda expression not only simplifies the code, but also the concept of the method. You can now simply say that for each element in the stream perform the action as specified in the expression</a:t>
            </a:r>
            <a:r>
              <a:rPr lang="en-US" altLang="en-US" dirty="0" smtClean="0"/>
              <a:t>.</a:t>
            </a:r>
            <a:endParaRPr lang="en-US" altLang="en-US" dirty="0"/>
          </a:p>
        </p:txBody>
      </p:sp>
      <p:graphicFrame>
        <p:nvGraphicFramePr>
          <p:cNvPr id="28676" name="Object 3" descr="A, using a lambda expression. A line of code reads as follows. For each left parenthesis e hyphen right angle bracket system period out period print left parenthesis e + double quote double quote right parenthesis right parenthesis. B, using an anonymous inner class. Code has 7 lines, as follows. Line 1. For each left parenthesis. Line 2, indented once. New java period u t I l period function period consumer left angle bracket string right angle bracket left parenthesis right parenthesis left brace. Line 3, indented twice. Public void accept left parenthesis string e right parenthesis left brace. Line 4, indented three times. System period out period print left parenthesis e + double quote double quote right parenthesis semicolon. Line 5, indented twice. Right brace. Line 6, indented once. Right brace. Line 7. Right brace."/>
          <p:cNvGraphicFramePr>
            <a:graphicFrameLocks noChangeAspect="1"/>
          </p:cNvGraphicFramePr>
          <p:nvPr>
            <p:extLst>
              <p:ext uri="{D42A27DB-BD31-4B8C-83A1-F6EECF244321}">
                <p14:modId xmlns:p14="http://schemas.microsoft.com/office/powerpoint/2010/main" val="3032337899"/>
              </p:ext>
            </p:extLst>
          </p:nvPr>
        </p:nvGraphicFramePr>
        <p:xfrm>
          <a:off x="373063" y="3810000"/>
          <a:ext cx="8396287" cy="1828800"/>
        </p:xfrm>
        <a:graphic>
          <a:graphicData uri="http://schemas.openxmlformats.org/presentationml/2006/ole">
            <mc:AlternateContent xmlns:mc="http://schemas.openxmlformats.org/markup-compatibility/2006">
              <mc:Choice xmlns:v="urn:schemas-microsoft-com:vml" Requires="v">
                <p:oleObj spid="_x0000_s28684" name="Picture" r:id="rId4" imgW="5774917" imgH="1259399" progId="Word.Picture.8">
                  <p:embed/>
                </p:oleObj>
              </mc:Choice>
              <mc:Fallback>
                <p:oleObj name="Picture" r:id="rId4" imgW="5774917" imgH="1259399" progId="Word.Picture.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063" y="3810000"/>
                        <a:ext cx="8396287"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txBox="1">
            <a:spLocks noGrp="1"/>
          </p:cNvSpPr>
          <p:nvPr>
            <p:ph type="title"/>
          </p:nvPr>
        </p:nvSpPr>
        <p:spPr/>
        <p:txBody>
          <a:bodyPr/>
          <a:lstStyle/>
          <a:p>
            <a:r>
              <a:rPr lang="en-US" altLang="en-US" smtClean="0"/>
              <a:t>The Sorted Method</a:t>
            </a:r>
            <a:endParaRPr lang="en-US" altLang="en-US" dirty="0" smtClean="0">
              <a:sym typeface="Times New Roman" panose="02020603050405020304" pitchFamily="18" charset="0"/>
            </a:endParaRPr>
          </a:p>
        </p:txBody>
      </p:sp>
      <p:graphicFrame>
        <p:nvGraphicFramePr>
          <p:cNvPr id="5" name="Object 2" descr="Sorted left parenthesis right parenthesis."/>
          <p:cNvGraphicFramePr>
            <a:graphicFrameLocks noChangeAspect="1"/>
          </p:cNvGraphicFramePr>
          <p:nvPr>
            <p:extLst>
              <p:ext uri="{D42A27DB-BD31-4B8C-83A1-F6EECF244321}">
                <p14:modId xmlns:p14="http://schemas.microsoft.com/office/powerpoint/2010/main" val="522540238"/>
              </p:ext>
            </p:extLst>
          </p:nvPr>
        </p:nvGraphicFramePr>
        <p:xfrm>
          <a:off x="778626" y="1748444"/>
          <a:ext cx="1066800" cy="342900"/>
        </p:xfrm>
        <a:graphic>
          <a:graphicData uri="http://schemas.openxmlformats.org/presentationml/2006/ole">
            <mc:AlternateContent xmlns:mc="http://schemas.openxmlformats.org/markup-compatibility/2006">
              <mc:Choice xmlns:v="urn:schemas-microsoft-com:vml" Requires="v">
                <p:oleObj spid="_x0000_s37902" name="Equation" r:id="rId4" imgW="1066680" imgH="342720" progId="Equation.DSMT4">
                  <p:embed/>
                </p:oleObj>
              </mc:Choice>
              <mc:Fallback>
                <p:oleObj name="Equation" r:id="rId4" imgW="1066680" imgH="342720" progId="Equation.DSMT4">
                  <p:embed/>
                  <p:pic>
                    <p:nvPicPr>
                      <p:cNvPr id="0" name=""/>
                      <p:cNvPicPr/>
                      <p:nvPr/>
                    </p:nvPicPr>
                    <p:blipFill>
                      <a:blip r:embed="rId5"/>
                      <a:stretch>
                        <a:fillRect/>
                      </a:stretch>
                    </p:blipFill>
                    <p:spPr>
                      <a:xfrm>
                        <a:off x="778626" y="1748444"/>
                        <a:ext cx="1066800" cy="342900"/>
                      </a:xfrm>
                      <a:prstGeom prst="rect">
                        <a:avLst/>
                      </a:prstGeom>
                    </p:spPr>
                  </p:pic>
                </p:oleObj>
              </mc:Fallback>
            </mc:AlternateContent>
          </a:graphicData>
        </a:graphic>
      </p:graphicFrame>
      <p:sp>
        <p:nvSpPr>
          <p:cNvPr id="3" name="Content Placeholder 3"/>
          <p:cNvSpPr>
            <a:spLocks noGrp="1"/>
          </p:cNvSpPr>
          <p:nvPr>
            <p:ph type="body" idx="1"/>
          </p:nvPr>
        </p:nvSpPr>
        <p:spPr>
          <a:xfrm>
            <a:off x="457200" y="1600201"/>
            <a:ext cx="8077200" cy="491143"/>
          </a:xfrm>
        </p:spPr>
        <p:txBody>
          <a:bodyPr/>
          <a:lstStyle/>
          <a:p>
            <a:r>
              <a:rPr lang="en-US" altLang="en-US" dirty="0"/>
              <a:t> </a:t>
            </a:r>
            <a:r>
              <a:rPr lang="en-US" altLang="en-US" dirty="0" smtClean="0"/>
              <a:t>            is to sort the elements in their natural order and</a:t>
            </a:r>
            <a:endParaRPr lang="en-US" altLang="en-US" dirty="0"/>
          </a:p>
        </p:txBody>
      </p:sp>
      <p:graphicFrame>
        <p:nvGraphicFramePr>
          <p:cNvPr id="6" name="Object 4" descr="Sorted left parenthesis comparator right parenthesis."/>
          <p:cNvGraphicFramePr>
            <a:graphicFrameLocks noChangeAspect="1"/>
          </p:cNvGraphicFramePr>
          <p:nvPr>
            <p:extLst>
              <p:ext uri="{D42A27DB-BD31-4B8C-83A1-F6EECF244321}">
                <p14:modId xmlns:p14="http://schemas.microsoft.com/office/powerpoint/2010/main" val="3334636626"/>
              </p:ext>
            </p:extLst>
          </p:nvPr>
        </p:nvGraphicFramePr>
        <p:xfrm>
          <a:off x="768930" y="2061556"/>
          <a:ext cx="2781300" cy="431800"/>
        </p:xfrm>
        <a:graphic>
          <a:graphicData uri="http://schemas.openxmlformats.org/presentationml/2006/ole">
            <mc:AlternateContent xmlns:mc="http://schemas.openxmlformats.org/markup-compatibility/2006">
              <mc:Choice xmlns:v="urn:schemas-microsoft-com:vml" Requires="v">
                <p:oleObj spid="_x0000_s37903" name="Equation" r:id="rId6" imgW="2781000" imgH="431640" progId="Equation.DSMT4">
                  <p:embed/>
                </p:oleObj>
              </mc:Choice>
              <mc:Fallback>
                <p:oleObj name="Equation" r:id="rId6" imgW="2781000" imgH="431640" progId="Equation.DSMT4">
                  <p:embed/>
                  <p:pic>
                    <p:nvPicPr>
                      <p:cNvPr id="0" name=""/>
                      <p:cNvPicPr/>
                      <p:nvPr/>
                    </p:nvPicPr>
                    <p:blipFill>
                      <a:blip r:embed="rId7"/>
                      <a:stretch>
                        <a:fillRect/>
                      </a:stretch>
                    </p:blipFill>
                    <p:spPr>
                      <a:xfrm>
                        <a:off x="768930" y="2061556"/>
                        <a:ext cx="2781300" cy="431800"/>
                      </a:xfrm>
                      <a:prstGeom prst="rect">
                        <a:avLst/>
                      </a:prstGeom>
                    </p:spPr>
                  </p:pic>
                </p:oleObj>
              </mc:Fallback>
            </mc:AlternateContent>
          </a:graphicData>
        </a:graphic>
      </p:graphicFrame>
      <p:sp>
        <p:nvSpPr>
          <p:cNvPr id="7" name="Content Placeholder 5"/>
          <p:cNvSpPr txBox="1"/>
          <p:nvPr/>
        </p:nvSpPr>
        <p:spPr>
          <a:xfrm>
            <a:off x="3482631" y="1999596"/>
            <a:ext cx="5219120" cy="461665"/>
          </a:xfrm>
          <a:prstGeom prst="rect">
            <a:avLst/>
          </a:prstGeom>
          <a:noFill/>
        </p:spPr>
        <p:txBody>
          <a:bodyPr wrap="square" rtlCol="0">
            <a:spAutoFit/>
          </a:bodyPr>
          <a:lstStyle/>
          <a:p>
            <a:r>
              <a:rPr lang="en-US" altLang="en-US" sz="2400" dirty="0"/>
              <a:t>sorts using the specified comparator</a:t>
            </a:r>
            <a:r>
              <a:rPr lang="en-US" altLang="en-US" sz="2400" dirty="0" smtClean="0"/>
              <a:t>.</a:t>
            </a:r>
            <a:endParaRPr lang="en-US" altLang="en-US" sz="2400" dirty="0"/>
          </a:p>
        </p:txBody>
      </p:sp>
      <p:graphicFrame>
        <p:nvGraphicFramePr>
          <p:cNvPr id="10" name="Object 6" descr="A, using a lambda expression. Code has 2 lines, as follows. Line 1. Sorted left parenthesis left parenthesis e 1 comma e 2 right parenthesis hyphen right angle bracket. Line 2, indented once. E 1 period compare to ignore case left parenthesis e 2 right parenthesis right parenthesis. B, using an anonymous inner class. Code has 7 lines, as follows. Line 1. Sorted left parenthesis. Line 2, indented once. New java period u t I l period comparator left angle bracket string right angle bracket left parenthesis right parenthesis left brace. Line 3, indented twice. Public I n t compare left parenthesis string e 1 comma string e 2 right parenthesis left brace. Line 4, indented three times. Return e 1 period compare to ignore case left parenthesis e 2 right parenthesis semicolon. Line 5, indented twice. Right brace. Line 6, indented once. Right brace. Line 7. Right brace. C, using a method reference. A line of code reads as follows. Sorted left parenthesis string colon colon compare to ignore case right parenthesis."/>
          <p:cNvGraphicFramePr>
            <a:graphicFrameLocks noChangeAspect="1"/>
          </p:cNvGraphicFramePr>
          <p:nvPr>
            <p:extLst>
              <p:ext uri="{D42A27DB-BD31-4B8C-83A1-F6EECF244321}">
                <p14:modId xmlns:p14="http://schemas.microsoft.com/office/powerpoint/2010/main" val="3952675647"/>
              </p:ext>
            </p:extLst>
          </p:nvPr>
        </p:nvGraphicFramePr>
        <p:xfrm>
          <a:off x="462453" y="3276600"/>
          <a:ext cx="8229600" cy="1828800"/>
        </p:xfrm>
        <a:graphic>
          <a:graphicData uri="http://schemas.openxmlformats.org/presentationml/2006/ole">
            <mc:AlternateContent xmlns:mc="http://schemas.openxmlformats.org/markup-compatibility/2006">
              <mc:Choice xmlns:v="urn:schemas-microsoft-com:vml" Requires="v">
                <p:oleObj spid="_x0000_s37904" name="Picture" r:id="rId8" imgW="5660426" imgH="1259399" progId="Word.Picture.8">
                  <p:embed/>
                </p:oleObj>
              </mc:Choice>
              <mc:Fallback>
                <p:oleObj name="Picture" r:id="rId8" imgW="5660426" imgH="1259399" progId="Word.Picture.8">
                  <p:embed/>
                  <p:pic>
                    <p:nvPicPr>
                      <p:cNvPr id="11274"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2453" y="3276600"/>
                        <a:ext cx="82296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953775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The Filter Method</a:t>
            </a:r>
          </a:p>
        </p:txBody>
      </p:sp>
      <p:sp>
        <p:nvSpPr>
          <p:cNvPr id="3" name="Text Placeholder 2"/>
          <p:cNvSpPr>
            <a:spLocks noGrp="1"/>
          </p:cNvSpPr>
          <p:nvPr>
            <p:ph type="body" idx="1"/>
          </p:nvPr>
        </p:nvSpPr>
        <p:spPr>
          <a:xfrm>
            <a:off x="457200" y="1600200"/>
            <a:ext cx="8229600" cy="1981200"/>
          </a:xfrm>
        </p:spPr>
        <p:txBody>
          <a:bodyPr/>
          <a:lstStyle/>
          <a:p>
            <a:pPr>
              <a:defRPr/>
            </a:pPr>
            <a:r>
              <a:rPr lang="en-US" altLang="en-US" dirty="0" smtClean="0"/>
              <a:t>The filter method takes an argument of the Predicate&lt;? super T&gt; type, which is a functional interface with an abstract method test(T t) that returns a Boolean value. The method selects the elements from the stream that satisfies the predicate. </a:t>
            </a:r>
            <a:endParaRPr lang="en-US" altLang="en-US" dirty="0"/>
          </a:p>
        </p:txBody>
      </p:sp>
      <p:graphicFrame>
        <p:nvGraphicFramePr>
          <p:cNvPr id="30724" name="Object 3" descr="A, using a lambda expression. A line of code reads as follows. Filter left parenthesis e hyphen right angle bracket e period length left parenthesis right parenthesis right angle bracket 4 right parenthesis. B, using an anonymous inner class. Code has 7 lines, as follows. Line 1. Filter left parenthesis. Line 2, indented once. New java period u t I l period function period predicate left angle bracket string right angle bracket left parenthesis right parenthesis left brace. Line 3, indented twice. Public Boolean test left parenthesis string e right parenthesis left brace. Line 4, indented three times. Return e period length left parenthesis right parenthesis right angle bracket 4 semicolon. Line 5, indented twice. Right brace. Line 6, indented once. Right brace. Line 7. Right brace."/>
          <p:cNvGraphicFramePr>
            <a:graphicFrameLocks noChangeAspect="1"/>
          </p:cNvGraphicFramePr>
          <p:nvPr>
            <p:extLst>
              <p:ext uri="{D42A27DB-BD31-4B8C-83A1-F6EECF244321}">
                <p14:modId xmlns:p14="http://schemas.microsoft.com/office/powerpoint/2010/main" val="1342774536"/>
              </p:ext>
            </p:extLst>
          </p:nvPr>
        </p:nvGraphicFramePr>
        <p:xfrm>
          <a:off x="287338" y="3962400"/>
          <a:ext cx="8396287" cy="1828800"/>
        </p:xfrm>
        <a:graphic>
          <a:graphicData uri="http://schemas.openxmlformats.org/presentationml/2006/ole">
            <mc:AlternateContent xmlns:mc="http://schemas.openxmlformats.org/markup-compatibility/2006">
              <mc:Choice xmlns:v="urn:schemas-microsoft-com:vml" Requires="v">
                <p:oleObj spid="_x0000_s30732" name="Picture" r:id="rId4" imgW="5774917" imgH="1259399" progId="Word.Picture.8">
                  <p:embed/>
                </p:oleObj>
              </mc:Choice>
              <mc:Fallback>
                <p:oleObj name="Picture" r:id="rId4" imgW="5774917" imgH="1259399" progId="Word.Picture.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338" y="3962400"/>
                        <a:ext cx="8396287"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The max and min Methods</a:t>
            </a:r>
          </a:p>
        </p:txBody>
      </p:sp>
      <p:sp>
        <p:nvSpPr>
          <p:cNvPr id="3" name="Text Placeholder 2"/>
          <p:cNvSpPr>
            <a:spLocks noGrp="1"/>
          </p:cNvSpPr>
          <p:nvPr>
            <p:ph type="body" idx="1"/>
          </p:nvPr>
        </p:nvSpPr>
        <p:spPr/>
        <p:txBody>
          <a:bodyPr/>
          <a:lstStyle/>
          <a:p>
            <a:pPr>
              <a:defRPr/>
            </a:pPr>
            <a:r>
              <a:rPr lang="en-US" altLang="en-US" smtClean="0"/>
              <a:t>The max and min methods take an argument of the Comparator&lt;? Super T&gt; type. This argument specifies how the elements are compared in order to obtain the maximum and minimum element. </a:t>
            </a:r>
            <a:endParaRPr lang="en-US"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The anyMatch, allMatch, and noneMatch Methods</a:t>
            </a:r>
          </a:p>
        </p:txBody>
      </p:sp>
      <p:sp>
        <p:nvSpPr>
          <p:cNvPr id="3" name="Text Placeholder 2"/>
          <p:cNvSpPr>
            <a:spLocks noGrp="1"/>
          </p:cNvSpPr>
          <p:nvPr>
            <p:ph type="body" idx="1"/>
          </p:nvPr>
        </p:nvSpPr>
        <p:spPr/>
        <p:txBody>
          <a:bodyPr/>
          <a:lstStyle/>
          <a:p>
            <a:pPr>
              <a:defRPr/>
            </a:pPr>
            <a:r>
              <a:rPr lang="en-US" altLang="en-US" smtClean="0"/>
              <a:t>The anyMatch, allMatch, and noneMatch methods take an argument of the Predicate&lt;? super T&gt; type to test if the stream contains an element, all elements, or no element that satisfies the predicate. </a:t>
            </a:r>
            <a:endParaRPr lang="en-US"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The map Method</a:t>
            </a:r>
          </a:p>
        </p:txBody>
      </p:sp>
      <p:sp>
        <p:nvSpPr>
          <p:cNvPr id="3" name="Text Placeholder 2"/>
          <p:cNvSpPr>
            <a:spLocks noGrp="1"/>
          </p:cNvSpPr>
          <p:nvPr>
            <p:ph type="body" idx="1"/>
          </p:nvPr>
        </p:nvSpPr>
        <p:spPr/>
        <p:txBody>
          <a:bodyPr/>
          <a:lstStyle/>
          <a:p>
            <a:pPr>
              <a:defRPr/>
            </a:pPr>
            <a:r>
              <a:rPr lang="en-US" altLang="en-US" smtClean="0"/>
              <a:t>The map method returns a new stream by mapping each element in the stream into a new element. The map method takes an argument of the Function&lt;? super T, ? super R&gt; type to return an instance of the Stream&lt;R&gt;. The Function is a functional interface with an abstract method apply(T t) that maps t into a value of the type R. </a:t>
            </a:r>
            <a:endParaRPr lang="en-US" altLang="en-US" dirty="0"/>
          </a:p>
        </p:txBody>
      </p:sp>
      <p:graphicFrame>
        <p:nvGraphicFramePr>
          <p:cNvPr id="36868" name="Object 3" descr="A, using a lambda expression. A line of code reads as follows. Map left parenthesis e hyphen right angle bracket e period to upper case left parenthesis right parenthesis right parenthesis. B, using an anonymous inner class. Code has 7 lines, as follows. Line 1. Map left parenthesis. Line 2, indented once. New java period u t I l period function period function left angle bracket string comma string right angle bracket left parenthesis right parenthesis left brace. Line 3, indented twice. Public string apply left parenthesis string e right parenthesis left brace. Line 4, indented three times. Return e period to upper case left parenthesis right parenthesis semicolon. Line 5, indented twice. Right brace. Line 6, indented once. Right brace. Line 7. Right brace. C, using a method reference. A line of code reads as follows. Map left parenthesis string colon colon to upper case right parenthesis."/>
          <p:cNvGraphicFramePr>
            <a:graphicFrameLocks noChangeAspect="1"/>
          </p:cNvGraphicFramePr>
          <p:nvPr>
            <p:extLst>
              <p:ext uri="{D42A27DB-BD31-4B8C-83A1-F6EECF244321}">
                <p14:modId xmlns:p14="http://schemas.microsoft.com/office/powerpoint/2010/main" val="1151402168"/>
              </p:ext>
            </p:extLst>
          </p:nvPr>
        </p:nvGraphicFramePr>
        <p:xfrm>
          <a:off x="304800" y="4114800"/>
          <a:ext cx="8396288" cy="1828800"/>
        </p:xfrm>
        <a:graphic>
          <a:graphicData uri="http://schemas.openxmlformats.org/presentationml/2006/ole">
            <mc:AlternateContent xmlns:mc="http://schemas.openxmlformats.org/markup-compatibility/2006">
              <mc:Choice xmlns:v="urn:schemas-microsoft-com:vml" Requires="v">
                <p:oleObj spid="_x0000_s36876" name="Picture" r:id="rId4" imgW="5774917" imgH="1259399" progId="Word.Picture.8">
                  <p:embed/>
                </p:oleObj>
              </mc:Choice>
              <mc:Fallback>
                <p:oleObj name="Picture" r:id="rId4" imgW="5774917" imgH="1259399" progId="Word.Picture.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4114800"/>
                        <a:ext cx="8396288"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IntStream, LongStream, and DoubleStream</a:t>
            </a:r>
          </a:p>
        </p:txBody>
      </p:sp>
      <p:sp>
        <p:nvSpPr>
          <p:cNvPr id="3" name="Text Placeholder 2"/>
          <p:cNvSpPr>
            <a:spLocks noGrp="1"/>
          </p:cNvSpPr>
          <p:nvPr>
            <p:ph type="body" idx="1"/>
          </p:nvPr>
        </p:nvSpPr>
        <p:spPr/>
        <p:txBody>
          <a:bodyPr/>
          <a:lstStyle/>
          <a:p>
            <a:pPr>
              <a:defRPr/>
            </a:pPr>
            <a:r>
              <a:rPr lang="en-US" altLang="en-US" smtClean="0"/>
              <a:t>Stream represents a sequence of objects. In addition to Stream, Java provides IntStream, LongStream, and DoubleStream for representing a sequence of int, long, and double values. These streams are also subinterfaces of BaseStream. You can use these streams in the same way like a Stream. Additionally, you can use the sum(), average(), and summaryStatistics()methods for returning the sum, average, various statistics of the elements in the stream. You can use the mapToInt method to convert a Stream to an IntStream and use the map method to convert any stream including an IntStream to a Stream.</a:t>
            </a:r>
            <a:endParaRPr lang="en-US"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IntStream, LongStream, and DoubleStream Examples</a:t>
            </a:r>
          </a:p>
        </p:txBody>
      </p:sp>
      <p:sp>
        <p:nvSpPr>
          <p:cNvPr id="4" name="TextBox 2">
            <a:hlinkClick r:id="rId3"/>
          </p:cNvPr>
          <p:cNvSpPr>
            <a:spLocks noChangeArrowheads="1"/>
          </p:cNvSpPr>
          <p:nvPr/>
        </p:nvSpPr>
        <p:spPr bwMode="auto">
          <a:xfrm>
            <a:off x="4953000" y="5486400"/>
            <a:ext cx="2324100" cy="4572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defRPr/>
            </a:pPr>
            <a:r>
              <a:rPr lang="en-US" altLang="en-US" sz="2400" dirty="0" err="1" smtClean="0">
                <a:latin typeface="+mn-lt"/>
              </a:rPr>
              <a:t>IntStreamDemo</a:t>
            </a:r>
            <a:endParaRPr lang="en-US" altLang="en-US" sz="2400" dirty="0" smtClean="0">
              <a:latin typeface="+mn-lt"/>
            </a:endParaRPr>
          </a:p>
        </p:txBody>
      </p:sp>
      <p:sp>
        <p:nvSpPr>
          <p:cNvPr id="7" name="TextBox 3">
            <a:hlinkClick r:id="rId4"/>
          </p:cNvPr>
          <p:cNvSpPr txBox="1"/>
          <p:nvPr/>
        </p:nvSpPr>
        <p:spPr>
          <a:xfrm>
            <a:off x="7391400" y="5486400"/>
            <a:ext cx="838200" cy="461665"/>
          </a:xfrm>
          <a:prstGeom prst="rect">
            <a:avLst/>
          </a:prstGeom>
          <a:solidFill>
            <a:srgbClr val="38A1BA"/>
          </a:solidFill>
        </p:spPr>
        <p:txBody>
          <a:bodyPr wrap="square" rtlCol="0">
            <a:spAutoFit/>
          </a:bodyPr>
          <a:lstStyle/>
          <a:p>
            <a:r>
              <a:rPr lang="en-US" sz="2400" dirty="0" smtClean="0">
                <a:latin typeface="+mn-lt"/>
              </a:rPr>
              <a:t>Run</a:t>
            </a:r>
            <a:endParaRPr lang="en-US" sz="2400" dirty="0">
              <a:latin typeface="+mn-l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Parallel Streams</a:t>
            </a:r>
          </a:p>
        </p:txBody>
      </p:sp>
      <p:sp>
        <p:nvSpPr>
          <p:cNvPr id="3" name="Text Placeholder 2"/>
          <p:cNvSpPr>
            <a:spLocks noGrp="1"/>
          </p:cNvSpPr>
          <p:nvPr>
            <p:ph type="body" idx="1"/>
          </p:nvPr>
        </p:nvSpPr>
        <p:spPr/>
        <p:txBody>
          <a:bodyPr/>
          <a:lstStyle/>
          <a:p>
            <a:pPr>
              <a:defRPr/>
            </a:pPr>
            <a:r>
              <a:rPr lang="en-US" altLang="en-US" dirty="0" smtClean="0"/>
              <a:t>Streams can be executed in parallel mode to improve performance. The stream() method in the Collection interface returns a sequential stream. To execute operations in parallel, use the </a:t>
            </a:r>
            <a:r>
              <a:rPr lang="en-US" altLang="en-US" dirty="0" err="1" smtClean="0"/>
              <a:t>parallelStream</a:t>
            </a:r>
            <a:r>
              <a:rPr lang="en-US" altLang="en-US" dirty="0" smtClean="0"/>
              <a:t>() method in the Collection interface to obtain a parallel stream. Any stream can be turned to into a parallel stream by invoking the parallel() method defined in </a:t>
            </a:r>
            <a:r>
              <a:rPr lang="en-US" altLang="en-US" dirty="0" err="1" smtClean="0"/>
              <a:t>tbe</a:t>
            </a:r>
            <a:r>
              <a:rPr lang="en-US" altLang="en-US" dirty="0" smtClean="0"/>
              <a:t> </a:t>
            </a:r>
            <a:r>
              <a:rPr lang="en-US" altLang="en-US" dirty="0" err="1" smtClean="0"/>
              <a:t>BaseStream</a:t>
            </a:r>
            <a:r>
              <a:rPr lang="en-US" altLang="en-US" dirty="0" smtClean="0"/>
              <a:t> interface. Likewise, you can turn a parallel stream into a sequential stream by invoking the sequential() method.</a:t>
            </a:r>
            <a:endParaRPr lang="en-US"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Parallel Streams Example</a:t>
            </a:r>
          </a:p>
        </p:txBody>
      </p:sp>
      <p:sp>
        <p:nvSpPr>
          <p:cNvPr id="45059" name="TextBox 2">
            <a:hlinkClick r:id="rId3"/>
          </p:cNvPr>
          <p:cNvSpPr>
            <a:spLocks noChangeArrowheads="1"/>
          </p:cNvSpPr>
          <p:nvPr/>
        </p:nvSpPr>
        <p:spPr bwMode="auto">
          <a:xfrm>
            <a:off x="4495800" y="5486400"/>
            <a:ext cx="2781300" cy="4572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2400">
                <a:latin typeface="Times New Roman" panose="02020603050405020304" pitchFamily="18" charset="0"/>
              </a:rPr>
              <a:t>ParallelStreamDemo</a:t>
            </a:r>
          </a:p>
        </p:txBody>
      </p:sp>
      <p:sp>
        <p:nvSpPr>
          <p:cNvPr id="6" name="TextBox 3">
            <a:hlinkClick r:id="rId4"/>
          </p:cNvPr>
          <p:cNvSpPr txBox="1"/>
          <p:nvPr/>
        </p:nvSpPr>
        <p:spPr>
          <a:xfrm>
            <a:off x="7391400" y="5481935"/>
            <a:ext cx="838200" cy="461665"/>
          </a:xfrm>
          <a:prstGeom prst="rect">
            <a:avLst/>
          </a:prstGeom>
          <a:solidFill>
            <a:srgbClr val="38A1BA"/>
          </a:solidFill>
        </p:spPr>
        <p:txBody>
          <a:bodyPr wrap="square" rtlCol="0">
            <a:spAutoFit/>
          </a:bodyPr>
          <a:lstStyle/>
          <a:p>
            <a:r>
              <a:rPr lang="en-US" sz="2400" dirty="0" smtClean="0">
                <a:latin typeface="+mn-lt"/>
              </a:rPr>
              <a:t>Run</a:t>
            </a:r>
            <a:endParaRPr lang="en-US" sz="2400" dirty="0">
              <a:latin typeface="+mn-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Motivations</a:t>
            </a:r>
          </a:p>
        </p:txBody>
      </p:sp>
      <p:pic>
        <p:nvPicPr>
          <p:cNvPr id="12291" name="Picture 2" descr="Code has 6 lines, as follows. Line 1. Double left bracket right bracket numbers = left brace 2.4 comma 55.6 comma 90.12 comma 26.6 right brace semicolon. Line 2. Set left angle bracket double right angle bracket set = new hash set left angle bracket right angle bracket left parenthesis arrays period as list left parenthesis numbers right parenthesis right parenthesis semicolon. Line 3. I n t count = 0 semicolon. Line 4. For left parenthesis double e colon set right parenthesis. Line 5, indented once. If left parenthesis e right angle bracket 60 right parenthesis count + + semicolon. Line 6. System period out period print l n left parenthesis double quote count is double quote + count right parenthesis semicolo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1637" y="1458912"/>
            <a:ext cx="5800725" cy="168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Content Placeholder 3"/>
          <p:cNvSpPr txBox="1">
            <a:spLocks noGrp="1"/>
          </p:cNvSpPr>
          <p:nvPr>
            <p:ph type="body" idx="1"/>
          </p:nvPr>
        </p:nvSpPr>
        <p:spPr>
          <a:xfrm>
            <a:off x="533400" y="3286125"/>
            <a:ext cx="8229600" cy="1600200"/>
          </a:xfrm>
        </p:spPr>
        <p:txBody>
          <a:bodyPr/>
          <a:lstStyle/>
          <a:p>
            <a:pPr>
              <a:defRPr/>
            </a:pPr>
            <a:r>
              <a:rPr lang="en-US" altLang="en-US" dirty="0" smtClean="0"/>
              <a:t>The code is fine. However, Java provides a better and simpler way for accomplishing the task. Using the aggregate operations, you can rewrite the code as follows:</a:t>
            </a:r>
            <a:endParaRPr lang="en-US" altLang="en-US" dirty="0"/>
          </a:p>
        </p:txBody>
      </p:sp>
      <p:pic>
        <p:nvPicPr>
          <p:cNvPr id="12293" name="Picture 4" descr="Code has 2 lines, as follows. Line 1. System period out period print l n left parenthesis double quote count is double quote plus. Line 2, indented once. Set period stream left parenthesis right parenthesis period filter left parenthesis e hyphen right angle bracket e right angle bracket 60 right parenthesis period count left parenthesis right parenthesis right parenthesis semicolon."/>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47850" y="5105400"/>
            <a:ext cx="54483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Stream Reduction Using the reduce Method</a:t>
            </a:r>
          </a:p>
        </p:txBody>
      </p:sp>
      <p:sp>
        <p:nvSpPr>
          <p:cNvPr id="3" name="Text Placeholder 2"/>
          <p:cNvSpPr>
            <a:spLocks noGrp="1"/>
          </p:cNvSpPr>
          <p:nvPr>
            <p:ph type="body" idx="1"/>
          </p:nvPr>
        </p:nvSpPr>
        <p:spPr>
          <a:xfrm>
            <a:off x="457200" y="1600200"/>
            <a:ext cx="8229600" cy="1600200"/>
          </a:xfrm>
        </p:spPr>
        <p:txBody>
          <a:bodyPr/>
          <a:lstStyle/>
          <a:p>
            <a:pPr>
              <a:defRPr/>
            </a:pPr>
            <a:r>
              <a:rPr lang="en-US" altLang="en-US" dirty="0"/>
              <a:t>The </a:t>
            </a:r>
            <a:r>
              <a:rPr lang="en-US" altLang="en-US" b="1" dirty="0"/>
              <a:t>reduce</a:t>
            </a:r>
            <a:r>
              <a:rPr lang="en-US" altLang="en-US" dirty="0"/>
              <a:t> method makes the code concise. Moreover, the code is parallelizable, because multiple processors can simultaneously invoke the </a:t>
            </a:r>
            <a:r>
              <a:rPr lang="en-US" altLang="en-US" b="1" dirty="0" err="1"/>
              <a:t>applyAsInt</a:t>
            </a:r>
            <a:r>
              <a:rPr lang="en-US" altLang="en-US" dirty="0"/>
              <a:t> method on two integers repeatedly. </a:t>
            </a:r>
          </a:p>
        </p:txBody>
      </p:sp>
      <p:pic>
        <p:nvPicPr>
          <p:cNvPr id="47108" name="Picture 3" descr="One block of code has 4 lines, as follows. Line 1. I n t total = 0 semicolon. Line 2. For left parenthesis I n t e colon s right parenthesis left brace. Line 3, indented once. Total + = e semicolon. Line 4. Right brace. Another block of code has 2 lines, as follows. Line 1. I n t sum = s period parallel stream left parenthesis right parenthesis. Line 2. Period reduce left parenthesis 0 comma left parenthesis e 1 comma e 2 right parenthesis hyphen right angle bracket e 1 + e 2 right parenthesis semicolo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7688" y="3352800"/>
            <a:ext cx="8048625"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9" name="TextBox 4">
            <a:hlinkClick r:id="rId4"/>
          </p:cNvPr>
          <p:cNvSpPr>
            <a:spLocks noChangeArrowheads="1"/>
          </p:cNvSpPr>
          <p:nvPr/>
        </p:nvSpPr>
        <p:spPr bwMode="auto">
          <a:xfrm>
            <a:off x="4191000" y="5486400"/>
            <a:ext cx="3086100" cy="4572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2400">
                <a:latin typeface="Times New Roman" panose="02020603050405020304" pitchFamily="18" charset="0"/>
              </a:rPr>
              <a:t>StreamReductionDemo</a:t>
            </a:r>
          </a:p>
        </p:txBody>
      </p:sp>
      <p:sp>
        <p:nvSpPr>
          <p:cNvPr id="8" name="TextBox 5">
            <a:hlinkClick r:id="rId5"/>
          </p:cNvPr>
          <p:cNvSpPr txBox="1"/>
          <p:nvPr/>
        </p:nvSpPr>
        <p:spPr>
          <a:xfrm>
            <a:off x="7467600" y="5486400"/>
            <a:ext cx="838200" cy="461665"/>
          </a:xfrm>
          <a:prstGeom prst="rect">
            <a:avLst/>
          </a:prstGeom>
          <a:solidFill>
            <a:srgbClr val="38A1BA"/>
          </a:solidFill>
        </p:spPr>
        <p:txBody>
          <a:bodyPr wrap="square" rtlCol="0">
            <a:spAutoFit/>
          </a:bodyPr>
          <a:lstStyle/>
          <a:p>
            <a:r>
              <a:rPr lang="en-US" sz="2400" dirty="0" smtClean="0">
                <a:latin typeface="+mn-lt"/>
              </a:rPr>
              <a:t>Run</a:t>
            </a:r>
            <a:endParaRPr lang="en-US" sz="2400" dirty="0">
              <a:latin typeface="+mn-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Stream Reduction Using the collect Method</a:t>
            </a:r>
          </a:p>
        </p:txBody>
      </p:sp>
      <p:sp>
        <p:nvSpPr>
          <p:cNvPr id="3" name="Content placeholder 2"/>
          <p:cNvSpPr>
            <a:spLocks noGrp="1"/>
          </p:cNvSpPr>
          <p:nvPr>
            <p:ph type="body" idx="1"/>
          </p:nvPr>
        </p:nvSpPr>
        <p:spPr>
          <a:xfrm>
            <a:off x="457200" y="1600200"/>
            <a:ext cx="8229600" cy="1726739"/>
          </a:xfrm>
        </p:spPr>
        <p:txBody>
          <a:bodyPr/>
          <a:lstStyle/>
          <a:p>
            <a:pPr>
              <a:defRPr/>
            </a:pPr>
            <a:r>
              <a:rPr lang="en-US" altLang="en-US" dirty="0" smtClean="0"/>
              <a:t>You can use the collect method to reduce the elements in a stream into a mutable container.</a:t>
            </a:r>
          </a:p>
          <a:p>
            <a:pPr>
              <a:defRPr/>
            </a:pPr>
            <a:r>
              <a:rPr lang="en-US" altLang="en-US" dirty="0" smtClean="0"/>
              <a:t>In the preceding example, the String’s </a:t>
            </a:r>
            <a:r>
              <a:rPr lang="en-US" altLang="en-US" dirty="0" err="1" smtClean="0"/>
              <a:t>concat</a:t>
            </a:r>
            <a:r>
              <a:rPr lang="en-US" altLang="en-US" dirty="0" smtClean="0"/>
              <a:t> method is used in the reduce method for</a:t>
            </a:r>
            <a:endParaRPr lang="en-US" altLang="en-US" dirty="0"/>
          </a:p>
        </p:txBody>
      </p:sp>
      <p:graphicFrame>
        <p:nvGraphicFramePr>
          <p:cNvPr id="2" name="Object 3" descr="Stream period of left parenthesis names right parenthesis period reduce left parenthesis left parenthesis x comma y right parenthesis hyphen right angle bracket x + y right parenthesis."/>
          <p:cNvGraphicFramePr>
            <a:graphicFrameLocks noChangeAspect="1"/>
          </p:cNvGraphicFramePr>
          <p:nvPr>
            <p:extLst>
              <p:ext uri="{D42A27DB-BD31-4B8C-83A1-F6EECF244321}">
                <p14:modId xmlns:p14="http://schemas.microsoft.com/office/powerpoint/2010/main" val="3726134010"/>
              </p:ext>
            </p:extLst>
          </p:nvPr>
        </p:nvGraphicFramePr>
        <p:xfrm>
          <a:off x="762000" y="3472324"/>
          <a:ext cx="6197600" cy="482600"/>
        </p:xfrm>
        <a:graphic>
          <a:graphicData uri="http://schemas.openxmlformats.org/presentationml/2006/ole">
            <mc:AlternateContent xmlns:mc="http://schemas.openxmlformats.org/markup-compatibility/2006">
              <mc:Choice xmlns:v="urn:schemas-microsoft-com:vml" Requires="v">
                <p:oleObj spid="_x0000_s38918" name="Equation" r:id="rId4" imgW="6197400" imgH="482400" progId="Equation.DSMT4">
                  <p:embed/>
                </p:oleObj>
              </mc:Choice>
              <mc:Fallback>
                <p:oleObj name="Equation" r:id="rId4" imgW="6197400" imgH="482400" progId="Equation.DSMT4">
                  <p:embed/>
                  <p:pic>
                    <p:nvPicPr>
                      <p:cNvPr id="0" name=""/>
                      <p:cNvPicPr/>
                      <p:nvPr/>
                    </p:nvPicPr>
                    <p:blipFill>
                      <a:blip r:embed="rId5"/>
                      <a:stretch>
                        <a:fillRect/>
                      </a:stretch>
                    </p:blipFill>
                    <p:spPr>
                      <a:xfrm>
                        <a:off x="762000" y="3472324"/>
                        <a:ext cx="6197600" cy="482600"/>
                      </a:xfrm>
                      <a:prstGeom prst="rect">
                        <a:avLst/>
                      </a:prstGeom>
                    </p:spPr>
                  </p:pic>
                </p:oleObj>
              </mc:Fallback>
            </mc:AlternateContent>
          </a:graphicData>
        </a:graphic>
      </p:graphicFrame>
      <p:sp>
        <p:nvSpPr>
          <p:cNvPr id="4" name="Content placeholder 4"/>
          <p:cNvSpPr txBox="1"/>
          <p:nvPr/>
        </p:nvSpPr>
        <p:spPr>
          <a:xfrm>
            <a:off x="685800" y="3802332"/>
            <a:ext cx="7772400" cy="1938992"/>
          </a:xfrm>
          <a:prstGeom prst="rect">
            <a:avLst/>
          </a:prstGeom>
          <a:noFill/>
        </p:spPr>
        <p:txBody>
          <a:bodyPr wrap="square" rtlCol="0">
            <a:spAutoFit/>
          </a:bodyPr>
          <a:lstStyle/>
          <a:p>
            <a:pPr>
              <a:defRPr/>
            </a:pPr>
            <a:r>
              <a:rPr lang="en-US" altLang="en-US" sz="2400" dirty="0" smtClean="0">
                <a:latin typeface="+mn-lt"/>
              </a:rPr>
              <a:t>This </a:t>
            </a:r>
            <a:r>
              <a:rPr lang="en-US" altLang="en-US" sz="2400" dirty="0">
                <a:latin typeface="+mn-lt"/>
              </a:rPr>
              <a:t>operation causes a new string to be created when concatenating two strings, which is very inefficient. A better approach is to use a </a:t>
            </a:r>
            <a:r>
              <a:rPr lang="en-US" altLang="en-US" sz="2400" dirty="0" err="1">
                <a:latin typeface="+mn-lt"/>
              </a:rPr>
              <a:t>StringBuilder</a:t>
            </a:r>
            <a:r>
              <a:rPr lang="en-US" altLang="en-US" sz="2400" dirty="0">
                <a:latin typeface="+mn-lt"/>
              </a:rPr>
              <a:t> and accumulate the result into a </a:t>
            </a:r>
            <a:r>
              <a:rPr lang="en-US" altLang="en-US" sz="2400" dirty="0" err="1">
                <a:latin typeface="+mn-lt"/>
              </a:rPr>
              <a:t>StringBuilder</a:t>
            </a:r>
            <a:r>
              <a:rPr lang="en-US" altLang="en-US" sz="2400" dirty="0">
                <a:latin typeface="+mn-lt"/>
              </a:rPr>
              <a:t>. This can be accomplished using the collect method.</a:t>
            </a:r>
          </a:p>
        </p:txBody>
      </p:sp>
      <p:sp>
        <p:nvSpPr>
          <p:cNvPr id="49156" name="TextBox 5">
            <a:hlinkClick r:id="rId6"/>
          </p:cNvPr>
          <p:cNvSpPr>
            <a:spLocks noChangeArrowheads="1"/>
          </p:cNvSpPr>
          <p:nvPr/>
        </p:nvSpPr>
        <p:spPr bwMode="auto">
          <a:xfrm>
            <a:off x="4191000" y="5791200"/>
            <a:ext cx="3086100" cy="4572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2400" dirty="0" err="1">
                <a:latin typeface="Times New Roman" panose="02020603050405020304" pitchFamily="18" charset="0"/>
              </a:rPr>
              <a:t>CollectDemo</a:t>
            </a:r>
            <a:endParaRPr lang="en-US" altLang="en-US" sz="2400" dirty="0">
              <a:latin typeface="Times New Roman" panose="02020603050405020304" pitchFamily="18" charset="0"/>
            </a:endParaRPr>
          </a:p>
        </p:txBody>
      </p:sp>
      <p:sp>
        <p:nvSpPr>
          <p:cNvPr id="6" name="TextBox 6">
            <a:hlinkClick r:id="rId7"/>
          </p:cNvPr>
          <p:cNvSpPr txBox="1"/>
          <p:nvPr/>
        </p:nvSpPr>
        <p:spPr>
          <a:xfrm>
            <a:off x="7391400" y="5786735"/>
            <a:ext cx="838200" cy="461665"/>
          </a:xfrm>
          <a:prstGeom prst="rect">
            <a:avLst/>
          </a:prstGeom>
          <a:solidFill>
            <a:srgbClr val="38A1BA"/>
          </a:solidFill>
        </p:spPr>
        <p:txBody>
          <a:bodyPr wrap="square" rtlCol="0">
            <a:spAutoFit/>
          </a:bodyPr>
          <a:lstStyle/>
          <a:p>
            <a:r>
              <a:rPr lang="en-US" sz="2400" dirty="0" smtClean="0">
                <a:latin typeface="+mn-lt"/>
              </a:rPr>
              <a:t>Run</a:t>
            </a:r>
            <a:endParaRPr lang="en-US" sz="2400" dirty="0">
              <a:latin typeface="+mn-l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Grouping Elements Using the groupingby Collector</a:t>
            </a:r>
          </a:p>
        </p:txBody>
      </p:sp>
      <p:sp>
        <p:nvSpPr>
          <p:cNvPr id="3" name="Text Placeholder 2"/>
          <p:cNvSpPr>
            <a:spLocks noGrp="1"/>
          </p:cNvSpPr>
          <p:nvPr>
            <p:ph type="body" idx="1"/>
          </p:nvPr>
        </p:nvSpPr>
        <p:spPr/>
        <p:txBody>
          <a:bodyPr/>
          <a:lstStyle/>
          <a:p>
            <a:pPr>
              <a:defRPr/>
            </a:pPr>
            <a:r>
              <a:rPr lang="en-US" altLang="en-US" dirty="0" smtClean="0"/>
              <a:t>You can use the </a:t>
            </a:r>
            <a:r>
              <a:rPr lang="en-US" altLang="en-US" dirty="0" err="1" smtClean="0"/>
              <a:t>groupingBy</a:t>
            </a:r>
            <a:r>
              <a:rPr lang="en-US" altLang="en-US" dirty="0" smtClean="0"/>
              <a:t> collector along with the collect method to collect the elements by groups.</a:t>
            </a:r>
          </a:p>
          <a:p>
            <a:pPr>
              <a:defRPr/>
            </a:pPr>
            <a:r>
              <a:rPr lang="en-US" altLang="en-US" dirty="0" smtClean="0"/>
              <a:t>The elements in a stream can be divided into groups using the </a:t>
            </a:r>
            <a:r>
              <a:rPr lang="en-US" altLang="en-US" dirty="0" err="1" smtClean="0"/>
              <a:t>groupingby</a:t>
            </a:r>
            <a:r>
              <a:rPr lang="en-US" altLang="en-US" dirty="0" smtClean="0"/>
              <a:t> collector and then apply aggregate collectors on each group. </a:t>
            </a:r>
            <a:endParaRPr lang="en-US" altLang="en-US" dirty="0"/>
          </a:p>
        </p:txBody>
      </p:sp>
      <p:sp>
        <p:nvSpPr>
          <p:cNvPr id="51204" name="TextBox 3">
            <a:hlinkClick r:id="rId3"/>
          </p:cNvPr>
          <p:cNvSpPr>
            <a:spLocks noChangeArrowheads="1"/>
          </p:cNvSpPr>
          <p:nvPr/>
        </p:nvSpPr>
        <p:spPr bwMode="auto">
          <a:xfrm>
            <a:off x="4191000" y="5486400"/>
            <a:ext cx="3086100" cy="4572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2400">
                <a:latin typeface="Times New Roman" panose="02020603050405020304" pitchFamily="18" charset="0"/>
              </a:rPr>
              <a:t>CollectGroupDemo</a:t>
            </a:r>
          </a:p>
        </p:txBody>
      </p:sp>
      <p:sp>
        <p:nvSpPr>
          <p:cNvPr id="6" name="TextBox 4">
            <a:hlinkClick r:id="rId4"/>
          </p:cNvPr>
          <p:cNvSpPr txBox="1"/>
          <p:nvPr/>
        </p:nvSpPr>
        <p:spPr>
          <a:xfrm>
            <a:off x="7391400" y="5486400"/>
            <a:ext cx="838200" cy="461665"/>
          </a:xfrm>
          <a:prstGeom prst="rect">
            <a:avLst/>
          </a:prstGeom>
          <a:solidFill>
            <a:srgbClr val="38A1BA"/>
          </a:solidFill>
        </p:spPr>
        <p:txBody>
          <a:bodyPr wrap="square" rtlCol="0">
            <a:spAutoFit/>
          </a:bodyPr>
          <a:lstStyle/>
          <a:p>
            <a:r>
              <a:rPr lang="en-US" sz="2400" dirty="0" smtClean="0">
                <a:latin typeface="+mn-lt"/>
              </a:rPr>
              <a:t>Run</a:t>
            </a:r>
            <a:endParaRPr lang="en-US" sz="2400" dirty="0">
              <a:latin typeface="+mn-l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Case Studies: Analyzing Numbers</a:t>
            </a:r>
          </a:p>
        </p:txBody>
      </p:sp>
      <p:sp>
        <p:nvSpPr>
          <p:cNvPr id="53251" name="TextBox 2">
            <a:hlinkClick r:id="rId3"/>
          </p:cNvPr>
          <p:cNvSpPr>
            <a:spLocks noChangeArrowheads="1"/>
          </p:cNvSpPr>
          <p:nvPr/>
        </p:nvSpPr>
        <p:spPr bwMode="auto">
          <a:xfrm>
            <a:off x="3352800" y="5486400"/>
            <a:ext cx="3924300" cy="4572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2400">
                <a:latin typeface="Times New Roman" panose="02020603050405020304" pitchFamily="18" charset="0"/>
              </a:rPr>
              <a:t>AnalyzeNumbersUsingStream</a:t>
            </a:r>
          </a:p>
        </p:txBody>
      </p:sp>
      <p:sp>
        <p:nvSpPr>
          <p:cNvPr id="5" name="TextBox 3">
            <a:hlinkClick r:id="rId4"/>
          </p:cNvPr>
          <p:cNvSpPr txBox="1"/>
          <p:nvPr/>
        </p:nvSpPr>
        <p:spPr>
          <a:xfrm>
            <a:off x="7391400" y="5486400"/>
            <a:ext cx="838200" cy="461665"/>
          </a:xfrm>
          <a:prstGeom prst="rect">
            <a:avLst/>
          </a:prstGeom>
          <a:solidFill>
            <a:srgbClr val="38A1BA"/>
          </a:solidFill>
        </p:spPr>
        <p:txBody>
          <a:bodyPr wrap="square" rtlCol="0">
            <a:spAutoFit/>
          </a:bodyPr>
          <a:lstStyle/>
          <a:p>
            <a:r>
              <a:rPr lang="en-US" sz="2400" dirty="0" smtClean="0">
                <a:latin typeface="+mn-lt"/>
              </a:rPr>
              <a:t>Run</a:t>
            </a:r>
            <a:endParaRPr lang="en-US" sz="2400" dirty="0">
              <a:latin typeface="+mn-l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Case Studies: Counting the Occurrences of Each Letter</a:t>
            </a:r>
          </a:p>
        </p:txBody>
      </p:sp>
      <p:sp>
        <p:nvSpPr>
          <p:cNvPr id="55299" name="TextBox 2">
            <a:hlinkClick r:id="rId3"/>
          </p:cNvPr>
          <p:cNvSpPr>
            <a:spLocks noChangeArrowheads="1"/>
          </p:cNvSpPr>
          <p:nvPr/>
        </p:nvSpPr>
        <p:spPr bwMode="auto">
          <a:xfrm>
            <a:off x="3352800" y="5486400"/>
            <a:ext cx="3924300" cy="4572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2400">
                <a:latin typeface="Times New Roman" panose="02020603050405020304" pitchFamily="18" charset="0"/>
              </a:rPr>
              <a:t>CountLettersUsingStream</a:t>
            </a:r>
          </a:p>
        </p:txBody>
      </p:sp>
      <p:sp>
        <p:nvSpPr>
          <p:cNvPr id="5" name="TextBox 3">
            <a:hlinkClick r:id="rId4"/>
          </p:cNvPr>
          <p:cNvSpPr txBox="1"/>
          <p:nvPr/>
        </p:nvSpPr>
        <p:spPr>
          <a:xfrm>
            <a:off x="7391400" y="5486400"/>
            <a:ext cx="838200" cy="461665"/>
          </a:xfrm>
          <a:prstGeom prst="rect">
            <a:avLst/>
          </a:prstGeom>
          <a:solidFill>
            <a:srgbClr val="38A1BA"/>
          </a:solidFill>
        </p:spPr>
        <p:txBody>
          <a:bodyPr wrap="square" rtlCol="0">
            <a:spAutoFit/>
          </a:bodyPr>
          <a:lstStyle/>
          <a:p>
            <a:r>
              <a:rPr lang="en-US" sz="2400" dirty="0" smtClean="0">
                <a:latin typeface="+mn-lt"/>
              </a:rPr>
              <a:t>Run</a:t>
            </a:r>
            <a:endParaRPr lang="en-US" sz="2400" dirty="0">
              <a:latin typeface="+mn-l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Case Studies: Counting the Occurrences of Each Letter in a String</a:t>
            </a:r>
          </a:p>
        </p:txBody>
      </p:sp>
      <p:sp>
        <p:nvSpPr>
          <p:cNvPr id="57347" name="TextBox 2">
            <a:hlinkClick r:id="rId3"/>
          </p:cNvPr>
          <p:cNvSpPr>
            <a:spLocks noChangeArrowheads="1"/>
          </p:cNvSpPr>
          <p:nvPr/>
        </p:nvSpPr>
        <p:spPr bwMode="auto">
          <a:xfrm>
            <a:off x="2438400" y="5486400"/>
            <a:ext cx="4838700" cy="4572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2400">
                <a:latin typeface="Times New Roman" panose="02020603050405020304" pitchFamily="18" charset="0"/>
              </a:rPr>
              <a:t>CountOccurrenceOfLettersInAString</a:t>
            </a:r>
          </a:p>
        </p:txBody>
      </p:sp>
      <p:sp>
        <p:nvSpPr>
          <p:cNvPr id="5" name="TextBox 3">
            <a:hlinkClick r:id="rId4"/>
          </p:cNvPr>
          <p:cNvSpPr txBox="1"/>
          <p:nvPr/>
        </p:nvSpPr>
        <p:spPr>
          <a:xfrm>
            <a:off x="7391400" y="5486400"/>
            <a:ext cx="838200" cy="461665"/>
          </a:xfrm>
          <a:prstGeom prst="rect">
            <a:avLst/>
          </a:prstGeom>
          <a:solidFill>
            <a:srgbClr val="38A1BA"/>
          </a:solidFill>
        </p:spPr>
        <p:txBody>
          <a:bodyPr wrap="square" rtlCol="0">
            <a:spAutoFit/>
          </a:bodyPr>
          <a:lstStyle/>
          <a:p>
            <a:r>
              <a:rPr lang="en-US" sz="2400" dirty="0" smtClean="0">
                <a:latin typeface="+mn-lt"/>
              </a:rPr>
              <a:t>Run</a:t>
            </a:r>
            <a:endParaRPr lang="en-US" sz="2400" dirty="0">
              <a:latin typeface="+mn-l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Case Studies: Processing All Elements in a Two-Dimensional Array</a:t>
            </a:r>
          </a:p>
        </p:txBody>
      </p:sp>
      <p:sp>
        <p:nvSpPr>
          <p:cNvPr id="59395" name="TextBox 2">
            <a:hlinkClick r:id="rId3"/>
          </p:cNvPr>
          <p:cNvSpPr>
            <a:spLocks noChangeArrowheads="1"/>
          </p:cNvSpPr>
          <p:nvPr/>
        </p:nvSpPr>
        <p:spPr bwMode="auto">
          <a:xfrm>
            <a:off x="3352800" y="5486400"/>
            <a:ext cx="3924300" cy="4572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2400">
                <a:latin typeface="Times New Roman" panose="02020603050405020304" pitchFamily="18" charset="0"/>
              </a:rPr>
              <a:t>TwoDimensionalArrayStream</a:t>
            </a:r>
          </a:p>
        </p:txBody>
      </p:sp>
      <p:sp>
        <p:nvSpPr>
          <p:cNvPr id="5" name="TextBox 3">
            <a:hlinkClick r:id="rId4"/>
          </p:cNvPr>
          <p:cNvSpPr txBox="1"/>
          <p:nvPr/>
        </p:nvSpPr>
        <p:spPr>
          <a:xfrm>
            <a:off x="7391400" y="5486400"/>
            <a:ext cx="838200" cy="461665"/>
          </a:xfrm>
          <a:prstGeom prst="rect">
            <a:avLst/>
          </a:prstGeom>
          <a:solidFill>
            <a:srgbClr val="38A1BA"/>
          </a:solidFill>
        </p:spPr>
        <p:txBody>
          <a:bodyPr wrap="square" rtlCol="0">
            <a:spAutoFit/>
          </a:bodyPr>
          <a:lstStyle/>
          <a:p>
            <a:r>
              <a:rPr lang="en-US" sz="2400" dirty="0" smtClean="0">
                <a:latin typeface="+mn-lt"/>
              </a:rPr>
              <a:t>Run</a:t>
            </a:r>
            <a:endParaRPr lang="en-US" sz="2400" dirty="0">
              <a:latin typeface="+mn-l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Case Studies: Finding the Directory Size</a:t>
            </a:r>
          </a:p>
        </p:txBody>
      </p:sp>
      <p:sp>
        <p:nvSpPr>
          <p:cNvPr id="61443" name="TextBox 2">
            <a:hlinkClick r:id="rId3"/>
          </p:cNvPr>
          <p:cNvSpPr>
            <a:spLocks noChangeArrowheads="1"/>
          </p:cNvSpPr>
          <p:nvPr/>
        </p:nvSpPr>
        <p:spPr bwMode="auto">
          <a:xfrm>
            <a:off x="4495800" y="5486400"/>
            <a:ext cx="2781300" cy="4572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2400">
                <a:latin typeface="Times New Roman" panose="02020603050405020304" pitchFamily="18" charset="0"/>
              </a:rPr>
              <a:t>DirectorySizeStream</a:t>
            </a:r>
          </a:p>
        </p:txBody>
      </p:sp>
      <p:sp>
        <p:nvSpPr>
          <p:cNvPr id="5" name="TextBox 3">
            <a:hlinkClick r:id="rId4"/>
          </p:cNvPr>
          <p:cNvSpPr txBox="1"/>
          <p:nvPr/>
        </p:nvSpPr>
        <p:spPr>
          <a:xfrm>
            <a:off x="7391400" y="5486400"/>
            <a:ext cx="838200" cy="461665"/>
          </a:xfrm>
          <a:prstGeom prst="rect">
            <a:avLst/>
          </a:prstGeom>
          <a:solidFill>
            <a:srgbClr val="38A1BA"/>
          </a:solidFill>
        </p:spPr>
        <p:txBody>
          <a:bodyPr wrap="square" rtlCol="0">
            <a:spAutoFit/>
          </a:bodyPr>
          <a:lstStyle/>
          <a:p>
            <a:r>
              <a:rPr lang="en-US" sz="2400" dirty="0" smtClean="0">
                <a:latin typeface="+mn-lt"/>
              </a:rPr>
              <a:t>Run</a:t>
            </a:r>
            <a:endParaRPr lang="en-US" sz="2400" dirty="0">
              <a:latin typeface="+mn-l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Case Studies: Counting Keywords</a:t>
            </a:r>
          </a:p>
        </p:txBody>
      </p:sp>
      <p:sp>
        <p:nvSpPr>
          <p:cNvPr id="63491" name="TextBox 2">
            <a:hlinkClick r:id="rId3"/>
          </p:cNvPr>
          <p:cNvSpPr>
            <a:spLocks noChangeArrowheads="1"/>
          </p:cNvSpPr>
          <p:nvPr/>
        </p:nvSpPr>
        <p:spPr bwMode="auto">
          <a:xfrm>
            <a:off x="4343400" y="5486400"/>
            <a:ext cx="2933700" cy="4572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2400">
                <a:latin typeface="Times New Roman" panose="02020603050405020304" pitchFamily="18" charset="0"/>
              </a:rPr>
              <a:t>CountKeywordStream</a:t>
            </a:r>
          </a:p>
        </p:txBody>
      </p:sp>
      <p:sp>
        <p:nvSpPr>
          <p:cNvPr id="5" name="TextBox 3">
            <a:hlinkClick r:id="rId4"/>
          </p:cNvPr>
          <p:cNvSpPr txBox="1"/>
          <p:nvPr/>
        </p:nvSpPr>
        <p:spPr>
          <a:xfrm>
            <a:off x="7391400" y="5486400"/>
            <a:ext cx="838200" cy="461665"/>
          </a:xfrm>
          <a:prstGeom prst="rect">
            <a:avLst/>
          </a:prstGeom>
          <a:solidFill>
            <a:srgbClr val="38A1BA"/>
          </a:solidFill>
        </p:spPr>
        <p:txBody>
          <a:bodyPr wrap="square" rtlCol="0">
            <a:spAutoFit/>
          </a:bodyPr>
          <a:lstStyle/>
          <a:p>
            <a:r>
              <a:rPr lang="en-US" sz="2400" dirty="0" smtClean="0">
                <a:latin typeface="+mn-lt"/>
              </a:rPr>
              <a:t>Run</a:t>
            </a:r>
            <a:endParaRPr lang="en-US" sz="2400" dirty="0">
              <a:latin typeface="+mn-l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Case Studies: Occurrences of Words</a:t>
            </a:r>
          </a:p>
        </p:txBody>
      </p:sp>
      <p:sp>
        <p:nvSpPr>
          <p:cNvPr id="65539" name="TextBox 2">
            <a:hlinkClick r:id="rId3"/>
          </p:cNvPr>
          <p:cNvSpPr>
            <a:spLocks noChangeArrowheads="1"/>
          </p:cNvSpPr>
          <p:nvPr/>
        </p:nvSpPr>
        <p:spPr bwMode="auto">
          <a:xfrm>
            <a:off x="2971800" y="5486400"/>
            <a:ext cx="4305300" cy="4572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2400">
                <a:latin typeface="Times New Roman" panose="02020603050405020304" pitchFamily="18" charset="0"/>
              </a:rPr>
              <a:t>CountOccurrenceOfWordsStream</a:t>
            </a:r>
          </a:p>
        </p:txBody>
      </p:sp>
      <p:sp>
        <p:nvSpPr>
          <p:cNvPr id="5" name="TextBox 3">
            <a:hlinkClick r:id="rId4"/>
          </p:cNvPr>
          <p:cNvSpPr txBox="1"/>
          <p:nvPr/>
        </p:nvSpPr>
        <p:spPr>
          <a:xfrm>
            <a:off x="7391400" y="5486400"/>
            <a:ext cx="838200" cy="461665"/>
          </a:xfrm>
          <a:prstGeom prst="rect">
            <a:avLst/>
          </a:prstGeom>
          <a:solidFill>
            <a:srgbClr val="38A1BA"/>
          </a:solidFill>
        </p:spPr>
        <p:txBody>
          <a:bodyPr wrap="square" rtlCol="0">
            <a:spAutoFit/>
          </a:bodyPr>
          <a:lstStyle/>
          <a:p>
            <a:r>
              <a:rPr lang="en-US" sz="2400" dirty="0" smtClean="0">
                <a:latin typeface="+mn-lt"/>
              </a:rPr>
              <a:t>Run</a:t>
            </a:r>
            <a:endParaRPr lang="en-US" sz="2400" dirty="0">
              <a:latin typeface="+mn-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Objectives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2)</a:t>
            </a:r>
          </a:p>
        </p:txBody>
      </p:sp>
      <p:sp>
        <p:nvSpPr>
          <p:cNvPr id="16387" name="Content Placeholder 2"/>
          <p:cNvSpPr txBox="1">
            <a:spLocks noGrp="1"/>
          </p:cNvSpPr>
          <p:nvPr>
            <p:ph type="body" idx="1"/>
          </p:nvPr>
        </p:nvSpPr>
        <p:spPr/>
        <p:txBody>
          <a:bodyPr/>
          <a:lstStyle/>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43.1</a:t>
            </a:r>
            <a:r>
              <a:rPr lang="en-US" altLang="en-US" smtClean="0">
                <a:solidFill>
                  <a:srgbClr val="000000"/>
                </a:solidFill>
                <a:cs typeface="Arial" panose="020B0604020202020204" pitchFamily="34" charset="0"/>
                <a:sym typeface="Arial" panose="020B0604020202020204" pitchFamily="34" charset="0"/>
              </a:rPr>
              <a:t> To use aggregate operations on collection streams to simplify coding and improve performance (§43.1).</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43.2</a:t>
            </a:r>
            <a:r>
              <a:rPr lang="en-US" altLang="en-US" smtClean="0">
                <a:solidFill>
                  <a:srgbClr val="000000"/>
                </a:solidFill>
                <a:cs typeface="Arial" panose="020B0604020202020204" pitchFamily="34" charset="0"/>
                <a:sym typeface="Arial" panose="020B0604020202020204" pitchFamily="34" charset="0"/>
              </a:rPr>
              <a:t> To create a stream pipeline, apply lazy intermediate methods (</a:t>
            </a:r>
            <a:r>
              <a:rPr lang="en-US" altLang="en-US" b="1" smtClean="0">
                <a:solidFill>
                  <a:srgbClr val="000000"/>
                </a:solidFill>
                <a:cs typeface="Arial" panose="020B0604020202020204" pitchFamily="34" charset="0"/>
                <a:sym typeface="Arial" panose="020B0604020202020204" pitchFamily="34" charset="0"/>
              </a:rPr>
              <a:t>skip</a:t>
            </a:r>
            <a:r>
              <a:rPr lang="en-US" altLang="en-US" smtClean="0">
                <a:solidFill>
                  <a:srgbClr val="000000"/>
                </a:solidFill>
                <a:cs typeface="Arial" panose="020B0604020202020204" pitchFamily="34" charset="0"/>
                <a:sym typeface="Arial" panose="020B0604020202020204" pitchFamily="34" charset="0"/>
              </a:rPr>
              <a:t>, </a:t>
            </a:r>
            <a:r>
              <a:rPr lang="en-US" altLang="en-US" b="1" smtClean="0">
                <a:solidFill>
                  <a:srgbClr val="000000"/>
                </a:solidFill>
                <a:cs typeface="Arial" panose="020B0604020202020204" pitchFamily="34" charset="0"/>
                <a:sym typeface="Arial" panose="020B0604020202020204" pitchFamily="34" charset="0"/>
              </a:rPr>
              <a:t>limit</a:t>
            </a:r>
            <a:r>
              <a:rPr lang="en-US" altLang="en-US" smtClean="0">
                <a:solidFill>
                  <a:srgbClr val="000000"/>
                </a:solidFill>
                <a:cs typeface="Arial" panose="020B0604020202020204" pitchFamily="34" charset="0"/>
                <a:sym typeface="Arial" panose="020B0604020202020204" pitchFamily="34" charset="0"/>
              </a:rPr>
              <a:t>, </a:t>
            </a:r>
            <a:r>
              <a:rPr lang="en-US" altLang="en-US" b="1" smtClean="0">
                <a:solidFill>
                  <a:srgbClr val="000000"/>
                </a:solidFill>
                <a:cs typeface="Arial" panose="020B0604020202020204" pitchFamily="34" charset="0"/>
                <a:sym typeface="Arial" panose="020B0604020202020204" pitchFamily="34" charset="0"/>
              </a:rPr>
              <a:t>filter</a:t>
            </a:r>
            <a:r>
              <a:rPr lang="en-US" altLang="en-US" smtClean="0">
                <a:solidFill>
                  <a:srgbClr val="000000"/>
                </a:solidFill>
                <a:cs typeface="Arial" panose="020B0604020202020204" pitchFamily="34" charset="0"/>
                <a:sym typeface="Arial" panose="020B0604020202020204" pitchFamily="34" charset="0"/>
              </a:rPr>
              <a:t>, </a:t>
            </a:r>
            <a:r>
              <a:rPr lang="en-US" altLang="en-US" b="1" smtClean="0">
                <a:solidFill>
                  <a:srgbClr val="000000"/>
                </a:solidFill>
                <a:cs typeface="Arial" panose="020B0604020202020204" pitchFamily="34" charset="0"/>
                <a:sym typeface="Arial" panose="020B0604020202020204" pitchFamily="34" charset="0"/>
              </a:rPr>
              <a:t>distinct</a:t>
            </a:r>
            <a:r>
              <a:rPr lang="en-US" altLang="en-US" smtClean="0">
                <a:solidFill>
                  <a:srgbClr val="000000"/>
                </a:solidFill>
                <a:cs typeface="Arial" panose="020B0604020202020204" pitchFamily="34" charset="0"/>
                <a:sym typeface="Arial" panose="020B0604020202020204" pitchFamily="34" charset="0"/>
              </a:rPr>
              <a:t>, </a:t>
            </a:r>
            <a:r>
              <a:rPr lang="en-US" altLang="en-US" b="1" smtClean="0">
                <a:solidFill>
                  <a:srgbClr val="000000"/>
                </a:solidFill>
                <a:cs typeface="Arial" panose="020B0604020202020204" pitchFamily="34" charset="0"/>
                <a:sym typeface="Arial" panose="020B0604020202020204" pitchFamily="34" charset="0"/>
              </a:rPr>
              <a:t>sorted</a:t>
            </a:r>
            <a:r>
              <a:rPr lang="en-US" altLang="en-US" smtClean="0">
                <a:solidFill>
                  <a:srgbClr val="000000"/>
                </a:solidFill>
                <a:cs typeface="Arial" panose="020B0604020202020204" pitchFamily="34" charset="0"/>
                <a:sym typeface="Arial" panose="020B0604020202020204" pitchFamily="34" charset="0"/>
              </a:rPr>
              <a:t>, </a:t>
            </a:r>
            <a:r>
              <a:rPr lang="en-US" altLang="en-US" b="1" smtClean="0">
                <a:solidFill>
                  <a:srgbClr val="000000"/>
                </a:solidFill>
                <a:cs typeface="Arial" panose="020B0604020202020204" pitchFamily="34" charset="0"/>
                <a:sym typeface="Arial" panose="020B0604020202020204" pitchFamily="34" charset="0"/>
              </a:rPr>
              <a:t>map</a:t>
            </a:r>
            <a:r>
              <a:rPr lang="en-US" altLang="en-US" smtClean="0">
                <a:solidFill>
                  <a:srgbClr val="000000"/>
                </a:solidFill>
                <a:cs typeface="Arial" panose="020B0604020202020204" pitchFamily="34" charset="0"/>
                <a:sym typeface="Arial" panose="020B0604020202020204" pitchFamily="34" charset="0"/>
              </a:rPr>
              <a:t>, and </a:t>
            </a:r>
            <a:r>
              <a:rPr lang="en-US" altLang="en-US" b="1" smtClean="0">
                <a:solidFill>
                  <a:srgbClr val="000000"/>
                </a:solidFill>
                <a:cs typeface="Arial" panose="020B0604020202020204" pitchFamily="34" charset="0"/>
                <a:sym typeface="Arial" panose="020B0604020202020204" pitchFamily="34" charset="0"/>
              </a:rPr>
              <a:t>mapToInt</a:t>
            </a:r>
            <a:r>
              <a:rPr lang="en-US" altLang="en-US" smtClean="0">
                <a:solidFill>
                  <a:srgbClr val="000000"/>
                </a:solidFill>
                <a:cs typeface="Arial" panose="020B0604020202020204" pitchFamily="34" charset="0"/>
                <a:sym typeface="Arial" panose="020B0604020202020204" pitchFamily="34" charset="0"/>
              </a:rPr>
              <a:t>), and terminal methods (</a:t>
            </a:r>
            <a:r>
              <a:rPr lang="en-US" altLang="en-US" b="1" smtClean="0">
                <a:solidFill>
                  <a:srgbClr val="000000"/>
                </a:solidFill>
                <a:cs typeface="Arial" panose="020B0604020202020204" pitchFamily="34" charset="0"/>
                <a:sym typeface="Arial" panose="020B0604020202020204" pitchFamily="34" charset="0"/>
              </a:rPr>
              <a:t>count</a:t>
            </a:r>
            <a:r>
              <a:rPr lang="en-US" altLang="en-US" smtClean="0">
                <a:solidFill>
                  <a:srgbClr val="000000"/>
                </a:solidFill>
                <a:cs typeface="Arial" panose="020B0604020202020204" pitchFamily="34" charset="0"/>
                <a:sym typeface="Arial" panose="020B0604020202020204" pitchFamily="34" charset="0"/>
              </a:rPr>
              <a:t>, </a:t>
            </a:r>
            <a:r>
              <a:rPr lang="en-US" altLang="en-US" b="1" smtClean="0">
                <a:solidFill>
                  <a:srgbClr val="000000"/>
                </a:solidFill>
                <a:cs typeface="Arial" panose="020B0604020202020204" pitchFamily="34" charset="0"/>
                <a:sym typeface="Arial" panose="020B0604020202020204" pitchFamily="34" charset="0"/>
              </a:rPr>
              <a:t>sum</a:t>
            </a:r>
            <a:r>
              <a:rPr lang="en-US" altLang="en-US" smtClean="0">
                <a:solidFill>
                  <a:srgbClr val="000000"/>
                </a:solidFill>
                <a:cs typeface="Arial" panose="020B0604020202020204" pitchFamily="34" charset="0"/>
                <a:sym typeface="Arial" panose="020B0604020202020204" pitchFamily="34" charset="0"/>
              </a:rPr>
              <a:t>, </a:t>
            </a:r>
            <a:r>
              <a:rPr lang="en-US" altLang="en-US" b="1" smtClean="0">
                <a:solidFill>
                  <a:srgbClr val="000000"/>
                </a:solidFill>
                <a:cs typeface="Arial" panose="020B0604020202020204" pitchFamily="34" charset="0"/>
                <a:sym typeface="Arial" panose="020B0604020202020204" pitchFamily="34" charset="0"/>
              </a:rPr>
              <a:t>average</a:t>
            </a:r>
            <a:r>
              <a:rPr lang="en-US" altLang="en-US" smtClean="0">
                <a:solidFill>
                  <a:srgbClr val="000000"/>
                </a:solidFill>
                <a:cs typeface="Arial" panose="020B0604020202020204" pitchFamily="34" charset="0"/>
                <a:sym typeface="Arial" panose="020B0604020202020204" pitchFamily="34" charset="0"/>
              </a:rPr>
              <a:t>, </a:t>
            </a:r>
            <a:r>
              <a:rPr lang="en-US" altLang="en-US" b="1" smtClean="0">
                <a:solidFill>
                  <a:srgbClr val="000000"/>
                </a:solidFill>
                <a:cs typeface="Arial" panose="020B0604020202020204" pitchFamily="34" charset="0"/>
                <a:sym typeface="Arial" panose="020B0604020202020204" pitchFamily="34" charset="0"/>
              </a:rPr>
              <a:t>max</a:t>
            </a:r>
            <a:r>
              <a:rPr lang="en-US" altLang="en-US" smtClean="0">
                <a:solidFill>
                  <a:srgbClr val="000000"/>
                </a:solidFill>
                <a:cs typeface="Arial" panose="020B0604020202020204" pitchFamily="34" charset="0"/>
                <a:sym typeface="Arial" panose="020B0604020202020204" pitchFamily="34" charset="0"/>
              </a:rPr>
              <a:t>,</a:t>
            </a:r>
            <a:r>
              <a:rPr lang="en-US" altLang="en-US" b="1" smtClean="0">
                <a:solidFill>
                  <a:srgbClr val="000000"/>
                </a:solidFill>
                <a:cs typeface="Arial" panose="020B0604020202020204" pitchFamily="34" charset="0"/>
                <a:sym typeface="Arial" panose="020B0604020202020204" pitchFamily="34" charset="0"/>
              </a:rPr>
              <a:t> min</a:t>
            </a:r>
            <a:r>
              <a:rPr lang="en-US" altLang="en-US" smtClean="0">
                <a:solidFill>
                  <a:srgbClr val="000000"/>
                </a:solidFill>
                <a:cs typeface="Arial" panose="020B0604020202020204" pitchFamily="34" charset="0"/>
                <a:sym typeface="Arial" panose="020B0604020202020204" pitchFamily="34" charset="0"/>
              </a:rPr>
              <a:t>, </a:t>
            </a:r>
            <a:r>
              <a:rPr lang="en-US" altLang="en-US" b="1" smtClean="0">
                <a:solidFill>
                  <a:srgbClr val="000000"/>
                </a:solidFill>
                <a:cs typeface="Arial" panose="020B0604020202020204" pitchFamily="34" charset="0"/>
                <a:sym typeface="Arial" panose="020B0604020202020204" pitchFamily="34" charset="0"/>
              </a:rPr>
              <a:t>forEach</a:t>
            </a:r>
            <a:r>
              <a:rPr lang="en-US" altLang="en-US" smtClean="0">
                <a:solidFill>
                  <a:srgbClr val="000000"/>
                </a:solidFill>
                <a:cs typeface="Arial" panose="020B0604020202020204" pitchFamily="34" charset="0"/>
                <a:sym typeface="Arial" panose="020B0604020202020204" pitchFamily="34" charset="0"/>
              </a:rPr>
              <a:t>, </a:t>
            </a:r>
            <a:r>
              <a:rPr lang="en-US" altLang="en-US" b="1" smtClean="0">
                <a:solidFill>
                  <a:srgbClr val="000000"/>
                </a:solidFill>
                <a:cs typeface="Arial" panose="020B0604020202020204" pitchFamily="34" charset="0"/>
                <a:sym typeface="Arial" panose="020B0604020202020204" pitchFamily="34" charset="0"/>
              </a:rPr>
              <a:t>findFirst</a:t>
            </a:r>
            <a:r>
              <a:rPr lang="en-US" altLang="en-US" smtClean="0">
                <a:solidFill>
                  <a:srgbClr val="000000"/>
                </a:solidFill>
                <a:cs typeface="Arial" panose="020B0604020202020204" pitchFamily="34" charset="0"/>
                <a:sym typeface="Arial" panose="020B0604020202020204" pitchFamily="34" charset="0"/>
              </a:rPr>
              <a:t>, </a:t>
            </a:r>
            <a:r>
              <a:rPr lang="en-US" altLang="en-US" b="1" smtClean="0">
                <a:solidFill>
                  <a:srgbClr val="000000"/>
                </a:solidFill>
                <a:cs typeface="Arial" panose="020B0604020202020204" pitchFamily="34" charset="0"/>
                <a:sym typeface="Arial" panose="020B0604020202020204" pitchFamily="34" charset="0"/>
              </a:rPr>
              <a:t>firstAny</a:t>
            </a:r>
            <a:r>
              <a:rPr lang="en-US" altLang="en-US" smtClean="0">
                <a:solidFill>
                  <a:srgbClr val="000000"/>
                </a:solidFill>
                <a:cs typeface="Arial" panose="020B0604020202020204" pitchFamily="34" charset="0"/>
                <a:sym typeface="Arial" panose="020B0604020202020204" pitchFamily="34" charset="0"/>
              </a:rPr>
              <a:t>, </a:t>
            </a:r>
            <a:r>
              <a:rPr lang="en-US" altLang="en-US" b="1" smtClean="0">
                <a:solidFill>
                  <a:srgbClr val="000000"/>
                </a:solidFill>
                <a:cs typeface="Arial" panose="020B0604020202020204" pitchFamily="34" charset="0"/>
                <a:sym typeface="Arial" panose="020B0604020202020204" pitchFamily="34" charset="0"/>
              </a:rPr>
              <a:t>anyMatch</a:t>
            </a:r>
            <a:r>
              <a:rPr lang="en-US" altLang="en-US" smtClean="0">
                <a:solidFill>
                  <a:srgbClr val="000000"/>
                </a:solidFill>
                <a:cs typeface="Arial" panose="020B0604020202020204" pitchFamily="34" charset="0"/>
                <a:sym typeface="Arial" panose="020B0604020202020204" pitchFamily="34" charset="0"/>
              </a:rPr>
              <a:t>, </a:t>
            </a:r>
            <a:r>
              <a:rPr lang="en-US" altLang="en-US" b="1" smtClean="0">
                <a:solidFill>
                  <a:srgbClr val="000000"/>
                </a:solidFill>
                <a:cs typeface="Arial" panose="020B0604020202020204" pitchFamily="34" charset="0"/>
                <a:sym typeface="Arial" panose="020B0604020202020204" pitchFamily="34" charset="0"/>
              </a:rPr>
              <a:t>allMatch</a:t>
            </a:r>
            <a:r>
              <a:rPr lang="en-US" altLang="en-US" smtClean="0">
                <a:solidFill>
                  <a:srgbClr val="000000"/>
                </a:solidFill>
                <a:cs typeface="Arial" panose="020B0604020202020204" pitchFamily="34" charset="0"/>
                <a:sym typeface="Arial" panose="020B0604020202020204" pitchFamily="34" charset="0"/>
              </a:rPr>
              <a:t>, </a:t>
            </a:r>
            <a:r>
              <a:rPr lang="en-US" altLang="en-US" b="1" smtClean="0">
                <a:solidFill>
                  <a:srgbClr val="000000"/>
                </a:solidFill>
                <a:cs typeface="Arial" panose="020B0604020202020204" pitchFamily="34" charset="0"/>
                <a:sym typeface="Arial" panose="020B0604020202020204" pitchFamily="34" charset="0"/>
              </a:rPr>
              <a:t>noneMatch</a:t>
            </a:r>
            <a:r>
              <a:rPr lang="en-US" altLang="en-US" smtClean="0">
                <a:solidFill>
                  <a:srgbClr val="000000"/>
                </a:solidFill>
                <a:cs typeface="Arial" panose="020B0604020202020204" pitchFamily="34" charset="0"/>
                <a:sym typeface="Arial" panose="020B0604020202020204" pitchFamily="34" charset="0"/>
              </a:rPr>
              <a:t>, and </a:t>
            </a:r>
            <a:r>
              <a:rPr lang="en-US" altLang="en-US" b="1" smtClean="0">
                <a:solidFill>
                  <a:srgbClr val="000000"/>
                </a:solidFill>
                <a:cs typeface="Arial" panose="020B0604020202020204" pitchFamily="34" charset="0"/>
                <a:sym typeface="Arial" panose="020B0604020202020204" pitchFamily="34" charset="0"/>
              </a:rPr>
              <a:t>toArray</a:t>
            </a:r>
            <a:r>
              <a:rPr lang="en-US" altLang="en-US" smtClean="0">
                <a:solidFill>
                  <a:srgbClr val="000000"/>
                </a:solidFill>
                <a:cs typeface="Arial" panose="020B0604020202020204" pitchFamily="34" charset="0"/>
                <a:sym typeface="Arial" panose="020B0604020202020204" pitchFamily="34" charset="0"/>
              </a:rPr>
              <a:t>) on a steam (§43.2).</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43.3</a:t>
            </a:r>
            <a:r>
              <a:rPr lang="en-US" altLang="en-US" smtClean="0">
                <a:solidFill>
                  <a:srgbClr val="000000"/>
                </a:solidFill>
                <a:cs typeface="Arial" panose="020B0604020202020204" pitchFamily="34" charset="0"/>
                <a:sym typeface="Arial" panose="020B0604020202020204" pitchFamily="34" charset="0"/>
              </a:rPr>
              <a:t> To process primitive data values using the </a:t>
            </a:r>
            <a:r>
              <a:rPr lang="en-US" altLang="en-US" b="1" smtClean="0">
                <a:solidFill>
                  <a:srgbClr val="000000"/>
                </a:solidFill>
                <a:cs typeface="Arial" panose="020B0604020202020204" pitchFamily="34" charset="0"/>
                <a:sym typeface="Arial" panose="020B0604020202020204" pitchFamily="34" charset="0"/>
              </a:rPr>
              <a:t>IntStream</a:t>
            </a:r>
            <a:r>
              <a:rPr lang="en-US" altLang="en-US" smtClean="0">
                <a:solidFill>
                  <a:srgbClr val="000000"/>
                </a:solidFill>
                <a:cs typeface="Arial" panose="020B0604020202020204" pitchFamily="34" charset="0"/>
                <a:sym typeface="Arial" panose="020B0604020202020204" pitchFamily="34" charset="0"/>
              </a:rPr>
              <a:t>, </a:t>
            </a:r>
            <a:r>
              <a:rPr lang="en-US" altLang="en-US" b="1" smtClean="0">
                <a:solidFill>
                  <a:srgbClr val="000000"/>
                </a:solidFill>
                <a:cs typeface="Arial" panose="020B0604020202020204" pitchFamily="34" charset="0"/>
                <a:sym typeface="Arial" panose="020B0604020202020204" pitchFamily="34" charset="0"/>
              </a:rPr>
              <a:t>LongStream</a:t>
            </a:r>
            <a:r>
              <a:rPr lang="en-US" altLang="en-US" smtClean="0">
                <a:solidFill>
                  <a:srgbClr val="000000"/>
                </a:solidFill>
                <a:cs typeface="Arial" panose="020B0604020202020204" pitchFamily="34" charset="0"/>
                <a:sym typeface="Arial" panose="020B0604020202020204" pitchFamily="34" charset="0"/>
              </a:rPr>
              <a:t>, and </a:t>
            </a:r>
            <a:r>
              <a:rPr lang="en-US" altLang="en-US" b="1" smtClean="0">
                <a:solidFill>
                  <a:srgbClr val="000000"/>
                </a:solidFill>
                <a:cs typeface="Arial" panose="020B0604020202020204" pitchFamily="34" charset="0"/>
                <a:sym typeface="Arial" panose="020B0604020202020204" pitchFamily="34" charset="0"/>
              </a:rPr>
              <a:t>DoubleStream</a:t>
            </a:r>
            <a:r>
              <a:rPr lang="en-US" altLang="en-US" smtClean="0">
                <a:solidFill>
                  <a:srgbClr val="000000"/>
                </a:solidFill>
                <a:cs typeface="Arial" panose="020B0604020202020204" pitchFamily="34" charset="0"/>
                <a:sym typeface="Arial" panose="020B0604020202020204" pitchFamily="34" charset="0"/>
              </a:rPr>
              <a:t> (§43.3).</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Copyright</a:t>
            </a:r>
            <a:endParaRPr lang="en-US" dirty="0"/>
          </a:p>
        </p:txBody>
      </p:sp>
      <p:pic>
        <p:nvPicPr>
          <p:cNvPr id="675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133600"/>
            <a:ext cx="6950075"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Objectives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2)</a:t>
            </a:r>
          </a:p>
        </p:txBody>
      </p:sp>
      <p:sp>
        <p:nvSpPr>
          <p:cNvPr id="16387" name="Content Placeholder 2"/>
          <p:cNvSpPr txBox="1">
            <a:spLocks noGrp="1"/>
          </p:cNvSpPr>
          <p:nvPr>
            <p:ph type="body" idx="1"/>
          </p:nvPr>
        </p:nvSpPr>
        <p:spPr/>
        <p:txBody>
          <a:bodyPr/>
          <a:lstStyle/>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43.4</a:t>
            </a:r>
            <a:r>
              <a:rPr lang="en-US" altLang="en-US" smtClean="0">
                <a:solidFill>
                  <a:srgbClr val="000000"/>
                </a:solidFill>
                <a:cs typeface="Arial" panose="020B0604020202020204" pitchFamily="34" charset="0"/>
                <a:sym typeface="Arial" panose="020B0604020202020204" pitchFamily="34" charset="0"/>
              </a:rPr>
              <a:t> To create parallel streams for fast execution (§43.4).</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43.5 </a:t>
            </a:r>
            <a:r>
              <a:rPr lang="en-US" altLang="en-US" smtClean="0">
                <a:solidFill>
                  <a:srgbClr val="000000"/>
                </a:solidFill>
                <a:cs typeface="Arial" panose="020B0604020202020204" pitchFamily="34" charset="0"/>
                <a:sym typeface="Arial" panose="020B0604020202020204" pitchFamily="34" charset="0"/>
              </a:rPr>
              <a:t>To reduce the elements in a stream into a single result using the </a:t>
            </a:r>
            <a:r>
              <a:rPr lang="en-US" altLang="en-US" b="1" smtClean="0">
                <a:solidFill>
                  <a:srgbClr val="000000"/>
                </a:solidFill>
                <a:cs typeface="Arial" panose="020B0604020202020204" pitchFamily="34" charset="0"/>
                <a:sym typeface="Arial" panose="020B0604020202020204" pitchFamily="34" charset="0"/>
              </a:rPr>
              <a:t>reduce</a:t>
            </a:r>
            <a:r>
              <a:rPr lang="en-US" altLang="en-US" smtClean="0">
                <a:solidFill>
                  <a:srgbClr val="000000"/>
                </a:solidFill>
                <a:cs typeface="Arial" panose="020B0604020202020204" pitchFamily="34" charset="0"/>
                <a:sym typeface="Arial" panose="020B0604020202020204" pitchFamily="34" charset="0"/>
              </a:rPr>
              <a:t> method (§43.5).</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43.6</a:t>
            </a:r>
            <a:r>
              <a:rPr lang="en-US" altLang="en-US" smtClean="0">
                <a:solidFill>
                  <a:srgbClr val="000000"/>
                </a:solidFill>
                <a:cs typeface="Arial" panose="020B0604020202020204" pitchFamily="34" charset="0"/>
                <a:sym typeface="Arial" panose="020B0604020202020204" pitchFamily="34" charset="0"/>
              </a:rPr>
              <a:t> To place the elements in a stream into a mutable collection using the </a:t>
            </a:r>
            <a:r>
              <a:rPr lang="en-US" altLang="en-US" b="1" smtClean="0">
                <a:solidFill>
                  <a:srgbClr val="000000"/>
                </a:solidFill>
                <a:cs typeface="Arial" panose="020B0604020202020204" pitchFamily="34" charset="0"/>
                <a:sym typeface="Arial" panose="020B0604020202020204" pitchFamily="34" charset="0"/>
              </a:rPr>
              <a:t>collect</a:t>
            </a:r>
            <a:r>
              <a:rPr lang="en-US" altLang="en-US" smtClean="0">
                <a:solidFill>
                  <a:srgbClr val="000000"/>
                </a:solidFill>
                <a:cs typeface="Arial" panose="020B0604020202020204" pitchFamily="34" charset="0"/>
                <a:sym typeface="Arial" panose="020B0604020202020204" pitchFamily="34" charset="0"/>
              </a:rPr>
              <a:t> method (§43.6).</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43.7</a:t>
            </a:r>
            <a:r>
              <a:rPr lang="en-US" altLang="en-US" smtClean="0">
                <a:solidFill>
                  <a:srgbClr val="000000"/>
                </a:solidFill>
                <a:cs typeface="Arial" panose="020B0604020202020204" pitchFamily="34" charset="0"/>
                <a:sym typeface="Arial" panose="020B0604020202020204" pitchFamily="34" charset="0"/>
              </a:rPr>
              <a:t> To group the elements in a stream and apply aggreate methods for the elements in the groups (§43.7).</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43.8 </a:t>
            </a:r>
            <a:r>
              <a:rPr lang="en-US" altLang="en-US" smtClean="0">
                <a:solidFill>
                  <a:srgbClr val="000000"/>
                </a:solidFill>
                <a:cs typeface="Arial" panose="020B0604020202020204" pitchFamily="34" charset="0"/>
                <a:sym typeface="Arial" panose="020B0604020202020204" pitchFamily="34" charset="0"/>
              </a:rPr>
              <a:t>To use a variety of examples to demonstrate how to simplify coding using streams (§43.8 ).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Stream</a:t>
            </a:r>
          </a:p>
        </p:txBody>
      </p:sp>
      <p:sp>
        <p:nvSpPr>
          <p:cNvPr id="16387" name="Content Placeholder 2"/>
          <p:cNvSpPr txBox="1">
            <a:spLocks noGrp="1"/>
          </p:cNvSpPr>
          <p:nvPr>
            <p:ph type="body" idx="1"/>
          </p:nvPr>
        </p:nvSpPr>
        <p:spPr/>
        <p:txBody>
          <a:bodyPr/>
          <a:lstStyle/>
          <a:p>
            <a:pPr>
              <a:defRPr/>
            </a:pPr>
            <a:r>
              <a:rPr lang="en-US" altLang="en-US" smtClean="0"/>
              <a:t>A collection stream or simply stream is a sequence of elements. The filter and count are the operations that you can apply on a stream. These operations are known as aggregate operations, because they are applied to a collection of data. </a:t>
            </a:r>
            <a:endParaRPr lang="en-US"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Stream Class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2)</a:t>
            </a:r>
          </a:p>
        </p:txBody>
      </p:sp>
      <p:sp>
        <p:nvSpPr>
          <p:cNvPr id="16387" name="Content Placeholder 2"/>
          <p:cNvSpPr txBox="1">
            <a:spLocks noGrp="1"/>
          </p:cNvSpPr>
          <p:nvPr>
            <p:ph type="body" idx="1"/>
          </p:nvPr>
        </p:nvSpPr>
        <p:spPr/>
        <p:txBody>
          <a:bodyPr/>
          <a:lstStyle/>
          <a:p>
            <a:pPr>
              <a:defRPr/>
            </a:pPr>
            <a:r>
              <a:rPr lang="en-US" altLang="en-US" smtClean="0"/>
              <a:t>An intermediate method transfroms a stream into another stream. </a:t>
            </a:r>
          </a:p>
          <a:p>
            <a:pPr>
              <a:defRPr/>
            </a:pPr>
            <a:r>
              <a:rPr lang="en-US" altLang="en-US" smtClean="0"/>
              <a:t>An terminal method performs an action and terminates a stream. </a:t>
            </a:r>
          </a:p>
          <a:p>
            <a:pPr>
              <a:defRPr/>
            </a:pPr>
            <a:r>
              <a:rPr lang="en-US" altLang="en-US" smtClean="0"/>
              <a:t>A static method creates a stream.</a:t>
            </a:r>
          </a:p>
          <a:p>
            <a:pPr>
              <a:defRPr/>
            </a:pPr>
            <a:endParaRPr lang="en-US"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Stream Class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2)</a:t>
            </a:r>
          </a:p>
        </p:txBody>
      </p:sp>
      <p:graphicFrame>
        <p:nvGraphicFramePr>
          <p:cNvPr id="22531" name="Object 2" descr="Two corresponding interfaces. Interface 1. Left angle bracket left angle bracket interface right angle bracket right angle bracket java period u t I l period stream period base stream left angle bracket T comma S extends left angle bracket Base Stream left angle bracket T comma S right angle bracket right angle bracket. The interface has 4 methods and their corresponding results, as follows. Line 1. Method, plus close left parenthesis right parenthesis colon S. Result, closes this stream. Line 2. Method, plus parallel left parenthesis right parenthesis colon S. Result, returns an equivalent stream that is executed in parallel. Line 3. Method, plus sequential left parenthesis right parenthesis colon S. Result, returns an equivalent stream that is executed in sequential. Line 4. Method, plus is parallel left parenthesis right parenthesis colon boolean. Result, returns true if this stream is parallel. Interface 2. Left angle bracket left angle bracket interface right angle bracket right angle bracket java period u t I l period stream period stream left angle bracket T right angle bracket. The interface has 27 methods and their corresponding results. The methods are divided into three sections, intermediate operations, terminal operations, and static methods. The methods are as follows. Section 1, intermediate operations. Line 1. Method, plus distinct left parenthesis right parenthesis colon stream left angle bracket T right angle bracket. Result, returns a stream consisting of distinct elements from this stream. Line 2. Method, plus filter left parenthesis p colon predicate left angle bracket question mark super T right parenthesis colon Stream left angle bracket T right angle bracket. Result, returns a stream consisting of the elements matching the predicate. Line 3. Method, plus limit left parenthesis n colon long right parenthesis colon stream left angle bracket T right angle bracket. Result, returns a stream consisting of the first n elements from this stream. Line 4. Method, plus skip left parenthesis n colon long right parenthesis colon stream left angle bracket T right angle bracket. Result, returns a stream consisting of the remaining elements in this stream after discarding the first n elements. Line 5. Method, plus sorted left parenthesis right parenthesis colon stream left angle bracket T right angle bracket. Result, returns a stream consisting of the elements of this stream sorted in a natural order. Line 6. Method, plus sorted left parenthesis comparator colon comparator left angle bracket question mark super T right angle bracket right parenthesis colon stream left angle bracket T right angle bracket. Result, returns a stream consisting of the elements of this stream sorted using the comparator. Line 7. Method, plus map left parenthesis mapper colon function left angle bracket question mark super T comma question mark extends R right angle bracket colon stream left angle bracket R right angle bracket. Result, returns a stream consisting of the results of applying the function to the elements of this stream. Line 8. Method, plus map to I n t left parenthesis mapper colon to I n t function left angle bracket question mark super T right angle bracket right parenthesis colon I n t stream. Result, returns an I n t stream consisting of the results of applying the function to the elements of this stream. Line 9. Method, plus map to long left parenthesis mapper colon to long function left angle bracket question mark super T right angle bracket right parenthesis colon long stream. Result, returns a long stream consisting of the results of applying the function to the elements of this stream. Line 10. Method, plus map to double left parenthesis mapper colon to double function left angle bracket question mark super T right angle bracket right parenthesis colon double stream. Result, returns a double stream consisting of the results of applying the function to the elements of this stream. Section 2, terminal operations. Line 11. Method, plus count left parenthesis right parenthesis colon long. Result, returns the number of elements in this stream. Line 12. Method, plus max left parenthesis c colon comparator left angle bracket question mark super T right angle bracket right parenthesis colon optional left angle bracket T right angle bracket. Result, returns the maximum element in this stream based on the comparator. Line 13. Method, plus min left parenthesis c colon comparator left angle bracket question mark super T right angle bracket right parenthesis colon optional left angle bracket T right angle bracket. Result, returns the minimum element in this stream based on the comparator. Line 14. Method, plus find first left parenthesis right parenthesis colon optional left angle bracket T right angle bracket. Result, returns the first element from this stream. Line 15. Method, plus find any left parenthesis right parenthesis colon optional left angle bracket T right angle bracket. Result, returns any element from this stream. Line 16. Method, plus all match left parenthesis p colon predicate left angle bracket question mark super T right parenthesis colon Boolean. Result, returns true if all the elements in this stream match the predicate. Line 17. Method, plus any match left parenthesis p colon predicate left angle bracket question mark super T right parenthesis colon Boolean. Result, returns true if one element in this stream matches the predicate. Line 18. Method, plus none match left parenthesis p colon predicate left angle bracket question mark super T right parenthesis colon Boolean. Result, returns true if no element in this stream matched the predicate. Line 19. Method, plus for each left parenthesis action colon consumer left angle bracket question mark super T right angle bracket right parenthesis colon void. Result, performs an action for each element of this stream. Line 20. Method, plus reduce left parenthesis accumulator colon binary operator left angle bracket T right angle bracket right parenthesis colon T. Result, reduces the elements in the stream to a value using the identity and an associative accumulation function. Return an optional describing the reduced value. Line 21. Method, plus reduce left parenthesis identity colon T comma accumulator colon binary operator left angle bracket T right angle bracket right parenthesis colon T. Result, reduces the elements in the stream to a value using the identity and an associative accumulation function. Return the reduced value. Line 22. Method, plus collect left parenthesis collector colon left angle bracket question mark super left angle bracket T comma A comma R right angle bracket right angle bracket right parenthesis colon R. Result, performs a mutable reduction operation on the elements of this stream using a collector. Line 23. Method, plus to array left parenthesis right parenthesis colon object left bracket right bracket. Result, returns an array consisting of the elements in this stream. Section 3, static methods. Line 24. Method, plus empty left parenthesis right parenthesis colon stream left angle bracket T right angle bracket. Result, returns an empty sequential stream, static method. Line 25. Method, plus of left parenthesis values colon T unspecified right parenthesis colon stream left angle bracket T right angle bracket. Result, returns a stream consisting of specified values, static method. Line 26. Method, plus of left parenthesis values colon T right parenthesis colon stream left angle bracket T right angle bracket. Result, returns a stream consisting of a single value, static method. Line 27. Method, plus concat left parenthesis a 1 colon stream left angle bracket question mark extends T right angle bracket comma a 2 colon stream left angle bracket question mark extends T right angle bracket right parenthesis colon stream left angle bracket T right angle bracket. Result, returns a lazily concated stream consisting of the elements in a 1 followed by the elements in a 2, static method."/>
          <p:cNvGraphicFramePr>
            <a:graphicFrameLocks noChangeAspect="1"/>
          </p:cNvGraphicFramePr>
          <p:nvPr>
            <p:extLst>
              <p:ext uri="{D42A27DB-BD31-4B8C-83A1-F6EECF244321}">
                <p14:modId xmlns:p14="http://schemas.microsoft.com/office/powerpoint/2010/main" val="3269836324"/>
              </p:ext>
            </p:extLst>
          </p:nvPr>
        </p:nvGraphicFramePr>
        <p:xfrm>
          <a:off x="2247900" y="1295400"/>
          <a:ext cx="4648200" cy="5035550"/>
        </p:xfrm>
        <a:graphic>
          <a:graphicData uri="http://schemas.openxmlformats.org/presentationml/2006/ole">
            <mc:AlternateContent xmlns:mc="http://schemas.openxmlformats.org/markup-compatibility/2006">
              <mc:Choice xmlns:v="urn:schemas-microsoft-com:vml" Requires="v">
                <p:oleObj spid="_x0000_s22539" name="Picture" r:id="rId4" imgW="6164777" imgH="6691642" progId="Word.Picture.8">
                  <p:embed/>
                </p:oleObj>
              </mc:Choice>
              <mc:Fallback>
                <p:oleObj name="Picture" r:id="rId4" imgW="6164777" imgH="6691642" progId="Word.Picture.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7900" y="1295400"/>
                        <a:ext cx="4648200" cy="503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Stream Pipeline</a:t>
            </a:r>
          </a:p>
        </p:txBody>
      </p:sp>
      <p:sp>
        <p:nvSpPr>
          <p:cNvPr id="16387" name="Content Placeholder 2"/>
          <p:cNvSpPr txBox="1">
            <a:spLocks noGrp="1"/>
          </p:cNvSpPr>
          <p:nvPr>
            <p:ph type="body" idx="1"/>
          </p:nvPr>
        </p:nvSpPr>
        <p:spPr>
          <a:xfrm>
            <a:off x="457200" y="1600200"/>
            <a:ext cx="8229600" cy="1274763"/>
          </a:xfrm>
        </p:spPr>
        <p:txBody>
          <a:bodyPr/>
          <a:lstStyle/>
          <a:p>
            <a:pPr>
              <a:defRPr/>
            </a:pPr>
            <a:r>
              <a:rPr lang="en-US" altLang="en-US" sz="2400" dirty="0" smtClean="0">
                <a:latin typeface="+mn-lt"/>
              </a:rPr>
              <a:t>A stream pipeline consists of a stream created from a data source, zero or more intermediate methods, and a final terminal method.</a:t>
            </a:r>
            <a:endParaRPr lang="en-US" altLang="en-US" sz="2400" dirty="0">
              <a:latin typeface="+mn-lt"/>
            </a:endParaRPr>
          </a:p>
        </p:txBody>
      </p:sp>
      <p:graphicFrame>
        <p:nvGraphicFramePr>
          <p:cNvPr id="24580" name="Object 3" descr="A line of code reads as follows. Set period stream left parenthesis right parenthesis period limit left parenthesis 50 right parenthesis period district left parenthesis right parenthesis period count left parenthesis right parenthesis. The parts of the code are as follows. Set, is the source. Stream, creates a stream. Limit left parenthesis 50 right parenthesis period district left parenthesis right parenthesis, is zero or more intermediate methods. Count, is one terminal method."/>
          <p:cNvGraphicFramePr>
            <a:graphicFrameLocks noChangeAspect="1"/>
          </p:cNvGraphicFramePr>
          <p:nvPr>
            <p:extLst>
              <p:ext uri="{D42A27DB-BD31-4B8C-83A1-F6EECF244321}">
                <p14:modId xmlns:p14="http://schemas.microsoft.com/office/powerpoint/2010/main" val="280164192"/>
              </p:ext>
            </p:extLst>
          </p:nvPr>
        </p:nvGraphicFramePr>
        <p:xfrm>
          <a:off x="990600" y="3048000"/>
          <a:ext cx="6934200" cy="1198563"/>
        </p:xfrm>
        <a:graphic>
          <a:graphicData uri="http://schemas.openxmlformats.org/presentationml/2006/ole">
            <mc:AlternateContent xmlns:mc="http://schemas.openxmlformats.org/markup-compatibility/2006">
              <mc:Choice xmlns:v="urn:schemas-microsoft-com:vml" Requires="v">
                <p:oleObj spid="_x0000_s24591" name="Picture" r:id="rId4" imgW="3654552" imgH="800100" progId="Word.Picture.8">
                  <p:embed/>
                </p:oleObj>
              </mc:Choice>
              <mc:Fallback>
                <p:oleObj name="Picture" r:id="rId4" imgW="3654552" imgH="800100" progId="Word.Picture.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048000"/>
                        <a:ext cx="69342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 Placeholder 4"/>
          <p:cNvSpPr>
            <a:spLocks noGrp="1"/>
          </p:cNvSpPr>
          <p:nvPr>
            <p:ph type="body" idx="10"/>
          </p:nvPr>
        </p:nvSpPr>
        <p:spPr>
          <a:xfrm>
            <a:off x="457200" y="4246563"/>
            <a:ext cx="8229600" cy="1219200"/>
          </a:xfrm>
        </p:spPr>
        <p:txBody>
          <a:bodyPr/>
          <a:lstStyle/>
          <a:p>
            <a:pPr>
              <a:defRPr/>
            </a:pPr>
            <a:r>
              <a:rPr lang="en-US" altLang="en-US" sz="2400" dirty="0" smtClean="0">
                <a:latin typeface="+mn-lt"/>
              </a:rPr>
              <a:t>Streams are lazy, which means that the computation is performed only when the terminal operation is initiated. This allows the J</a:t>
            </a:r>
            <a:r>
              <a:rPr lang="en-US" altLang="en-US" sz="100" dirty="0" smtClean="0">
                <a:latin typeface="+mn-lt"/>
              </a:rPr>
              <a:t> </a:t>
            </a:r>
            <a:r>
              <a:rPr lang="en-US" altLang="en-US" sz="2400" dirty="0" smtClean="0">
                <a:latin typeface="+mn-lt"/>
              </a:rPr>
              <a:t>V</a:t>
            </a:r>
            <a:r>
              <a:rPr lang="en-US" altLang="en-US" sz="100" dirty="0" smtClean="0">
                <a:latin typeface="+mn-lt"/>
              </a:rPr>
              <a:t> </a:t>
            </a:r>
            <a:r>
              <a:rPr lang="en-US" altLang="en-US" sz="2400" dirty="0" smtClean="0">
                <a:latin typeface="+mn-lt"/>
              </a:rPr>
              <a:t>M to optimize computation. </a:t>
            </a:r>
            <a:endParaRPr lang="en-US" altLang="en-US" sz="2400" dirty="0">
              <a:latin typeface="+mn-lt"/>
            </a:endParaRPr>
          </a:p>
        </p:txBody>
      </p:sp>
      <p:sp>
        <p:nvSpPr>
          <p:cNvPr id="9" name="TextBox 5">
            <a:hlinkClick r:id="rId6"/>
          </p:cNvPr>
          <p:cNvSpPr>
            <a:spLocks noChangeArrowheads="1"/>
          </p:cNvSpPr>
          <p:nvPr/>
        </p:nvSpPr>
        <p:spPr bwMode="auto">
          <a:xfrm>
            <a:off x="5181600" y="5638800"/>
            <a:ext cx="2324100" cy="4572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defRPr/>
            </a:pPr>
            <a:r>
              <a:rPr lang="en-US" altLang="en-US" sz="2400" dirty="0" smtClean="0">
                <a:latin typeface="+mn-lt"/>
              </a:rPr>
              <a:t>StreamDemo</a:t>
            </a:r>
          </a:p>
        </p:txBody>
      </p:sp>
      <p:sp>
        <p:nvSpPr>
          <p:cNvPr id="8" name="TextBox 6">
            <a:hlinkClick r:id="rId7"/>
          </p:cNvPr>
          <p:cNvSpPr txBox="1"/>
          <p:nvPr/>
        </p:nvSpPr>
        <p:spPr>
          <a:xfrm>
            <a:off x="7620000" y="5641675"/>
            <a:ext cx="838200" cy="461665"/>
          </a:xfrm>
          <a:prstGeom prst="rect">
            <a:avLst/>
          </a:prstGeom>
          <a:solidFill>
            <a:srgbClr val="38A1BA"/>
          </a:solidFill>
        </p:spPr>
        <p:txBody>
          <a:bodyPr wrap="square" rtlCol="0">
            <a:spAutoFit/>
          </a:bodyPr>
          <a:lstStyle/>
          <a:p>
            <a:r>
              <a:rPr lang="en-US" sz="2400" dirty="0" smtClean="0">
                <a:latin typeface="+mn-lt"/>
              </a:rPr>
              <a:t>Run</a:t>
            </a:r>
            <a:endParaRPr lang="en-US" sz="2400" dirty="0">
              <a:latin typeface="+mn-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Functional Interface Arguments </a:t>
            </a:r>
          </a:p>
        </p:txBody>
      </p:sp>
      <p:sp>
        <p:nvSpPr>
          <p:cNvPr id="16387" name="Content Placeholder 2"/>
          <p:cNvSpPr txBox="1">
            <a:spLocks noGrp="1"/>
          </p:cNvSpPr>
          <p:nvPr>
            <p:ph type="body" idx="1"/>
          </p:nvPr>
        </p:nvSpPr>
        <p:spPr/>
        <p:txBody>
          <a:bodyPr/>
          <a:lstStyle/>
          <a:p>
            <a:pPr>
              <a:defRPr/>
            </a:pPr>
            <a:r>
              <a:rPr lang="en-US" altLang="en-US" smtClean="0"/>
              <a:t>Most of the arguments for stream methods are instances of functional interfaces. So the arguments can be created using lambda expressions or method references. </a:t>
            </a:r>
            <a:endParaRPr lang="en-US"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2308</TotalTime>
  <Words>1187</Words>
  <Application>Microsoft Office PowerPoint</Application>
  <PresentationFormat>On-screen Show (4:3)</PresentationFormat>
  <Paragraphs>120</Paragraphs>
  <Slides>30</Slides>
  <Notes>29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30</vt:i4>
      </vt:variant>
    </vt:vector>
  </HeadingPairs>
  <TitlesOfParts>
    <vt:vector size="40" baseType="lpstr">
      <vt:lpstr>MS PGothic</vt:lpstr>
      <vt:lpstr>MS PGothic</vt:lpstr>
      <vt:lpstr>Arial</vt:lpstr>
      <vt:lpstr>Calibri</vt:lpstr>
      <vt:lpstr>Noto Sans Symbols</vt:lpstr>
      <vt:lpstr>Times New Roman</vt:lpstr>
      <vt:lpstr>Verdana</vt:lpstr>
      <vt:lpstr>508 Lecture</vt:lpstr>
      <vt:lpstr>Picture</vt:lpstr>
      <vt:lpstr>Equation</vt:lpstr>
      <vt:lpstr>Introduction to Java Programming</vt:lpstr>
      <vt:lpstr>Motivations</vt:lpstr>
      <vt:lpstr>Objectives (1 of 2)</vt:lpstr>
      <vt:lpstr>Objectives (2 of 2)</vt:lpstr>
      <vt:lpstr>Stream</vt:lpstr>
      <vt:lpstr>Stream Class (1 of 2)</vt:lpstr>
      <vt:lpstr>Stream Class (2 of 2)</vt:lpstr>
      <vt:lpstr>Stream Pipeline</vt:lpstr>
      <vt:lpstr>Functional Interface Arguments </vt:lpstr>
      <vt:lpstr>forEach Method</vt:lpstr>
      <vt:lpstr>The Sorted Method</vt:lpstr>
      <vt:lpstr>The Filter Method</vt:lpstr>
      <vt:lpstr>The max and min Methods</vt:lpstr>
      <vt:lpstr>The anyMatch, allMatch, and noneMatch Methods</vt:lpstr>
      <vt:lpstr>The map Method</vt:lpstr>
      <vt:lpstr>IntStream, LongStream, and DoubleStream</vt:lpstr>
      <vt:lpstr>IntStream, LongStream, and DoubleStream Examples</vt:lpstr>
      <vt:lpstr>Parallel Streams</vt:lpstr>
      <vt:lpstr>Parallel Streams Example</vt:lpstr>
      <vt:lpstr>Stream Reduction Using the reduce Method</vt:lpstr>
      <vt:lpstr>Stream Reduction Using the collect Method</vt:lpstr>
      <vt:lpstr>Grouping Elements Using the groupingby Collector</vt:lpstr>
      <vt:lpstr>Case Studies: Analyzing Numbers</vt:lpstr>
      <vt:lpstr>Case Studies: Counting the Occurrences of Each Letter</vt:lpstr>
      <vt:lpstr>Case Studies: Counting the Occurrences of Each Letter in a String</vt:lpstr>
      <vt:lpstr>Case Studies: Processing All Elements in a Two-Dimensional Array</vt:lpstr>
      <vt:lpstr>Case Studies: Finding the Directory Size</vt:lpstr>
      <vt:lpstr>Case Studies: Counting Keywords</vt:lpstr>
      <vt:lpstr>Case Studies: Occurrences of Words</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10e</dc:title>
  <dc:subject>Engineering Computer Science</dc:subject>
  <dc:creator>Liang</dc:creator>
  <cp:keywords>Engineering Computer Science</cp:keywords>
  <cp:lastModifiedBy>Mittal, Abhinav (Cognizant)</cp:lastModifiedBy>
  <cp:revision>305</cp:revision>
  <dcterms:created xsi:type="dcterms:W3CDTF">2010-11-01T17:51:55Z</dcterms:created>
  <dcterms:modified xsi:type="dcterms:W3CDTF">2018-04-05T07:00:52Z</dcterms:modified>
</cp:coreProperties>
</file>