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handoutMasterIdLst>
    <p:handoutMasterId r:id="rId15"/>
  </p:handoutMasterIdLst>
  <p:sldIdLst>
    <p:sldId id="315" r:id="rId2"/>
    <p:sldId id="341" r:id="rId3"/>
    <p:sldId id="343" r:id="rId4"/>
    <p:sldId id="361" r:id="rId5"/>
    <p:sldId id="397" r:id="rId6"/>
    <p:sldId id="398" r:id="rId7"/>
    <p:sldId id="399" r:id="rId8"/>
    <p:sldId id="400" r:id="rId9"/>
    <p:sldId id="401" r:id="rId10"/>
    <p:sldId id="402" r:id="rId11"/>
    <p:sldId id="403" r:id="rId12"/>
    <p:sldId id="298"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96395" autoAdjust="0"/>
  </p:normalViewPr>
  <p:slideViewPr>
    <p:cSldViewPr snapToGrid="0" snapToObjects="1">
      <p:cViewPr varScale="1">
        <p:scale>
          <a:sx n="111" d="100"/>
          <a:sy n="111" d="100"/>
        </p:scale>
        <p:origin x="966" y="102"/>
      </p:cViewPr>
      <p:guideLst>
        <p:guide orient="horz" pos="2136"/>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7" d="100"/>
        <a:sy n="9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a:t>
            </a:r>
            <a:r>
              <a:rPr lang="en-US" sz="1200" b="0" i="0" u="none" strike="noStrike" kern="1200" cap="none" dirty="0" err="1" smtClean="0">
                <a:solidFill>
                  <a:schemeClr val="dk1"/>
                </a:solidFill>
                <a:latin typeface="Arial"/>
                <a:ea typeface="Arial"/>
                <a:cs typeface="Arial"/>
                <a:sym typeface="Arial"/>
              </a:rPr>
              <a:t>MathType</a:t>
            </a:r>
            <a:r>
              <a:rPr lang="en-US" sz="1200" b="0" i="0" u="none" strike="noStrike" kern="1200" cap="none" dirty="0" smtClean="0">
                <a:solidFill>
                  <a:schemeClr val="dk1"/>
                </a:solidFill>
                <a:latin typeface="Arial"/>
                <a:ea typeface="Arial"/>
                <a:cs typeface="Arial"/>
                <a:sym typeface="Arial"/>
              </a:rPr>
              <a:t>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052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525963"/>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Content Placeholder 2"/>
          <p:cNvSpPr>
            <a:spLocks noGrp="1"/>
          </p:cNvSpPr>
          <p:nvPr>
            <p:ph sz="quarter" idx="13"/>
          </p:nvPr>
        </p:nvSpPr>
        <p:spPr>
          <a:xfrm>
            <a:off x="457200" y="1600201"/>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quarter" idx="14"/>
          </p:nvPr>
        </p:nvSpPr>
        <p:spPr>
          <a:xfrm>
            <a:off x="455776" y="3111385"/>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
        <p:nvSpPr>
          <p:cNvPr id="9"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9147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Content Placeholder 2"/>
          <p:cNvSpPr>
            <a:spLocks noGrp="1"/>
          </p:cNvSpPr>
          <p:nvPr>
            <p:ph sz="quarter" idx="13"/>
          </p:nvPr>
        </p:nvSpPr>
        <p:spPr>
          <a:xfrm>
            <a:off x="457200" y="1600201"/>
            <a:ext cx="8232775" cy="494484"/>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quarter" idx="14"/>
          </p:nvPr>
        </p:nvSpPr>
        <p:spPr>
          <a:xfrm>
            <a:off x="455776" y="2239707"/>
            <a:ext cx="8232775" cy="597495"/>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
        <p:nvSpPr>
          <p:cNvPr id="9"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10" name="Content Placeholder 2"/>
          <p:cNvSpPr>
            <a:spLocks noGrp="1"/>
          </p:cNvSpPr>
          <p:nvPr>
            <p:ph sz="quarter" idx="15"/>
          </p:nvPr>
        </p:nvSpPr>
        <p:spPr>
          <a:xfrm>
            <a:off x="454025" y="2993770"/>
            <a:ext cx="8232775" cy="597495"/>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quarter" idx="16"/>
          </p:nvPr>
        </p:nvSpPr>
        <p:spPr>
          <a:xfrm>
            <a:off x="454024" y="3742597"/>
            <a:ext cx="8232775" cy="597495"/>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sz="quarter" idx="17"/>
          </p:nvPr>
        </p:nvSpPr>
        <p:spPr>
          <a:xfrm>
            <a:off x="454023" y="4509825"/>
            <a:ext cx="8232775" cy="597495"/>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sz="quarter" idx="18"/>
          </p:nvPr>
        </p:nvSpPr>
        <p:spPr>
          <a:xfrm>
            <a:off x="454022" y="5284147"/>
            <a:ext cx="8232775" cy="597495"/>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590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Content Placeholder 2"/>
          <p:cNvSpPr>
            <a:spLocks noGrp="1"/>
          </p:cNvSpPr>
          <p:nvPr>
            <p:ph sz="quarter" idx="13"/>
          </p:nvPr>
        </p:nvSpPr>
        <p:spPr>
          <a:xfrm>
            <a:off x="457200" y="1600201"/>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quarter" idx="14"/>
          </p:nvPr>
        </p:nvSpPr>
        <p:spPr>
          <a:xfrm>
            <a:off x="455776" y="3111385"/>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5"/>
          </p:nvPr>
        </p:nvSpPr>
        <p:spPr>
          <a:xfrm>
            <a:off x="445807" y="4639656"/>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
        <p:nvSpPr>
          <p:cNvPr id="10"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4305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1" r:id="rId2"/>
    <p:sldLayoutId id="2147483663" r:id="rId3"/>
    <p:sldLayoutId id="2147483662" r:id="rId4"/>
    <p:sldLayoutId id="2147483651"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 Id="rId9" Type="http://schemas.openxmlformats.org/officeDocument/2006/relationships/image" Target="../media/image21.emf"/></Relationships>
</file>

<file path=ppt/slides/_rels/slide1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10.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68965"/>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05491"/>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72476"/>
            <a:ext cx="3657600" cy="1427921"/>
          </a:xfrm>
          <a:prstGeom prst="rect">
            <a:avLst/>
          </a:prstGeom>
          <a:noFill/>
          <a:ln>
            <a:noFill/>
          </a:ln>
        </p:spPr>
        <p:txBody>
          <a:bodyPr lIns="0" tIns="0" rIns="0" bIns="0" anchor="b" anchorCtr="0">
            <a:noAutofit/>
          </a:bodyPr>
          <a:lstStyle/>
          <a:p>
            <a:pPr>
              <a:lnSpc>
                <a:spcPct val="90000"/>
              </a:lnSpc>
            </a:pPr>
            <a:r>
              <a:rPr lang="en-US" altLang="en-US" dirty="0"/>
              <a:t>Appendix F</a:t>
            </a:r>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1695374"/>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2087768" y="6433898"/>
            <a:ext cx="6796088" cy="303212"/>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Tree>
    <p:extLst>
      <p:ext uri="{BB962C8B-B14F-4D97-AF65-F5344CB8AC3E}">
        <p14:creationId xmlns:p14="http://schemas.microsoft.com/office/powerpoint/2010/main" val="2774282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Decimals</a:t>
            </a:r>
            <a:r>
              <a:rPr lang="en-US" altLang="en-US" dirty="0"/>
              <a:t> =&gt; </a:t>
            </a:r>
            <a:r>
              <a:rPr lang="en-US" altLang="en-US" dirty="0">
                <a:cs typeface="Courier New" panose="02070309020205020404" pitchFamily="49" charset="0"/>
              </a:rPr>
              <a:t>Hexadecimal </a:t>
            </a:r>
            <a:endParaRPr lang="en-US" dirty="0"/>
          </a:p>
        </p:txBody>
      </p:sp>
      <p:sp>
        <p:nvSpPr>
          <p:cNvPr id="3" name="Content Placeholder 2"/>
          <p:cNvSpPr>
            <a:spLocks noGrp="1"/>
          </p:cNvSpPr>
          <p:nvPr>
            <p:ph sz="quarter" idx="13"/>
          </p:nvPr>
        </p:nvSpPr>
        <p:spPr/>
        <p:txBody>
          <a:bodyPr/>
          <a:lstStyle/>
          <a:p>
            <a:pPr marL="0" indent="0">
              <a:buNone/>
            </a:pPr>
            <a:r>
              <a:rPr lang="en-US" altLang="en-US" sz="2000" dirty="0">
                <a:cs typeface="Times New Roman" panose="02020603050405020304" pitchFamily="18" charset="0"/>
              </a:rPr>
              <a:t>To convert a decimal number d to a hexadecimal number is to find</a:t>
            </a:r>
            <a:endParaRPr lang="en-US" sz="2000" dirty="0"/>
          </a:p>
        </p:txBody>
      </p:sp>
      <p:sp>
        <p:nvSpPr>
          <p:cNvPr id="4" name="Content Placeholder 3"/>
          <p:cNvSpPr>
            <a:spLocks noGrp="1"/>
          </p:cNvSpPr>
          <p:nvPr>
            <p:ph sz="quarter" idx="14"/>
          </p:nvPr>
        </p:nvSpPr>
        <p:spPr>
          <a:xfrm>
            <a:off x="455777" y="2087309"/>
            <a:ext cx="2968742" cy="440740"/>
          </a:xfrm>
        </p:spPr>
        <p:txBody>
          <a:bodyPr/>
          <a:lstStyle/>
          <a:p>
            <a:pPr marL="0" indent="0">
              <a:buNone/>
            </a:pPr>
            <a:r>
              <a:rPr lang="en-US" altLang="en-US" sz="2000" dirty="0">
                <a:cs typeface="Times New Roman" panose="02020603050405020304" pitchFamily="18" charset="0"/>
              </a:rPr>
              <a:t>the hexadecimal digits</a:t>
            </a:r>
            <a:endParaRPr lang="en-US" sz="2000" dirty="0"/>
          </a:p>
        </p:txBody>
      </p:sp>
      <p:graphicFrame>
        <p:nvGraphicFramePr>
          <p:cNvPr id="9" name="Object 4" descr="H sub n, h sub n minus 1, h sub n minus 2 and so on to h sub 2, h sub 1, h sub 0."/>
          <p:cNvGraphicFramePr>
            <a:graphicFrameLocks noChangeAspect="1"/>
          </p:cNvGraphicFramePr>
          <p:nvPr>
            <p:extLst>
              <p:ext uri="{D42A27DB-BD31-4B8C-83A1-F6EECF244321}">
                <p14:modId xmlns:p14="http://schemas.microsoft.com/office/powerpoint/2010/main" val="1067110023"/>
              </p:ext>
            </p:extLst>
          </p:nvPr>
        </p:nvGraphicFramePr>
        <p:xfrm>
          <a:off x="3111217" y="2143964"/>
          <a:ext cx="2778125" cy="409575"/>
        </p:xfrm>
        <a:graphic>
          <a:graphicData uri="http://schemas.openxmlformats.org/presentationml/2006/ole">
            <mc:AlternateContent xmlns:mc="http://schemas.openxmlformats.org/markup-compatibility/2006">
              <mc:Choice xmlns:v="urn:schemas-microsoft-com:vml" Requires="v">
                <p:oleObj spid="_x0000_s4149" name="Equation" r:id="rId3" imgW="1396394" imgH="203112" progId="Equation.3">
                  <p:embed/>
                </p:oleObj>
              </mc:Choice>
              <mc:Fallback>
                <p:oleObj name="Equation" r:id="rId3" imgW="1396394" imgH="203112" progId="Equation.3">
                  <p:embed/>
                  <p:pic>
                    <p:nvPicPr>
                      <p:cNvPr id="1127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217" y="2143964"/>
                        <a:ext cx="27781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5"/>
          <p:cNvSpPr>
            <a:spLocks noGrp="1"/>
          </p:cNvSpPr>
          <p:nvPr>
            <p:ph sz="quarter" idx="15"/>
          </p:nvPr>
        </p:nvSpPr>
        <p:spPr>
          <a:xfrm>
            <a:off x="5889342" y="2087309"/>
            <a:ext cx="1383740" cy="397130"/>
          </a:xfrm>
        </p:spPr>
        <p:txBody>
          <a:bodyPr/>
          <a:lstStyle/>
          <a:p>
            <a:pPr marL="0" indent="0">
              <a:buNone/>
            </a:pPr>
            <a:r>
              <a:rPr lang="en-US" altLang="en-US" sz="2000" dirty="0">
                <a:cs typeface="Times New Roman" panose="02020603050405020304" pitchFamily="18" charset="0"/>
              </a:rPr>
              <a:t>such that</a:t>
            </a:r>
            <a:endParaRPr lang="en-US" sz="2000" dirty="0"/>
          </a:p>
        </p:txBody>
      </p:sp>
      <p:graphicFrame>
        <p:nvGraphicFramePr>
          <p:cNvPr id="10" name="Object 6" descr="D = h sub n times 16 to the nth power + h sub n minus 1 times 16 to the n minus 1 power + h sub n minus 2 times 16 to the n minus 2 power and so on to h sub 2 times 16 squared + h sub 1 times 16 to the first power + h sub 0 times 16 to the zeroth power."/>
          <p:cNvGraphicFramePr>
            <a:graphicFrameLocks noChangeAspect="1"/>
          </p:cNvGraphicFramePr>
          <p:nvPr>
            <p:extLst>
              <p:ext uri="{D42A27DB-BD31-4B8C-83A1-F6EECF244321}">
                <p14:modId xmlns:p14="http://schemas.microsoft.com/office/powerpoint/2010/main" val="2202813609"/>
              </p:ext>
            </p:extLst>
          </p:nvPr>
        </p:nvGraphicFramePr>
        <p:xfrm>
          <a:off x="838200" y="2601102"/>
          <a:ext cx="7620000" cy="385330"/>
        </p:xfrm>
        <a:graphic>
          <a:graphicData uri="http://schemas.openxmlformats.org/presentationml/2006/ole">
            <mc:AlternateContent xmlns:mc="http://schemas.openxmlformats.org/markup-compatibility/2006">
              <mc:Choice xmlns:v="urn:schemas-microsoft-com:vml" Requires="v">
                <p:oleObj spid="_x0000_s4150" r:id="rId5" imgW="4330700" imgH="215900" progId="Equation.3">
                  <p:embed/>
                </p:oleObj>
              </mc:Choice>
              <mc:Fallback>
                <p:oleObj r:id="rId5" imgW="4330700" imgH="215900" progId="Equation.3">
                  <p:embed/>
                  <p:pic>
                    <p:nvPicPr>
                      <p:cNvPr id="11273"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601102"/>
                        <a:ext cx="7620000" cy="38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Content Placeholder 7"/>
          <p:cNvSpPr>
            <a:spLocks noGrp="1"/>
          </p:cNvSpPr>
          <p:nvPr>
            <p:ph sz="quarter" idx="16"/>
          </p:nvPr>
        </p:nvSpPr>
        <p:spPr>
          <a:xfrm>
            <a:off x="454024" y="3159892"/>
            <a:ext cx="8232775" cy="723618"/>
          </a:xfrm>
        </p:spPr>
        <p:txBody>
          <a:bodyPr/>
          <a:lstStyle/>
          <a:p>
            <a:pPr marL="0" indent="0">
              <a:buNone/>
            </a:pPr>
            <a:r>
              <a:rPr lang="en-US" altLang="en-US" sz="2000" dirty="0">
                <a:cs typeface="Times New Roman" panose="02020603050405020304" pitchFamily="18" charset="0"/>
              </a:rPr>
              <a:t>These numbers can be found by successively dividing d by 16 until the quotient is 0. The remainders are </a:t>
            </a:r>
            <a:endParaRPr lang="en-US" sz="2000" dirty="0"/>
          </a:p>
        </p:txBody>
      </p:sp>
      <p:graphicFrame>
        <p:nvGraphicFramePr>
          <p:cNvPr id="11" name="Object 8" descr="H sub n, h sub n minus 1, h sub n minus 2 and so on to h sub 2, h sub 1, h sub 0."/>
          <p:cNvGraphicFramePr>
            <a:graphicFrameLocks noChangeAspect="1"/>
          </p:cNvGraphicFramePr>
          <p:nvPr>
            <p:extLst>
              <p:ext uri="{D42A27DB-BD31-4B8C-83A1-F6EECF244321}">
                <p14:modId xmlns:p14="http://schemas.microsoft.com/office/powerpoint/2010/main" val="3992153187"/>
              </p:ext>
            </p:extLst>
          </p:nvPr>
        </p:nvGraphicFramePr>
        <p:xfrm>
          <a:off x="2649076" y="3975846"/>
          <a:ext cx="2778125" cy="409575"/>
        </p:xfrm>
        <a:graphic>
          <a:graphicData uri="http://schemas.openxmlformats.org/presentationml/2006/ole">
            <mc:AlternateContent xmlns:mc="http://schemas.openxmlformats.org/markup-compatibility/2006">
              <mc:Choice xmlns:v="urn:schemas-microsoft-com:vml" Requires="v">
                <p:oleObj spid="_x0000_s4151" name="Equation" r:id="rId7" imgW="1396394" imgH="203112" progId="Equation.3">
                  <p:embed/>
                </p:oleObj>
              </mc:Choice>
              <mc:Fallback>
                <p:oleObj name="Equation" r:id="rId7" imgW="1396394" imgH="203112" progId="Equation.3">
                  <p:embed/>
                  <p:pic>
                    <p:nvPicPr>
                      <p:cNvPr id="11277"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9076" y="3975846"/>
                        <a:ext cx="27781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Content Placeholder 9"/>
          <p:cNvSpPr>
            <a:spLocks noGrp="1"/>
          </p:cNvSpPr>
          <p:nvPr>
            <p:ph sz="quarter" idx="17"/>
          </p:nvPr>
        </p:nvSpPr>
        <p:spPr>
          <a:xfrm>
            <a:off x="454023" y="4509824"/>
            <a:ext cx="4073153" cy="1514457"/>
          </a:xfrm>
        </p:spPr>
        <p:txBody>
          <a:bodyPr/>
          <a:lstStyle/>
          <a:p>
            <a:pPr marL="0" indent="0">
              <a:buNone/>
            </a:pPr>
            <a:r>
              <a:rPr lang="en-US" altLang="en-US" sz="2000" dirty="0">
                <a:cs typeface="Times New Roman" panose="02020603050405020304" pitchFamily="18" charset="0"/>
              </a:rPr>
              <a:t>For example, the decimal number 123 is 7B in hexadecimal. The conversion is conducted as follows</a:t>
            </a:r>
            <a:r>
              <a:rPr lang="en-US" altLang="en-US" sz="2000" dirty="0" smtClean="0">
                <a:cs typeface="Times New Roman" panose="02020603050405020304" pitchFamily="18" charset="0"/>
              </a:rPr>
              <a:t>:</a:t>
            </a:r>
            <a:endParaRPr lang="en-US" dirty="0"/>
          </a:p>
        </p:txBody>
      </p:sp>
      <p:pic>
        <p:nvPicPr>
          <p:cNvPr id="13" name="Picture 10" descr="2 division problems, 123 divided by 16 and 7 divided by 16. 123 divided by 16 has a quotient of 7. 123 minus 112 is 11, the remainder, h sub 0. The quotient, 7, is the dividend of the next problem, 7 divided by 16, which has a quotient of 0. 7 minus 0 is 7, the remainder, h sub 1."/>
          <p:cNvPicPr>
            <a:picLocks noChangeAspect="1"/>
          </p:cNvPicPr>
          <p:nvPr/>
        </p:nvPicPr>
        <p:blipFill>
          <a:blip r:embed="rId9"/>
          <a:stretch>
            <a:fillRect/>
          </a:stretch>
        </p:blipFill>
        <p:spPr>
          <a:xfrm>
            <a:off x="4690649" y="4515710"/>
            <a:ext cx="3187227" cy="1591757"/>
          </a:xfrm>
          <a:prstGeom prst="rect">
            <a:avLst/>
          </a:prstGeom>
        </p:spPr>
      </p:pic>
    </p:spTree>
    <p:extLst>
      <p:ext uri="{BB962C8B-B14F-4D97-AF65-F5344CB8AC3E}">
        <p14:creationId xmlns:p14="http://schemas.microsoft.com/office/powerpoint/2010/main" val="27795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altLang="en-US" dirty="0">
                <a:cs typeface="Courier New" panose="02070309020205020404" pitchFamily="49" charset="0"/>
              </a:rPr>
              <a:t>Hexadecimal </a:t>
            </a:r>
            <a:r>
              <a:rPr lang="en-US" altLang="en-US" dirty="0">
                <a:cs typeface="Courier New" panose="02070309020205020404" pitchFamily="49" charset="0"/>
                <a:sym typeface="Wingdings" panose="05000000000000000000" pitchFamily="2" charset="2"/>
              </a:rPr>
              <a:t> Binary</a:t>
            </a:r>
            <a:endParaRPr lang="en-US" dirty="0"/>
          </a:p>
        </p:txBody>
      </p:sp>
      <p:graphicFrame>
        <p:nvGraphicFramePr>
          <p:cNvPr id="13" name="Table 2"/>
          <p:cNvGraphicFramePr>
            <a:graphicFrameLocks/>
          </p:cNvGraphicFramePr>
          <p:nvPr>
            <p:extLst>
              <p:ext uri="{D42A27DB-BD31-4B8C-83A1-F6EECF244321}">
                <p14:modId xmlns:p14="http://schemas.microsoft.com/office/powerpoint/2010/main" val="3082723435"/>
              </p:ext>
            </p:extLst>
          </p:nvPr>
        </p:nvGraphicFramePr>
        <p:xfrm>
          <a:off x="636493" y="1541930"/>
          <a:ext cx="1864659" cy="4680473"/>
        </p:xfrm>
        <a:graphic>
          <a:graphicData uri="http://schemas.openxmlformats.org/drawingml/2006/table">
            <a:tbl>
              <a:tblPr firstRow="1" bandRow="1">
                <a:tableStyleId>{5940675A-B579-460E-94D1-54222C63F5DA}</a:tableStyleId>
              </a:tblPr>
              <a:tblGrid>
                <a:gridCol w="636494">
                  <a:extLst>
                    <a:ext uri="{9D8B030D-6E8A-4147-A177-3AD203B41FA5}">
                      <a16:colId xmlns:a16="http://schemas.microsoft.com/office/drawing/2014/main" val="2502283680"/>
                    </a:ext>
                  </a:extLst>
                </a:gridCol>
                <a:gridCol w="493059">
                  <a:extLst>
                    <a:ext uri="{9D8B030D-6E8A-4147-A177-3AD203B41FA5}">
                      <a16:colId xmlns:a16="http://schemas.microsoft.com/office/drawing/2014/main" val="1271738898"/>
                    </a:ext>
                  </a:extLst>
                </a:gridCol>
                <a:gridCol w="735106">
                  <a:extLst>
                    <a:ext uri="{9D8B030D-6E8A-4147-A177-3AD203B41FA5}">
                      <a16:colId xmlns:a16="http://schemas.microsoft.com/office/drawing/2014/main" val="2015948907"/>
                    </a:ext>
                  </a:extLst>
                </a:gridCol>
              </a:tblGrid>
              <a:tr h="2913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cs typeface="Times New Roman" panose="02020603050405020304" pitchFamily="18" charset="0"/>
                        </a:rPr>
                        <a:t>Binary</a:t>
                      </a:r>
                      <a:endParaRPr lang="en-US" sz="1200" dirty="0"/>
                    </a:p>
                  </a:txBody>
                  <a:tcPr/>
                </a:tc>
                <a:tc>
                  <a:txBody>
                    <a:bodyPr/>
                    <a:lstStyle/>
                    <a:p>
                      <a:r>
                        <a:rPr lang="en-US" altLang="en-US" sz="1200" dirty="0" smtClean="0">
                          <a:cs typeface="Times New Roman" panose="02020603050405020304" pitchFamily="18" charset="0"/>
                        </a:rPr>
                        <a:t>Hex</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cs typeface="Times New Roman" panose="02020603050405020304" pitchFamily="18" charset="0"/>
                        </a:rPr>
                        <a:t>Decimal</a:t>
                      </a:r>
                      <a:endParaRPr lang="en-US" sz="1200" dirty="0"/>
                    </a:p>
                  </a:txBody>
                  <a:tcPr/>
                </a:tc>
                <a:extLst>
                  <a:ext uri="{0D108BD9-81ED-4DB2-BD59-A6C34878D82A}">
                    <a16:rowId xmlns:a16="http://schemas.microsoft.com/office/drawing/2014/main" val="1718753809"/>
                  </a:ext>
                </a:extLst>
              </a:tr>
              <a:tr h="2196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cs typeface="Times New Roman" panose="02020603050405020304" pitchFamily="18" charset="0"/>
                        </a:rPr>
                        <a:t>0000 </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extLst>
                  <a:ext uri="{0D108BD9-81ED-4DB2-BD59-A6C34878D82A}">
                    <a16:rowId xmlns:a16="http://schemas.microsoft.com/office/drawing/2014/main" val="2869560551"/>
                  </a:ext>
                </a:extLst>
              </a:tr>
              <a:tr h="228600">
                <a:tc>
                  <a:txBody>
                    <a:bodyPr/>
                    <a:lstStyle/>
                    <a:p>
                      <a:r>
                        <a:rPr lang="en-US" altLang="en-US" sz="1200" dirty="0" smtClean="0">
                          <a:cs typeface="Times New Roman" panose="02020603050405020304" pitchFamily="18" charset="0"/>
                        </a:rPr>
                        <a:t>0001</a:t>
                      </a:r>
                      <a:endParaRPr lang="en-US" sz="1200" dirty="0"/>
                    </a:p>
                  </a:txBody>
                  <a:tcPr/>
                </a:tc>
                <a:tc>
                  <a:txBody>
                    <a:bodyPr/>
                    <a:lstStyle/>
                    <a:p>
                      <a:r>
                        <a:rPr lang="en-US" sz="1200" dirty="0" smtClean="0"/>
                        <a:t>1</a:t>
                      </a:r>
                      <a:endParaRPr lang="en-US" sz="1200" dirty="0"/>
                    </a:p>
                  </a:txBody>
                  <a:tcPr/>
                </a:tc>
                <a:tc>
                  <a:txBody>
                    <a:bodyPr/>
                    <a:lstStyle/>
                    <a:p>
                      <a:r>
                        <a:rPr lang="en-US" sz="1200" dirty="0" smtClean="0"/>
                        <a:t>1</a:t>
                      </a:r>
                      <a:endParaRPr lang="en-US" sz="1200" dirty="0"/>
                    </a:p>
                  </a:txBody>
                  <a:tcPr/>
                </a:tc>
                <a:extLst>
                  <a:ext uri="{0D108BD9-81ED-4DB2-BD59-A6C34878D82A}">
                    <a16:rowId xmlns:a16="http://schemas.microsoft.com/office/drawing/2014/main" val="2316093371"/>
                  </a:ext>
                </a:extLst>
              </a:tr>
              <a:tr h="237565">
                <a:tc>
                  <a:txBody>
                    <a:bodyPr/>
                    <a:lstStyle/>
                    <a:p>
                      <a:r>
                        <a:rPr lang="en-US" altLang="en-US" sz="1200" dirty="0" smtClean="0">
                          <a:cs typeface="Times New Roman" panose="02020603050405020304" pitchFamily="18" charset="0"/>
                        </a:rPr>
                        <a:t>0010 </a:t>
                      </a:r>
                      <a:endParaRPr lang="en-US" sz="1200" dirty="0"/>
                    </a:p>
                  </a:txBody>
                  <a:tcPr/>
                </a:tc>
                <a:tc>
                  <a:txBody>
                    <a:bodyPr/>
                    <a:lstStyle/>
                    <a:p>
                      <a:r>
                        <a:rPr lang="en-US" sz="1200" dirty="0" smtClean="0"/>
                        <a:t>2</a:t>
                      </a:r>
                      <a:endParaRPr lang="en-US" sz="1200" dirty="0"/>
                    </a:p>
                  </a:txBody>
                  <a:tcPr/>
                </a:tc>
                <a:tc>
                  <a:txBody>
                    <a:bodyPr/>
                    <a:lstStyle/>
                    <a:p>
                      <a:r>
                        <a:rPr lang="en-US" sz="1200" dirty="0" smtClean="0"/>
                        <a:t>2</a:t>
                      </a:r>
                      <a:endParaRPr lang="en-US" sz="1200" dirty="0"/>
                    </a:p>
                  </a:txBody>
                  <a:tcPr/>
                </a:tc>
                <a:extLst>
                  <a:ext uri="{0D108BD9-81ED-4DB2-BD59-A6C34878D82A}">
                    <a16:rowId xmlns:a16="http://schemas.microsoft.com/office/drawing/2014/main" val="1352126806"/>
                  </a:ext>
                </a:extLst>
              </a:tr>
              <a:tr h="228600">
                <a:tc>
                  <a:txBody>
                    <a:bodyPr/>
                    <a:lstStyle/>
                    <a:p>
                      <a:r>
                        <a:rPr lang="en-US" altLang="en-US" sz="1200" dirty="0" smtClean="0">
                          <a:cs typeface="Times New Roman" panose="02020603050405020304" pitchFamily="18" charset="0"/>
                        </a:rPr>
                        <a:t>0011 </a:t>
                      </a:r>
                      <a:endParaRPr lang="en-US" sz="1200" dirty="0"/>
                    </a:p>
                  </a:txBody>
                  <a:tcPr/>
                </a:tc>
                <a:tc>
                  <a:txBody>
                    <a:bodyPr/>
                    <a:lstStyle/>
                    <a:p>
                      <a:r>
                        <a:rPr lang="en-US" sz="1200" dirty="0" smtClean="0"/>
                        <a:t>3</a:t>
                      </a:r>
                      <a:endParaRPr lang="en-US" sz="1200" dirty="0"/>
                    </a:p>
                  </a:txBody>
                  <a:tcPr/>
                </a:tc>
                <a:tc>
                  <a:txBody>
                    <a:bodyPr/>
                    <a:lstStyle/>
                    <a:p>
                      <a:r>
                        <a:rPr lang="en-US" sz="1200" dirty="0" smtClean="0"/>
                        <a:t>3</a:t>
                      </a:r>
                      <a:endParaRPr lang="en-US" sz="1200" dirty="0"/>
                    </a:p>
                  </a:txBody>
                  <a:tcPr/>
                </a:tc>
                <a:extLst>
                  <a:ext uri="{0D108BD9-81ED-4DB2-BD59-A6C34878D82A}">
                    <a16:rowId xmlns:a16="http://schemas.microsoft.com/office/drawing/2014/main" val="2002207472"/>
                  </a:ext>
                </a:extLst>
              </a:tr>
              <a:tr h="264459">
                <a:tc>
                  <a:txBody>
                    <a:bodyPr/>
                    <a:lstStyle/>
                    <a:p>
                      <a:r>
                        <a:rPr lang="en-US" altLang="en-US" sz="1200" dirty="0" smtClean="0">
                          <a:cs typeface="Times New Roman" panose="02020603050405020304" pitchFamily="18" charset="0"/>
                        </a:rPr>
                        <a:t>0100 </a:t>
                      </a:r>
                    </a:p>
                  </a:txBody>
                  <a:tcPr/>
                </a:tc>
                <a:tc>
                  <a:txBody>
                    <a:bodyPr/>
                    <a:lstStyle/>
                    <a:p>
                      <a:r>
                        <a:rPr lang="en-US" sz="1200" dirty="0" smtClean="0"/>
                        <a:t>4</a:t>
                      </a:r>
                      <a:endParaRPr lang="en-US" sz="1200" dirty="0"/>
                    </a:p>
                  </a:txBody>
                  <a:tcPr/>
                </a:tc>
                <a:tc>
                  <a:txBody>
                    <a:bodyPr/>
                    <a:lstStyle/>
                    <a:p>
                      <a:r>
                        <a:rPr lang="en-US" sz="1200" dirty="0" smtClean="0"/>
                        <a:t>4</a:t>
                      </a:r>
                      <a:endParaRPr lang="en-US" sz="1200" dirty="0"/>
                    </a:p>
                  </a:txBody>
                  <a:tcPr/>
                </a:tc>
                <a:extLst>
                  <a:ext uri="{0D108BD9-81ED-4DB2-BD59-A6C34878D82A}">
                    <a16:rowId xmlns:a16="http://schemas.microsoft.com/office/drawing/2014/main" val="3892043763"/>
                  </a:ext>
                </a:extLst>
              </a:tr>
              <a:tr h="201706">
                <a:tc>
                  <a:txBody>
                    <a:bodyPr/>
                    <a:lstStyle/>
                    <a:p>
                      <a:r>
                        <a:rPr lang="en-US" altLang="en-US" sz="1200" dirty="0" smtClean="0">
                          <a:cs typeface="Times New Roman" panose="02020603050405020304" pitchFamily="18" charset="0"/>
                        </a:rPr>
                        <a:t>0101</a:t>
                      </a:r>
                      <a:endParaRPr lang="en-US" sz="1200" dirty="0"/>
                    </a:p>
                  </a:txBody>
                  <a:tcPr/>
                </a:tc>
                <a:tc>
                  <a:txBody>
                    <a:bodyPr/>
                    <a:lstStyle/>
                    <a:p>
                      <a:r>
                        <a:rPr lang="en-US" sz="1200" dirty="0" smtClean="0"/>
                        <a:t>5</a:t>
                      </a:r>
                      <a:endParaRPr lang="en-US" sz="1200" dirty="0"/>
                    </a:p>
                  </a:txBody>
                  <a:tcPr/>
                </a:tc>
                <a:tc>
                  <a:txBody>
                    <a:bodyPr/>
                    <a:lstStyle/>
                    <a:p>
                      <a:r>
                        <a:rPr lang="en-US" sz="1200" dirty="0" smtClean="0"/>
                        <a:t>5</a:t>
                      </a:r>
                      <a:endParaRPr lang="en-US" sz="1200" dirty="0"/>
                    </a:p>
                  </a:txBody>
                  <a:tcPr/>
                </a:tc>
                <a:extLst>
                  <a:ext uri="{0D108BD9-81ED-4DB2-BD59-A6C34878D82A}">
                    <a16:rowId xmlns:a16="http://schemas.microsoft.com/office/drawing/2014/main" val="2242490093"/>
                  </a:ext>
                </a:extLst>
              </a:tr>
              <a:tr h="246529">
                <a:tc>
                  <a:txBody>
                    <a:bodyPr/>
                    <a:lstStyle/>
                    <a:p>
                      <a:r>
                        <a:rPr lang="en-US" altLang="en-US" sz="1200" dirty="0" smtClean="0">
                          <a:cs typeface="Times New Roman" panose="02020603050405020304" pitchFamily="18" charset="0"/>
                        </a:rPr>
                        <a:t>0110  </a:t>
                      </a:r>
                      <a:endParaRPr lang="en-US" sz="1200" dirty="0"/>
                    </a:p>
                  </a:txBody>
                  <a:tcPr/>
                </a:tc>
                <a:tc>
                  <a:txBody>
                    <a:bodyPr/>
                    <a:lstStyle/>
                    <a:p>
                      <a:r>
                        <a:rPr lang="en-US" sz="1200" dirty="0" smtClean="0"/>
                        <a:t>6</a:t>
                      </a:r>
                      <a:endParaRPr lang="en-US" sz="1200" dirty="0"/>
                    </a:p>
                  </a:txBody>
                  <a:tcPr/>
                </a:tc>
                <a:tc>
                  <a:txBody>
                    <a:bodyPr/>
                    <a:lstStyle/>
                    <a:p>
                      <a:r>
                        <a:rPr lang="en-US" sz="1200" dirty="0" smtClean="0"/>
                        <a:t>6</a:t>
                      </a:r>
                      <a:endParaRPr lang="en-US" sz="1200" dirty="0"/>
                    </a:p>
                  </a:txBody>
                  <a:tcPr/>
                </a:tc>
                <a:extLst>
                  <a:ext uri="{0D108BD9-81ED-4DB2-BD59-A6C34878D82A}">
                    <a16:rowId xmlns:a16="http://schemas.microsoft.com/office/drawing/2014/main" val="1208495240"/>
                  </a:ext>
                </a:extLst>
              </a:tr>
              <a:tr h="219635">
                <a:tc>
                  <a:txBody>
                    <a:bodyPr/>
                    <a:lstStyle/>
                    <a:p>
                      <a:r>
                        <a:rPr lang="en-US" altLang="en-US" sz="1200" dirty="0" smtClean="0">
                          <a:cs typeface="Times New Roman" panose="02020603050405020304" pitchFamily="18" charset="0"/>
                        </a:rPr>
                        <a:t>0111 </a:t>
                      </a:r>
                    </a:p>
                  </a:txBody>
                  <a:tcPr/>
                </a:tc>
                <a:tc>
                  <a:txBody>
                    <a:bodyPr/>
                    <a:lstStyle/>
                    <a:p>
                      <a:r>
                        <a:rPr lang="en-US" sz="1200" dirty="0" smtClean="0"/>
                        <a:t>7</a:t>
                      </a:r>
                      <a:endParaRPr lang="en-US" sz="1200" dirty="0"/>
                    </a:p>
                  </a:txBody>
                  <a:tcPr/>
                </a:tc>
                <a:tc>
                  <a:txBody>
                    <a:bodyPr/>
                    <a:lstStyle/>
                    <a:p>
                      <a:r>
                        <a:rPr lang="en-US" sz="1200" dirty="0" smtClean="0"/>
                        <a:t>7</a:t>
                      </a:r>
                      <a:endParaRPr lang="en-US" sz="1200" dirty="0"/>
                    </a:p>
                  </a:txBody>
                  <a:tcPr/>
                </a:tc>
                <a:extLst>
                  <a:ext uri="{0D108BD9-81ED-4DB2-BD59-A6C34878D82A}">
                    <a16:rowId xmlns:a16="http://schemas.microsoft.com/office/drawing/2014/main" val="992411219"/>
                  </a:ext>
                </a:extLst>
              </a:tr>
              <a:tr h="201706">
                <a:tc>
                  <a:txBody>
                    <a:bodyPr/>
                    <a:lstStyle/>
                    <a:p>
                      <a:r>
                        <a:rPr lang="en-US" altLang="en-US" sz="1200" dirty="0" smtClean="0">
                          <a:cs typeface="Times New Roman" panose="02020603050405020304" pitchFamily="18" charset="0"/>
                        </a:rPr>
                        <a:t>1000 </a:t>
                      </a:r>
                    </a:p>
                  </a:txBody>
                  <a:tcPr/>
                </a:tc>
                <a:tc>
                  <a:txBody>
                    <a:bodyPr/>
                    <a:lstStyle/>
                    <a:p>
                      <a:r>
                        <a:rPr lang="en-US" sz="1200" dirty="0" smtClean="0"/>
                        <a:t>8</a:t>
                      </a:r>
                      <a:endParaRPr lang="en-US" sz="1200" dirty="0"/>
                    </a:p>
                  </a:txBody>
                  <a:tcPr/>
                </a:tc>
                <a:tc>
                  <a:txBody>
                    <a:bodyPr/>
                    <a:lstStyle/>
                    <a:p>
                      <a:r>
                        <a:rPr lang="en-US" sz="1200" dirty="0" smtClean="0"/>
                        <a:t>8</a:t>
                      </a:r>
                      <a:endParaRPr lang="en-US" sz="1200" dirty="0"/>
                    </a:p>
                  </a:txBody>
                  <a:tcPr/>
                </a:tc>
                <a:extLst>
                  <a:ext uri="{0D108BD9-81ED-4DB2-BD59-A6C34878D82A}">
                    <a16:rowId xmlns:a16="http://schemas.microsoft.com/office/drawing/2014/main" val="1049884114"/>
                  </a:ext>
                </a:extLst>
              </a:tr>
              <a:tr h="228600">
                <a:tc>
                  <a:txBody>
                    <a:bodyPr/>
                    <a:lstStyle/>
                    <a:p>
                      <a:r>
                        <a:rPr lang="en-US" altLang="en-US" sz="1200" dirty="0" smtClean="0">
                          <a:cs typeface="Times New Roman" panose="02020603050405020304" pitchFamily="18" charset="0"/>
                        </a:rPr>
                        <a:t>1001   </a:t>
                      </a:r>
                      <a:endParaRPr lang="en-US" sz="1200" dirty="0"/>
                    </a:p>
                  </a:txBody>
                  <a:tcPr/>
                </a:tc>
                <a:tc>
                  <a:txBody>
                    <a:bodyPr/>
                    <a:lstStyle/>
                    <a:p>
                      <a:r>
                        <a:rPr lang="en-US" sz="1200" dirty="0" smtClean="0"/>
                        <a:t>9</a:t>
                      </a:r>
                      <a:endParaRPr lang="en-US" sz="1200" dirty="0"/>
                    </a:p>
                  </a:txBody>
                  <a:tcPr/>
                </a:tc>
                <a:tc>
                  <a:txBody>
                    <a:bodyPr/>
                    <a:lstStyle/>
                    <a:p>
                      <a:r>
                        <a:rPr lang="en-US" sz="1200" dirty="0" smtClean="0"/>
                        <a:t>9</a:t>
                      </a:r>
                      <a:endParaRPr lang="en-US" sz="1200" dirty="0"/>
                    </a:p>
                  </a:txBody>
                  <a:tcPr/>
                </a:tc>
                <a:extLst>
                  <a:ext uri="{0D108BD9-81ED-4DB2-BD59-A6C34878D82A}">
                    <a16:rowId xmlns:a16="http://schemas.microsoft.com/office/drawing/2014/main" val="2034028498"/>
                  </a:ext>
                </a:extLst>
              </a:tr>
              <a:tr h="255494">
                <a:tc>
                  <a:txBody>
                    <a:bodyPr/>
                    <a:lstStyle/>
                    <a:p>
                      <a:r>
                        <a:rPr lang="en-US" altLang="en-US" sz="1200" dirty="0" smtClean="0">
                          <a:cs typeface="Times New Roman" panose="02020603050405020304" pitchFamily="18" charset="0"/>
                        </a:rPr>
                        <a:t>1010</a:t>
                      </a:r>
                      <a:endParaRPr lang="en-US" sz="1200" dirty="0"/>
                    </a:p>
                  </a:txBody>
                  <a:tcPr/>
                </a:tc>
                <a:tc>
                  <a:txBody>
                    <a:bodyPr/>
                    <a:lstStyle/>
                    <a:p>
                      <a:r>
                        <a:rPr lang="en-US" sz="1200" dirty="0" smtClean="0"/>
                        <a:t>A</a:t>
                      </a:r>
                      <a:endParaRPr lang="en-US" sz="1200" dirty="0"/>
                    </a:p>
                  </a:txBody>
                  <a:tcPr/>
                </a:tc>
                <a:tc>
                  <a:txBody>
                    <a:bodyPr/>
                    <a:lstStyle/>
                    <a:p>
                      <a:r>
                        <a:rPr lang="en-US" sz="1200" dirty="0" smtClean="0"/>
                        <a:t>10</a:t>
                      </a:r>
                      <a:endParaRPr lang="en-US" sz="1200" dirty="0"/>
                    </a:p>
                  </a:txBody>
                  <a:tcPr/>
                </a:tc>
                <a:extLst>
                  <a:ext uri="{0D108BD9-81ED-4DB2-BD59-A6C34878D82A}">
                    <a16:rowId xmlns:a16="http://schemas.microsoft.com/office/drawing/2014/main" val="273410180"/>
                  </a:ext>
                </a:extLst>
              </a:tr>
              <a:tr h="246529">
                <a:tc>
                  <a:txBody>
                    <a:bodyPr/>
                    <a:lstStyle/>
                    <a:p>
                      <a:r>
                        <a:rPr lang="en-US" altLang="en-US" sz="1200" dirty="0" smtClean="0">
                          <a:cs typeface="Times New Roman" panose="02020603050405020304" pitchFamily="18" charset="0"/>
                        </a:rPr>
                        <a:t>1011 </a:t>
                      </a:r>
                    </a:p>
                  </a:txBody>
                  <a:tcPr/>
                </a:tc>
                <a:tc>
                  <a:txBody>
                    <a:bodyPr/>
                    <a:lstStyle/>
                    <a:p>
                      <a:r>
                        <a:rPr lang="en-US" sz="1200" dirty="0" smtClean="0"/>
                        <a:t>B</a:t>
                      </a:r>
                      <a:endParaRPr lang="en-US" sz="1200" dirty="0"/>
                    </a:p>
                  </a:txBody>
                  <a:tcPr/>
                </a:tc>
                <a:tc>
                  <a:txBody>
                    <a:bodyPr/>
                    <a:lstStyle/>
                    <a:p>
                      <a:r>
                        <a:rPr lang="en-US" sz="1200" dirty="0" smtClean="0"/>
                        <a:t>11</a:t>
                      </a:r>
                      <a:endParaRPr lang="en-US" sz="1200" dirty="0"/>
                    </a:p>
                  </a:txBody>
                  <a:tcPr/>
                </a:tc>
                <a:extLst>
                  <a:ext uri="{0D108BD9-81ED-4DB2-BD59-A6C34878D82A}">
                    <a16:rowId xmlns:a16="http://schemas.microsoft.com/office/drawing/2014/main" val="2591607567"/>
                  </a:ext>
                </a:extLst>
              </a:tr>
              <a:tr h="237565">
                <a:tc>
                  <a:txBody>
                    <a:bodyPr/>
                    <a:lstStyle/>
                    <a:p>
                      <a:r>
                        <a:rPr lang="en-US" altLang="en-US" sz="1200" dirty="0" smtClean="0">
                          <a:cs typeface="Times New Roman" panose="02020603050405020304" pitchFamily="18" charset="0"/>
                        </a:rPr>
                        <a:t>1100 </a:t>
                      </a:r>
                    </a:p>
                  </a:txBody>
                  <a:tcPr/>
                </a:tc>
                <a:tc>
                  <a:txBody>
                    <a:bodyPr/>
                    <a:lstStyle/>
                    <a:p>
                      <a:r>
                        <a:rPr lang="en-US" sz="1200" dirty="0" smtClean="0"/>
                        <a:t>C</a:t>
                      </a:r>
                      <a:endParaRPr lang="en-US" sz="1200" dirty="0"/>
                    </a:p>
                  </a:txBody>
                  <a:tcPr/>
                </a:tc>
                <a:tc>
                  <a:txBody>
                    <a:bodyPr/>
                    <a:lstStyle/>
                    <a:p>
                      <a:r>
                        <a:rPr lang="en-US" sz="1200" dirty="0" smtClean="0"/>
                        <a:t>12</a:t>
                      </a:r>
                      <a:endParaRPr lang="en-US" sz="1200" dirty="0"/>
                    </a:p>
                  </a:txBody>
                  <a:tcPr/>
                </a:tc>
                <a:extLst>
                  <a:ext uri="{0D108BD9-81ED-4DB2-BD59-A6C34878D82A}">
                    <a16:rowId xmlns:a16="http://schemas.microsoft.com/office/drawing/2014/main" val="213309648"/>
                  </a:ext>
                </a:extLst>
              </a:tr>
              <a:tr h="192741">
                <a:tc>
                  <a:txBody>
                    <a:bodyPr/>
                    <a:lstStyle/>
                    <a:p>
                      <a:r>
                        <a:rPr lang="en-US" altLang="en-US" sz="1200" dirty="0" smtClean="0">
                          <a:cs typeface="Times New Roman" panose="02020603050405020304" pitchFamily="18" charset="0"/>
                        </a:rPr>
                        <a:t>1101 </a:t>
                      </a:r>
                      <a:endParaRPr lang="en-US" sz="1200" dirty="0"/>
                    </a:p>
                  </a:txBody>
                  <a:tcPr/>
                </a:tc>
                <a:tc>
                  <a:txBody>
                    <a:bodyPr/>
                    <a:lstStyle/>
                    <a:p>
                      <a:r>
                        <a:rPr lang="en-US" sz="1200" dirty="0" smtClean="0"/>
                        <a:t>D</a:t>
                      </a:r>
                      <a:endParaRPr lang="en-US" sz="1200" dirty="0"/>
                    </a:p>
                  </a:txBody>
                  <a:tcPr/>
                </a:tc>
                <a:tc>
                  <a:txBody>
                    <a:bodyPr/>
                    <a:lstStyle/>
                    <a:p>
                      <a:r>
                        <a:rPr lang="en-US" sz="1200" dirty="0" smtClean="0"/>
                        <a:t>13</a:t>
                      </a:r>
                      <a:endParaRPr lang="en-US" sz="1200" dirty="0"/>
                    </a:p>
                  </a:txBody>
                  <a:tcPr/>
                </a:tc>
                <a:extLst>
                  <a:ext uri="{0D108BD9-81ED-4DB2-BD59-A6C34878D82A}">
                    <a16:rowId xmlns:a16="http://schemas.microsoft.com/office/drawing/2014/main" val="3788581209"/>
                  </a:ext>
                </a:extLst>
              </a:tr>
              <a:tr h="183776">
                <a:tc>
                  <a:txBody>
                    <a:bodyPr/>
                    <a:lstStyle/>
                    <a:p>
                      <a:r>
                        <a:rPr lang="en-US" altLang="en-US" sz="1200" dirty="0" smtClean="0">
                          <a:cs typeface="Times New Roman" panose="02020603050405020304" pitchFamily="18" charset="0"/>
                        </a:rPr>
                        <a:t>1110 </a:t>
                      </a:r>
                      <a:endParaRPr lang="en-US" sz="1200" dirty="0"/>
                    </a:p>
                  </a:txBody>
                  <a:tcPr/>
                </a:tc>
                <a:tc>
                  <a:txBody>
                    <a:bodyPr/>
                    <a:lstStyle/>
                    <a:p>
                      <a:r>
                        <a:rPr lang="en-US" sz="1200" dirty="0" smtClean="0"/>
                        <a:t>E</a:t>
                      </a:r>
                      <a:endParaRPr lang="en-US" sz="1200" dirty="0"/>
                    </a:p>
                  </a:txBody>
                  <a:tcPr/>
                </a:tc>
                <a:tc>
                  <a:txBody>
                    <a:bodyPr/>
                    <a:lstStyle/>
                    <a:p>
                      <a:r>
                        <a:rPr lang="en-US" sz="1200" dirty="0" smtClean="0"/>
                        <a:t>14</a:t>
                      </a:r>
                      <a:endParaRPr lang="en-US" sz="1200" dirty="0"/>
                    </a:p>
                  </a:txBody>
                  <a:tcPr/>
                </a:tc>
                <a:extLst>
                  <a:ext uri="{0D108BD9-81ED-4DB2-BD59-A6C34878D82A}">
                    <a16:rowId xmlns:a16="http://schemas.microsoft.com/office/drawing/2014/main" val="258231218"/>
                  </a:ext>
                </a:extLst>
              </a:tr>
              <a:tr h="246529">
                <a:tc>
                  <a:txBody>
                    <a:bodyPr/>
                    <a:lstStyle/>
                    <a:p>
                      <a:r>
                        <a:rPr lang="en-US" altLang="en-US" sz="1200" dirty="0" smtClean="0">
                          <a:cs typeface="Times New Roman" panose="02020603050405020304" pitchFamily="18" charset="0"/>
                        </a:rPr>
                        <a:t>1111</a:t>
                      </a:r>
                      <a:endParaRPr lang="en-US" sz="1200" dirty="0"/>
                    </a:p>
                  </a:txBody>
                  <a:tcPr/>
                </a:tc>
                <a:tc>
                  <a:txBody>
                    <a:bodyPr/>
                    <a:lstStyle/>
                    <a:p>
                      <a:r>
                        <a:rPr lang="en-US" sz="1200" dirty="0" smtClean="0"/>
                        <a:t>F</a:t>
                      </a:r>
                      <a:endParaRPr lang="en-US" sz="1200" dirty="0"/>
                    </a:p>
                  </a:txBody>
                  <a:tcPr/>
                </a:tc>
                <a:tc>
                  <a:txBody>
                    <a:bodyPr/>
                    <a:lstStyle/>
                    <a:p>
                      <a:r>
                        <a:rPr lang="en-US" sz="1200" dirty="0" smtClean="0"/>
                        <a:t>15</a:t>
                      </a:r>
                      <a:endParaRPr lang="en-US" sz="1200" dirty="0"/>
                    </a:p>
                  </a:txBody>
                  <a:tcPr/>
                </a:tc>
                <a:extLst>
                  <a:ext uri="{0D108BD9-81ED-4DB2-BD59-A6C34878D82A}">
                    <a16:rowId xmlns:a16="http://schemas.microsoft.com/office/drawing/2014/main" val="212991107"/>
                  </a:ext>
                </a:extLst>
              </a:tr>
            </a:tbl>
          </a:graphicData>
        </a:graphic>
      </p:graphicFrame>
      <p:sp>
        <p:nvSpPr>
          <p:cNvPr id="11" name="Content Placeholder 3"/>
          <p:cNvSpPr>
            <a:spLocks noGrp="1"/>
          </p:cNvSpPr>
          <p:nvPr>
            <p:ph sz="quarter" idx="13"/>
          </p:nvPr>
        </p:nvSpPr>
        <p:spPr>
          <a:xfrm>
            <a:off x="3056966" y="1600201"/>
            <a:ext cx="5633010" cy="1367117"/>
          </a:xfrm>
        </p:spPr>
        <p:txBody>
          <a:bodyPr/>
          <a:lstStyle/>
          <a:p>
            <a:pPr marL="0" indent="0">
              <a:buNone/>
            </a:pPr>
            <a:r>
              <a:rPr lang="en-US" altLang="en-US" sz="2000" dirty="0">
                <a:cs typeface="Courier New" panose="02070309020205020404" pitchFamily="49" charset="0"/>
              </a:rPr>
              <a:t>To convert a hexadecimal number to a binary number, simply convert each digit in the hexadecimal number into a four-digit binary number</a:t>
            </a:r>
            <a:r>
              <a:rPr lang="en-US" altLang="en-US" sz="2000" dirty="0" smtClean="0">
                <a:cs typeface="Courier New" panose="02070309020205020404" pitchFamily="49" charset="0"/>
              </a:rPr>
              <a:t>.</a:t>
            </a:r>
            <a:endParaRPr lang="en-US" dirty="0"/>
          </a:p>
        </p:txBody>
      </p:sp>
      <p:sp>
        <p:nvSpPr>
          <p:cNvPr id="12" name="Content Placeholder 4"/>
          <p:cNvSpPr>
            <a:spLocks noGrp="1"/>
          </p:cNvSpPr>
          <p:nvPr>
            <p:ph sz="quarter" idx="14"/>
          </p:nvPr>
        </p:nvSpPr>
        <p:spPr>
          <a:xfrm>
            <a:off x="3056965" y="3084489"/>
            <a:ext cx="5629835" cy="1362005"/>
          </a:xfrm>
        </p:spPr>
        <p:txBody>
          <a:bodyPr/>
          <a:lstStyle/>
          <a:p>
            <a:pPr marL="0" indent="0">
              <a:buNone/>
            </a:pPr>
            <a:r>
              <a:rPr lang="en-US" altLang="en-US" sz="2000" dirty="0">
                <a:cs typeface="Courier New" panose="02070309020205020404" pitchFamily="49" charset="0"/>
              </a:rPr>
              <a:t>To convert a binary number to a hexadecimal, convert every four binary digits from right to left in the binary number into a hexadecimal number. </a:t>
            </a:r>
            <a:r>
              <a:rPr lang="en-US" altLang="en-US" sz="2000" dirty="0" smtClean="0">
                <a:cs typeface="Courier New" panose="02070309020205020404" pitchFamily="49" charset="0"/>
              </a:rPr>
              <a:t>For </a:t>
            </a:r>
            <a:r>
              <a:rPr lang="en-US" altLang="en-US" sz="2000" dirty="0">
                <a:cs typeface="Courier New" panose="02070309020205020404" pitchFamily="49" charset="0"/>
              </a:rPr>
              <a:t>example</a:t>
            </a:r>
            <a:r>
              <a:rPr lang="en-US" altLang="en-US" sz="2000" dirty="0" smtClean="0">
                <a:cs typeface="Courier New" panose="02070309020205020404" pitchFamily="49" charset="0"/>
              </a:rPr>
              <a:t>,</a:t>
            </a:r>
            <a:endParaRPr lang="en-US" sz="2000" dirty="0"/>
          </a:p>
        </p:txBody>
      </p:sp>
      <p:pic>
        <p:nvPicPr>
          <p:cNvPr id="15" name="Picture 5" descr="A binary number, 1 1 1 0 0 0 1 1 0 1, is divided into three parts. 1 1 0 1 is D. 1 0 0 0 is 8. 1 1 is 3."/>
          <p:cNvPicPr>
            <a:picLocks noChangeAspect="1"/>
          </p:cNvPicPr>
          <p:nvPr/>
        </p:nvPicPr>
        <p:blipFill rotWithShape="1">
          <a:blip r:embed="rId2"/>
          <a:srcRect t="21552"/>
          <a:stretch/>
        </p:blipFill>
        <p:spPr>
          <a:xfrm>
            <a:off x="3177026" y="4625716"/>
            <a:ext cx="3005100" cy="1569792"/>
          </a:xfrm>
          <a:prstGeom prst="rect">
            <a:avLst/>
          </a:prstGeom>
        </p:spPr>
      </p:pic>
    </p:spTree>
    <p:extLst>
      <p:ext uri="{BB962C8B-B14F-4D97-AF65-F5344CB8AC3E}">
        <p14:creationId xmlns:p14="http://schemas.microsoft.com/office/powerpoint/2010/main" val="2944085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48478"/>
            <a:ext cx="8229600" cy="1066799"/>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862012" y="2310096"/>
            <a:ext cx="7419975" cy="246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Number </a:t>
            </a:r>
            <a:r>
              <a:rPr lang="en-US" altLang="en-US" dirty="0" smtClean="0">
                <a:cs typeface="Courier New" panose="02070309020205020404" pitchFamily="49" charset="0"/>
              </a:rPr>
              <a:t>Systems </a:t>
            </a:r>
            <a:r>
              <a:rPr lang="en-US" altLang="en-US" sz="2000" b="0" dirty="0" smtClean="0">
                <a:cs typeface="Courier New" panose="02070309020205020404" pitchFamily="49" charset="0"/>
              </a:rPr>
              <a:t>(1 of 4)</a:t>
            </a:r>
            <a:endParaRPr lang="en-US" sz="2000" b="0" dirty="0"/>
          </a:p>
        </p:txBody>
      </p:sp>
      <p:sp>
        <p:nvSpPr>
          <p:cNvPr id="7" name="Content Placeholder 2"/>
          <p:cNvSpPr>
            <a:spLocks noGrp="1"/>
          </p:cNvSpPr>
          <p:nvPr>
            <p:ph sz="quarter" idx="13"/>
          </p:nvPr>
        </p:nvSpPr>
        <p:spPr>
          <a:xfrm>
            <a:off x="457200" y="1609166"/>
            <a:ext cx="8232775" cy="494484"/>
          </a:xfrm>
        </p:spPr>
        <p:txBody>
          <a:bodyPr/>
          <a:lstStyle/>
          <a:p>
            <a:pPr marL="0" indent="0">
              <a:lnSpc>
                <a:spcPct val="90000"/>
              </a:lnSpc>
              <a:buNone/>
            </a:pPr>
            <a:r>
              <a:rPr lang="en-US" altLang="en-US" dirty="0" smtClean="0"/>
              <a:t>Binary  </a:t>
            </a:r>
            <a:r>
              <a:rPr lang="en-US" altLang="en-US" dirty="0">
                <a:cs typeface="Times New Roman" panose="02020603050405020304" pitchFamily="18" charset="0"/>
              </a:rPr>
              <a:t>0, </a:t>
            </a:r>
            <a:r>
              <a:rPr lang="en-US" altLang="en-US" dirty="0" smtClean="0">
                <a:cs typeface="Times New Roman" panose="02020603050405020304" pitchFamily="18" charset="0"/>
              </a:rPr>
              <a:t>1</a:t>
            </a:r>
            <a:endParaRPr lang="en-US" dirty="0"/>
          </a:p>
        </p:txBody>
      </p:sp>
      <p:sp>
        <p:nvSpPr>
          <p:cNvPr id="8" name="Content Placeholder 3"/>
          <p:cNvSpPr>
            <a:spLocks noGrp="1"/>
          </p:cNvSpPr>
          <p:nvPr>
            <p:ph sz="quarter" idx="14"/>
          </p:nvPr>
        </p:nvSpPr>
        <p:spPr>
          <a:xfrm>
            <a:off x="455776" y="2248672"/>
            <a:ext cx="8232775" cy="597495"/>
          </a:xfrm>
        </p:spPr>
        <p:txBody>
          <a:bodyPr/>
          <a:lstStyle/>
          <a:p>
            <a:pPr marL="0" indent="0">
              <a:buNone/>
            </a:pPr>
            <a:r>
              <a:rPr lang="en-US" altLang="en-US" dirty="0" smtClean="0"/>
              <a:t>Octal  </a:t>
            </a:r>
            <a:r>
              <a:rPr lang="en-US" altLang="en-US" dirty="0">
                <a:cs typeface="Times New Roman" panose="02020603050405020304" pitchFamily="18" charset="0"/>
              </a:rPr>
              <a:t>0, 1, 2, 3, 4, 5, 6, </a:t>
            </a:r>
            <a:r>
              <a:rPr lang="en-US" altLang="en-US" dirty="0" smtClean="0">
                <a:cs typeface="Times New Roman" panose="02020603050405020304" pitchFamily="18" charset="0"/>
              </a:rPr>
              <a:t>7</a:t>
            </a:r>
            <a:endParaRPr lang="en-US" dirty="0"/>
          </a:p>
        </p:txBody>
      </p:sp>
      <p:sp>
        <p:nvSpPr>
          <p:cNvPr id="9" name="Content Placeholder 4"/>
          <p:cNvSpPr>
            <a:spLocks noGrp="1"/>
          </p:cNvSpPr>
          <p:nvPr>
            <p:ph sz="quarter" idx="15"/>
          </p:nvPr>
        </p:nvSpPr>
        <p:spPr>
          <a:xfrm>
            <a:off x="454025" y="3002735"/>
            <a:ext cx="8232775" cy="597495"/>
          </a:xfrm>
        </p:spPr>
        <p:txBody>
          <a:bodyPr/>
          <a:lstStyle/>
          <a:p>
            <a:pPr marL="0" indent="0">
              <a:buNone/>
            </a:pPr>
            <a:r>
              <a:rPr lang="en-US" altLang="en-US" dirty="0" smtClean="0"/>
              <a:t>Decimal  </a:t>
            </a:r>
            <a:r>
              <a:rPr lang="en-US" altLang="en-US" dirty="0">
                <a:cs typeface="Courier New" panose="02070309020205020404" pitchFamily="49" charset="0"/>
              </a:rPr>
              <a:t>0, 1, 2, 3, 4, 5, 6, 7, 8, </a:t>
            </a:r>
            <a:r>
              <a:rPr lang="en-US" altLang="en-US" dirty="0" smtClean="0">
                <a:cs typeface="Courier New" panose="02070309020205020404" pitchFamily="49" charset="0"/>
              </a:rPr>
              <a:t>9</a:t>
            </a:r>
            <a:endParaRPr lang="en-US" dirty="0"/>
          </a:p>
        </p:txBody>
      </p:sp>
      <p:sp>
        <p:nvSpPr>
          <p:cNvPr id="10" name="Content Placeholder 5"/>
          <p:cNvSpPr>
            <a:spLocks noGrp="1"/>
          </p:cNvSpPr>
          <p:nvPr>
            <p:ph sz="quarter" idx="16"/>
          </p:nvPr>
        </p:nvSpPr>
        <p:spPr>
          <a:xfrm>
            <a:off x="454024" y="3751562"/>
            <a:ext cx="8232775" cy="597495"/>
          </a:xfrm>
        </p:spPr>
        <p:txBody>
          <a:bodyPr/>
          <a:lstStyle/>
          <a:p>
            <a:pPr marL="0" indent="0">
              <a:buNone/>
            </a:pPr>
            <a:r>
              <a:rPr lang="en-US" altLang="en-US" dirty="0" smtClean="0"/>
              <a:t>Hexadecimal  </a:t>
            </a:r>
            <a:r>
              <a:rPr lang="en-US" altLang="en-US" dirty="0">
                <a:cs typeface="Courier New" panose="02070309020205020404" pitchFamily="49" charset="0"/>
              </a:rPr>
              <a:t>0, 1, 2, 3, 4, 5, 6, 7, 8, 9, A, B, C, D, E, </a:t>
            </a:r>
            <a:r>
              <a:rPr lang="en-US" altLang="en-US" dirty="0" smtClean="0">
                <a:cs typeface="Courier New" panose="02070309020205020404" pitchFamily="49" charset="0"/>
              </a:rPr>
              <a:t>F</a:t>
            </a:r>
            <a:endParaRPr lang="en-US" dirty="0"/>
          </a:p>
        </p:txBody>
      </p:sp>
    </p:spTree>
    <p:extLst>
      <p:ext uri="{BB962C8B-B14F-4D97-AF65-F5344CB8AC3E}">
        <p14:creationId xmlns:p14="http://schemas.microsoft.com/office/powerpoint/2010/main" val="1889961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Number Systems </a:t>
            </a:r>
            <a:r>
              <a:rPr lang="en-US" altLang="en-US" sz="2000" b="0" dirty="0" smtClean="0">
                <a:cs typeface="Courier New" panose="02070309020205020404" pitchFamily="49" charset="0"/>
              </a:rPr>
              <a:t>(2 </a:t>
            </a:r>
            <a:r>
              <a:rPr lang="en-US" altLang="en-US" sz="2000" b="0" dirty="0">
                <a:cs typeface="Courier New" panose="02070309020205020404" pitchFamily="49" charset="0"/>
              </a:rPr>
              <a:t>of 4)</a:t>
            </a:r>
            <a:endParaRPr lang="en-US" sz="2000" b="0"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Computers use binary numbers internally because storage devices like memory and disk are made to store 0s and 1s. A number or a text inside a computer is stored as a sequence of 0s and 1s. Each 0 and 1 is called a </a:t>
            </a:r>
            <a:r>
              <a:rPr lang="en-US" altLang="en-US" b="1" dirty="0">
                <a:cs typeface="Times New Roman" panose="02020603050405020304" pitchFamily="18" charset="0"/>
              </a:rPr>
              <a:t>bit</a:t>
            </a:r>
            <a:r>
              <a:rPr lang="en-US" altLang="en-US" dirty="0">
                <a:cs typeface="Times New Roman" panose="02020603050405020304" pitchFamily="18" charset="0"/>
              </a:rPr>
              <a:t>, short for </a:t>
            </a:r>
            <a:r>
              <a:rPr lang="en-US" altLang="en-US" b="1" dirty="0">
                <a:cs typeface="Times New Roman" panose="02020603050405020304" pitchFamily="18" charset="0"/>
              </a:rPr>
              <a:t>binary digit</a:t>
            </a:r>
            <a:r>
              <a:rPr lang="en-US" altLang="en-US" dirty="0">
                <a:cs typeface="Times New Roman" panose="02020603050405020304" pitchFamily="18" charset="0"/>
              </a:rPr>
              <a:t>. The binary number system has two digits, 0 and 1.</a:t>
            </a:r>
          </a:p>
          <a:p>
            <a:pPr marL="0" indent="0">
              <a:buNone/>
            </a:pPr>
            <a:r>
              <a:rPr lang="en-US" altLang="en-US" dirty="0" smtClean="0">
                <a:cs typeface="Courier New" panose="02070309020205020404" pitchFamily="49" charset="0"/>
              </a:rPr>
              <a:t>Binary </a:t>
            </a:r>
            <a:r>
              <a:rPr lang="en-US" altLang="en-US" dirty="0">
                <a:cs typeface="Courier New" panose="02070309020205020404" pitchFamily="49" charset="0"/>
              </a:rPr>
              <a:t>numbers are not intuitive, since we use decimal numbers in our daily life. When you write a number like 20 in a program, it is assumed to be a decimal number. Internally, computer software is used to convert decimal numbers into binary numbers, and vice versa. </a:t>
            </a:r>
          </a:p>
        </p:txBody>
      </p:sp>
    </p:spTree>
    <p:extLst>
      <p:ext uri="{BB962C8B-B14F-4D97-AF65-F5344CB8AC3E}">
        <p14:creationId xmlns:p14="http://schemas.microsoft.com/office/powerpoint/2010/main" val="595094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Number Systems </a:t>
            </a:r>
            <a:r>
              <a:rPr lang="en-US" altLang="en-US" sz="2000" b="0" dirty="0" smtClean="0">
                <a:cs typeface="Courier New" panose="02070309020205020404" pitchFamily="49" charset="0"/>
              </a:rPr>
              <a:t>(3 </a:t>
            </a:r>
            <a:r>
              <a:rPr lang="en-US" altLang="en-US" sz="2000" b="0" dirty="0">
                <a:cs typeface="Courier New" panose="02070309020205020404" pitchFamily="49" charset="0"/>
              </a:rPr>
              <a:t>of 4)</a:t>
            </a:r>
            <a:endParaRPr lang="en-US" dirty="0"/>
          </a:p>
        </p:txBody>
      </p:sp>
      <p:sp>
        <p:nvSpPr>
          <p:cNvPr id="3" name="Content Placeholder 2"/>
          <p:cNvSpPr>
            <a:spLocks noGrp="1"/>
          </p:cNvSpPr>
          <p:nvPr>
            <p:ph sz="quarter" idx="13"/>
          </p:nvPr>
        </p:nvSpPr>
        <p:spPr>
          <a:xfrm>
            <a:off x="457200" y="1600200"/>
            <a:ext cx="8232775" cy="1790699"/>
          </a:xfrm>
        </p:spPr>
        <p:txBody>
          <a:bodyPr/>
          <a:lstStyle/>
          <a:p>
            <a:pPr marL="0" indent="0">
              <a:buNone/>
            </a:pPr>
            <a:r>
              <a:rPr lang="en-US" altLang="en-US" sz="1800" dirty="0"/>
              <a:t>The digits in the decimal number system are 0, 1, 2, 3, 4, 5, 6, 7, 8, and 9. A decimal number is represented using a sequence of one or more of these digits. The value that each digit in the sequence represents depends on its position. A position in a sequence has a value that is an integral power of 10. For example, the digits 7, 4, 2, and 3 in decimal number 7423 represent 7000, 400, 20, and 3, respectively, as shown below:</a:t>
            </a:r>
            <a:endParaRPr lang="en-US" altLang="en-US" sz="1800" b="1" i="1" dirty="0"/>
          </a:p>
        </p:txBody>
      </p:sp>
      <p:pic>
        <p:nvPicPr>
          <p:cNvPr id="5" name="Picture 3" descr="A sequence has values that correspond with integral powers of 10, from 10 to the zeroth power to 10 cubed. The integral power of 10 and its corresponding value is as follows. 10 cubed, 7. 10 squared, 4. 10 to the first power, 2. 10 to the zeroth power, 3. This sequence equals 7 times 10 cubed + 4 times 10 squared + 2 times 10 to the first power + 3 times 10 to the zeroth power, equals 7000 + 400 + 20 + 3 = 7423."/>
          <p:cNvPicPr>
            <a:picLocks noChangeAspect="1"/>
          </p:cNvPicPr>
          <p:nvPr/>
        </p:nvPicPr>
        <p:blipFill>
          <a:blip r:embed="rId2"/>
          <a:stretch>
            <a:fillRect/>
          </a:stretch>
        </p:blipFill>
        <p:spPr>
          <a:xfrm>
            <a:off x="1009009" y="3473080"/>
            <a:ext cx="6588101" cy="1148964"/>
          </a:xfrm>
          <a:prstGeom prst="rect">
            <a:avLst/>
          </a:prstGeom>
        </p:spPr>
      </p:pic>
      <p:sp>
        <p:nvSpPr>
          <p:cNvPr id="6" name="Content Placeholder 4"/>
          <p:cNvSpPr>
            <a:spLocks noGrp="1"/>
          </p:cNvSpPr>
          <p:nvPr>
            <p:ph sz="quarter" idx="14"/>
          </p:nvPr>
        </p:nvSpPr>
        <p:spPr>
          <a:xfrm>
            <a:off x="457200" y="4693764"/>
            <a:ext cx="8232775" cy="1527742"/>
          </a:xfrm>
        </p:spPr>
        <p:txBody>
          <a:bodyPr/>
          <a:lstStyle/>
          <a:p>
            <a:pPr marL="0" indent="0">
              <a:buNone/>
            </a:pPr>
            <a:r>
              <a:rPr lang="en-US" altLang="en-US" sz="1800" dirty="0"/>
              <a:t>The decimal number system has ten digits and the position values are integral powers of 10. We say that 10 is the </a:t>
            </a:r>
            <a:r>
              <a:rPr lang="en-US" altLang="en-US" sz="1800" b="1" dirty="0"/>
              <a:t>base</a:t>
            </a:r>
            <a:r>
              <a:rPr lang="en-US" altLang="en-US" sz="1800" dirty="0"/>
              <a:t> or </a:t>
            </a:r>
            <a:r>
              <a:rPr lang="en-US" altLang="en-US" sz="1800" b="1" dirty="0"/>
              <a:t>radix</a:t>
            </a:r>
            <a:r>
              <a:rPr lang="en-US" altLang="en-US" sz="1800" dirty="0"/>
              <a:t> of the decimal number system. Similarly, the base of the binary number system is 2 since the binary number system has two digits and the base of the hex number system is 16 since the hex number system has sixteen digits</a:t>
            </a:r>
            <a:r>
              <a:rPr lang="en-US" altLang="en-US" sz="1800" dirty="0" smtClean="0"/>
              <a:t>.</a:t>
            </a:r>
            <a:endParaRPr lang="en-US" sz="1800" dirty="0"/>
          </a:p>
        </p:txBody>
      </p:sp>
    </p:spTree>
    <p:extLst>
      <p:ext uri="{BB962C8B-B14F-4D97-AF65-F5344CB8AC3E}">
        <p14:creationId xmlns:p14="http://schemas.microsoft.com/office/powerpoint/2010/main" val="3299819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Number Systems </a:t>
            </a:r>
            <a:r>
              <a:rPr lang="en-US" altLang="en-US" sz="2000" b="0" dirty="0" smtClean="0">
                <a:cs typeface="Courier New" panose="02070309020205020404" pitchFamily="49" charset="0"/>
              </a:rPr>
              <a:t>(4 </a:t>
            </a:r>
            <a:r>
              <a:rPr lang="en-US" altLang="en-US" sz="2000" b="0" dirty="0">
                <a:cs typeface="Courier New" panose="02070309020205020404" pitchFamily="49" charset="0"/>
              </a:rPr>
              <a:t>of 4)</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Courier New" panose="02070309020205020404" pitchFamily="49" charset="0"/>
              </a:rPr>
              <a:t>Binary numbers tend to be very long and cumbersome. Hexadecimal numbers are often used to abbreviate binary numbers. The hexadecimal number system has 16 digits: 0, 1, 2, 3, 4, 5, 6, 7, 8, 9, A, B, C, D, E, and F. The letters A, B, C, D, E, and F correspond to the decimal numbers 10, 11, 12, 13, 14, and 15.</a:t>
            </a:r>
          </a:p>
        </p:txBody>
      </p:sp>
    </p:spTree>
    <p:extLst>
      <p:ext uri="{BB962C8B-B14F-4D97-AF65-F5344CB8AC3E}">
        <p14:creationId xmlns:p14="http://schemas.microsoft.com/office/powerpoint/2010/main" val="400566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cs typeface="Courier New" panose="02070309020205020404" pitchFamily="49" charset="0"/>
              </a:rPr>
              <a:t>Binary Numbers =&gt; Decimals</a:t>
            </a:r>
            <a:endParaRPr lang="en-US" dirty="0"/>
          </a:p>
        </p:txBody>
      </p:sp>
      <p:sp>
        <p:nvSpPr>
          <p:cNvPr id="5" name="Content Placeholder 2"/>
          <p:cNvSpPr>
            <a:spLocks noGrp="1"/>
          </p:cNvSpPr>
          <p:nvPr>
            <p:ph sz="quarter" idx="13"/>
          </p:nvPr>
        </p:nvSpPr>
        <p:spPr>
          <a:xfrm>
            <a:off x="457200" y="1600201"/>
            <a:ext cx="3316941" cy="494484"/>
          </a:xfrm>
        </p:spPr>
        <p:txBody>
          <a:bodyPr/>
          <a:lstStyle/>
          <a:p>
            <a:pPr marL="0" indent="0">
              <a:buNone/>
            </a:pPr>
            <a:r>
              <a:rPr lang="en-US" altLang="en-US" dirty="0">
                <a:cs typeface="Times New Roman" panose="02020603050405020304" pitchFamily="18" charset="0"/>
              </a:rPr>
              <a:t>Given a binary </a:t>
            </a:r>
            <a:r>
              <a:rPr lang="en-US" altLang="en-US" dirty="0" smtClean="0">
                <a:cs typeface="Times New Roman" panose="02020603050405020304" pitchFamily="18" charset="0"/>
              </a:rPr>
              <a:t>number</a:t>
            </a:r>
            <a:endParaRPr lang="en-US" dirty="0"/>
          </a:p>
        </p:txBody>
      </p:sp>
      <p:graphicFrame>
        <p:nvGraphicFramePr>
          <p:cNvPr id="11" name="Object 3" descr="B sub n, b sub n minus 1, b sub n minus 2 and so on to b sub 2, b sub 1, b sub 0."/>
          <p:cNvGraphicFramePr>
            <a:graphicFrameLocks noChangeAspect="1"/>
          </p:cNvGraphicFramePr>
          <p:nvPr>
            <p:extLst>
              <p:ext uri="{D42A27DB-BD31-4B8C-83A1-F6EECF244321}">
                <p14:modId xmlns:p14="http://schemas.microsoft.com/office/powerpoint/2010/main" val="3556802601"/>
              </p:ext>
            </p:extLst>
          </p:nvPr>
        </p:nvGraphicFramePr>
        <p:xfrm>
          <a:off x="3792071" y="1692835"/>
          <a:ext cx="2438400" cy="412750"/>
        </p:xfrm>
        <a:graphic>
          <a:graphicData uri="http://schemas.openxmlformats.org/presentationml/2006/ole">
            <mc:AlternateContent xmlns:mc="http://schemas.openxmlformats.org/markup-compatibility/2006">
              <mc:Choice xmlns:v="urn:schemas-microsoft-com:vml" Requires="v">
                <p:oleObj spid="_x0000_s1116" r:id="rId3" imgW="1066337" imgH="177723" progId="Equation.3">
                  <p:embed/>
                </p:oleObj>
              </mc:Choice>
              <mc:Fallback>
                <p:oleObj r:id="rId3" imgW="1066337" imgH="177723" progId="Equation.3">
                  <p:embed/>
                  <p:pic>
                    <p:nvPicPr>
                      <p:cNvPr id="7181" name="Object 10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071" y="1692835"/>
                        <a:ext cx="24384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Content Placeholder 4"/>
          <p:cNvSpPr>
            <a:spLocks noGrp="1"/>
          </p:cNvSpPr>
          <p:nvPr>
            <p:ph sz="quarter" idx="14"/>
          </p:nvPr>
        </p:nvSpPr>
        <p:spPr>
          <a:xfrm>
            <a:off x="455777" y="2150062"/>
            <a:ext cx="4802024" cy="399370"/>
          </a:xfrm>
        </p:spPr>
        <p:txBody>
          <a:bodyPr/>
          <a:lstStyle/>
          <a:p>
            <a:pPr marL="0" indent="0">
              <a:buNone/>
            </a:pPr>
            <a:r>
              <a:rPr lang="en-US" altLang="en-US" dirty="0">
                <a:cs typeface="Times New Roman" panose="02020603050405020304" pitchFamily="18" charset="0"/>
              </a:rPr>
              <a:t>the equivalent decimal value is</a:t>
            </a:r>
            <a:r>
              <a:rPr lang="en-US" altLang="en-US" dirty="0">
                <a:solidFill>
                  <a:schemeClr val="tx2"/>
                </a:solidFill>
                <a:cs typeface="Courier New" panose="02070309020205020404" pitchFamily="49" charset="0"/>
              </a:rPr>
              <a:t> </a:t>
            </a:r>
            <a:endParaRPr lang="en-US" dirty="0"/>
          </a:p>
        </p:txBody>
      </p:sp>
      <p:graphicFrame>
        <p:nvGraphicFramePr>
          <p:cNvPr id="12" name="Object 5" descr="B sub n, times 2 to the nth power + b sub n minus 1, times 2 to the n minus 1 power + b sub n minus 2, times 2 to the n minus 2 power and so on to b sub 2, times 2 squared + b sub 1, times 2 to the first power + b sub 0, times 2 to the zeroth power."/>
          <p:cNvGraphicFramePr>
            <a:graphicFrameLocks noChangeAspect="1"/>
          </p:cNvGraphicFramePr>
          <p:nvPr>
            <p:extLst>
              <p:ext uri="{D42A27DB-BD31-4B8C-83A1-F6EECF244321}">
                <p14:modId xmlns:p14="http://schemas.microsoft.com/office/powerpoint/2010/main" val="3837490980"/>
              </p:ext>
            </p:extLst>
          </p:nvPr>
        </p:nvGraphicFramePr>
        <p:xfrm>
          <a:off x="838200" y="2741930"/>
          <a:ext cx="7543800" cy="447675"/>
        </p:xfrm>
        <a:graphic>
          <a:graphicData uri="http://schemas.openxmlformats.org/presentationml/2006/ole">
            <mc:AlternateContent xmlns:mc="http://schemas.openxmlformats.org/markup-compatibility/2006">
              <mc:Choice xmlns:v="urn:schemas-microsoft-com:vml" Requires="v">
                <p:oleObj spid="_x0000_s1117" r:id="rId5" imgW="3683000" imgH="215900" progId="Equation.3">
                  <p:embed/>
                </p:oleObj>
              </mc:Choice>
              <mc:Fallback>
                <p:oleObj r:id="rId5" imgW="3683000" imgH="215900" progId="Equation.3">
                  <p:embed/>
                  <p:pic>
                    <p:nvPicPr>
                      <p:cNvPr id="7183" name="Object 10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741930"/>
                        <a:ext cx="75438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Content Placeholder 6"/>
          <p:cNvSpPr>
            <a:spLocks noGrp="1"/>
          </p:cNvSpPr>
          <p:nvPr>
            <p:ph sz="quarter" idx="15"/>
          </p:nvPr>
        </p:nvSpPr>
        <p:spPr>
          <a:xfrm>
            <a:off x="457200" y="3425447"/>
            <a:ext cx="1975410" cy="413653"/>
          </a:xfrm>
        </p:spPr>
        <p:txBody>
          <a:bodyPr/>
          <a:lstStyle/>
          <a:p>
            <a:pPr marL="0" indent="0">
              <a:buNone/>
            </a:pPr>
            <a:r>
              <a:rPr lang="en-US" altLang="en-US" dirty="0" smtClean="0">
                <a:latin typeface="Courier New" panose="02070309020205020404" pitchFamily="49" charset="0"/>
                <a:cs typeface="Courier New" panose="02070309020205020404" pitchFamily="49" charset="0"/>
              </a:rPr>
              <a:t>10</a:t>
            </a:r>
            <a:r>
              <a:rPr lang="en-US" altLang="en-US" dirty="0" smtClean="0"/>
              <a:t> </a:t>
            </a:r>
            <a:r>
              <a:rPr lang="en-US" altLang="en-US" dirty="0"/>
              <a:t>in </a:t>
            </a:r>
            <a:r>
              <a:rPr lang="en-US" altLang="en-US" dirty="0" smtClean="0"/>
              <a:t>binary</a:t>
            </a:r>
            <a:endParaRPr lang="en-US" dirty="0"/>
          </a:p>
        </p:txBody>
      </p:sp>
      <p:graphicFrame>
        <p:nvGraphicFramePr>
          <p:cNvPr id="13" name="Object 7" descr="1 times 2 to the first power + 0 = 2 in decimal."/>
          <p:cNvGraphicFramePr>
            <a:graphicFrameLocks noChangeAspect="1"/>
          </p:cNvGraphicFramePr>
          <p:nvPr>
            <p:extLst>
              <p:ext uri="{D42A27DB-BD31-4B8C-83A1-F6EECF244321}">
                <p14:modId xmlns:p14="http://schemas.microsoft.com/office/powerpoint/2010/main" val="2440635056"/>
              </p:ext>
            </p:extLst>
          </p:nvPr>
        </p:nvGraphicFramePr>
        <p:xfrm>
          <a:off x="2478217" y="3442494"/>
          <a:ext cx="3483841" cy="460375"/>
        </p:xfrm>
        <a:graphic>
          <a:graphicData uri="http://schemas.openxmlformats.org/presentationml/2006/ole">
            <mc:AlternateContent xmlns:mc="http://schemas.openxmlformats.org/markup-compatibility/2006">
              <mc:Choice xmlns:v="urn:schemas-microsoft-com:vml" Requires="v">
                <p:oleObj spid="_x0000_s1118" name="Equation" r:id="rId7" imgW="1511280" imgH="203040" progId="Equation.DSMT4">
                  <p:embed/>
                </p:oleObj>
              </mc:Choice>
              <mc:Fallback>
                <p:oleObj name="Equation" r:id="rId7" imgW="1511280" imgH="203040" progId="Equation.DSMT4">
                  <p:embed/>
                  <p:pic>
                    <p:nvPicPr>
                      <p:cNvPr id="7185" name="Object 1085"/>
                      <p:cNvPicPr>
                        <a:picLocks noChangeAspect="1" noChangeArrowheads="1"/>
                      </p:cNvPicPr>
                      <p:nvPr/>
                    </p:nvPicPr>
                    <p:blipFill>
                      <a:blip r:embed="rId8"/>
                      <a:srcRect/>
                      <a:stretch>
                        <a:fillRect/>
                      </a:stretch>
                    </p:blipFill>
                    <p:spPr bwMode="auto">
                      <a:xfrm>
                        <a:off x="2478217" y="3442494"/>
                        <a:ext cx="348384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8"/>
          <p:cNvSpPr>
            <a:spLocks noGrp="1"/>
          </p:cNvSpPr>
          <p:nvPr>
            <p:ph sz="quarter" idx="16"/>
          </p:nvPr>
        </p:nvSpPr>
        <p:spPr>
          <a:xfrm>
            <a:off x="462989" y="4115923"/>
            <a:ext cx="2280211" cy="432868"/>
          </a:xfrm>
        </p:spPr>
        <p:txBody>
          <a:bodyPr/>
          <a:lstStyle/>
          <a:p>
            <a:pPr marL="0" indent="0">
              <a:buNone/>
            </a:pPr>
            <a:r>
              <a:rPr lang="en-US" altLang="en-US" dirty="0" smtClean="0">
                <a:latin typeface="Courier New" panose="02070309020205020404" pitchFamily="49" charset="0"/>
                <a:cs typeface="Times New Roman" panose="02020603050405020304" pitchFamily="18" charset="0"/>
              </a:rPr>
              <a:t>1000</a:t>
            </a:r>
            <a:r>
              <a:rPr lang="en-US" altLang="en-US" dirty="0" smtClean="0"/>
              <a:t> </a:t>
            </a:r>
            <a:r>
              <a:rPr lang="en-US" altLang="en-US" dirty="0"/>
              <a:t>in </a:t>
            </a:r>
            <a:r>
              <a:rPr lang="en-US" altLang="en-US" dirty="0" smtClean="0"/>
              <a:t>binary</a:t>
            </a:r>
            <a:endParaRPr lang="en-US" dirty="0"/>
          </a:p>
        </p:txBody>
      </p:sp>
      <p:graphicFrame>
        <p:nvGraphicFramePr>
          <p:cNvPr id="14" name="Object 9" descr="1 times 2 cubed + 0 times 2 squared + 0 times 2 + 0 = 8 in decimal."/>
          <p:cNvGraphicFramePr>
            <a:graphicFrameLocks noChangeAspect="1"/>
          </p:cNvGraphicFramePr>
          <p:nvPr>
            <p:extLst>
              <p:ext uri="{D42A27DB-BD31-4B8C-83A1-F6EECF244321}">
                <p14:modId xmlns:p14="http://schemas.microsoft.com/office/powerpoint/2010/main" val="305707654"/>
              </p:ext>
            </p:extLst>
          </p:nvPr>
        </p:nvGraphicFramePr>
        <p:xfrm>
          <a:off x="2736454" y="4153218"/>
          <a:ext cx="4863306" cy="447040"/>
        </p:xfrm>
        <a:graphic>
          <a:graphicData uri="http://schemas.openxmlformats.org/presentationml/2006/ole">
            <mc:AlternateContent xmlns:mc="http://schemas.openxmlformats.org/markup-compatibility/2006">
              <mc:Choice xmlns:v="urn:schemas-microsoft-com:vml" Requires="v">
                <p:oleObj spid="_x0000_s1119" name="Equation" r:id="rId9" imgW="2374560" imgH="215640" progId="Equation.DSMT4">
                  <p:embed/>
                </p:oleObj>
              </mc:Choice>
              <mc:Fallback>
                <p:oleObj name="Equation" r:id="rId9" imgW="2374560" imgH="215640" progId="Equation.DSMT4">
                  <p:embed/>
                  <p:pic>
                    <p:nvPicPr>
                      <p:cNvPr id="7187" name="Object 1087"/>
                      <p:cNvPicPr>
                        <a:picLocks noChangeAspect="1" noChangeArrowheads="1"/>
                      </p:cNvPicPr>
                      <p:nvPr/>
                    </p:nvPicPr>
                    <p:blipFill>
                      <a:blip r:embed="rId10"/>
                      <a:srcRect/>
                      <a:stretch>
                        <a:fillRect/>
                      </a:stretch>
                    </p:blipFill>
                    <p:spPr bwMode="auto">
                      <a:xfrm>
                        <a:off x="2736454" y="4153218"/>
                        <a:ext cx="4863306" cy="447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Content Placeholder 10"/>
          <p:cNvSpPr>
            <a:spLocks noGrp="1"/>
          </p:cNvSpPr>
          <p:nvPr>
            <p:ph sz="quarter" idx="17"/>
          </p:nvPr>
        </p:nvSpPr>
        <p:spPr>
          <a:xfrm>
            <a:off x="462989" y="4759343"/>
            <a:ext cx="3230471" cy="469555"/>
          </a:xfrm>
        </p:spPr>
        <p:txBody>
          <a:bodyPr/>
          <a:lstStyle/>
          <a:p>
            <a:pPr marL="0" indent="0">
              <a:buNone/>
            </a:pPr>
            <a:r>
              <a:rPr lang="en-US" altLang="en-US" dirty="0" smtClean="0">
                <a:latin typeface="Courier New" panose="02070309020205020404" pitchFamily="49" charset="0"/>
                <a:cs typeface="Times New Roman" panose="02020603050405020304" pitchFamily="18" charset="0"/>
              </a:rPr>
              <a:t>10101011 </a:t>
            </a:r>
            <a:r>
              <a:rPr lang="en-US" altLang="en-US" dirty="0" smtClean="0"/>
              <a:t>in binary</a:t>
            </a:r>
            <a:endParaRPr lang="en-US" dirty="0"/>
          </a:p>
        </p:txBody>
      </p:sp>
      <p:graphicFrame>
        <p:nvGraphicFramePr>
          <p:cNvPr id="15" name="Object 11" descr="1 times 2 to the seventh power + 0 times 2 to the sixth power + 1 times 2 to the fifth power + 0 times 2 to the fourth power + 1 times 2 cubed + 0 times 2 squared + 1 times 2 + 1 = 171 in decimal."/>
          <p:cNvGraphicFramePr>
            <a:graphicFrameLocks noChangeAspect="1"/>
          </p:cNvGraphicFramePr>
          <p:nvPr>
            <p:extLst>
              <p:ext uri="{D42A27DB-BD31-4B8C-83A1-F6EECF244321}">
                <p14:modId xmlns:p14="http://schemas.microsoft.com/office/powerpoint/2010/main" val="1143951313"/>
              </p:ext>
            </p:extLst>
          </p:nvPr>
        </p:nvGraphicFramePr>
        <p:xfrm>
          <a:off x="581537" y="5344652"/>
          <a:ext cx="7616269" cy="393780"/>
        </p:xfrm>
        <a:graphic>
          <a:graphicData uri="http://schemas.openxmlformats.org/presentationml/2006/ole">
            <mc:AlternateContent xmlns:mc="http://schemas.openxmlformats.org/markup-compatibility/2006">
              <mc:Choice xmlns:v="urn:schemas-microsoft-com:vml" Requires="v">
                <p:oleObj spid="_x0000_s1120" name="Equation" r:id="rId11" imgW="4228920" imgH="215640" progId="Equation.DSMT4">
                  <p:embed/>
                </p:oleObj>
              </mc:Choice>
              <mc:Fallback>
                <p:oleObj name="Equation" r:id="rId11" imgW="4228920" imgH="215640" progId="Equation.DSMT4">
                  <p:embed/>
                  <p:pic>
                    <p:nvPicPr>
                      <p:cNvPr id="7191" name="Object 1092"/>
                      <p:cNvPicPr>
                        <a:picLocks noChangeAspect="1" noChangeArrowheads="1"/>
                      </p:cNvPicPr>
                      <p:nvPr/>
                    </p:nvPicPr>
                    <p:blipFill>
                      <a:blip r:embed="rId12"/>
                      <a:srcRect/>
                      <a:stretch>
                        <a:fillRect/>
                      </a:stretch>
                    </p:blipFill>
                    <p:spPr bwMode="auto">
                      <a:xfrm>
                        <a:off x="581537" y="5344652"/>
                        <a:ext cx="7616269" cy="39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7147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cs typeface="Courier New" panose="02070309020205020404" pitchFamily="49" charset="0"/>
              </a:rPr>
              <a:t>Decimals</a:t>
            </a:r>
            <a:r>
              <a:rPr lang="en-US" altLang="en-US" sz="3600" dirty="0"/>
              <a:t> =&gt; </a:t>
            </a:r>
            <a:r>
              <a:rPr lang="en-US" altLang="en-US" sz="3600" dirty="0">
                <a:cs typeface="Courier New" panose="02070309020205020404" pitchFamily="49" charset="0"/>
              </a:rPr>
              <a:t>Binary</a:t>
            </a:r>
            <a:r>
              <a:rPr lang="en-US" altLang="en-US" dirty="0">
                <a:cs typeface="Courier New" panose="02070309020205020404" pitchFamily="49" charset="0"/>
              </a:rPr>
              <a:t> </a:t>
            </a:r>
            <a:endParaRPr lang="en-US" dirty="0"/>
          </a:p>
        </p:txBody>
      </p:sp>
      <p:sp>
        <p:nvSpPr>
          <p:cNvPr id="3" name="Content Placeholder 2"/>
          <p:cNvSpPr>
            <a:spLocks noGrp="1"/>
          </p:cNvSpPr>
          <p:nvPr>
            <p:ph sz="quarter" idx="13"/>
          </p:nvPr>
        </p:nvSpPr>
        <p:spPr/>
        <p:txBody>
          <a:bodyPr/>
          <a:lstStyle/>
          <a:p>
            <a:pPr marL="0" indent="0">
              <a:buNone/>
            </a:pPr>
            <a:r>
              <a:rPr lang="en-US" altLang="en-US" sz="2200" dirty="0">
                <a:cs typeface="Times New Roman" panose="02020603050405020304" pitchFamily="18" charset="0"/>
              </a:rPr>
              <a:t>To convert a decimal number d to a binary number is </a:t>
            </a:r>
            <a:r>
              <a:rPr lang="en-US" altLang="en-US" sz="2200" dirty="0" smtClean="0">
                <a:cs typeface="Times New Roman" panose="02020603050405020304" pitchFamily="18" charset="0"/>
              </a:rPr>
              <a:t>to </a:t>
            </a:r>
            <a:r>
              <a:rPr lang="en-US" altLang="en-US" sz="2200" dirty="0">
                <a:cs typeface="Times New Roman" panose="02020603050405020304" pitchFamily="18" charset="0"/>
              </a:rPr>
              <a:t>find the </a:t>
            </a:r>
            <a:endParaRPr lang="en-US" sz="2200" dirty="0"/>
          </a:p>
        </p:txBody>
      </p:sp>
      <p:sp>
        <p:nvSpPr>
          <p:cNvPr id="4" name="Content Placeholder 3"/>
          <p:cNvSpPr>
            <a:spLocks noGrp="1"/>
          </p:cNvSpPr>
          <p:nvPr>
            <p:ph sz="quarter" idx="14"/>
          </p:nvPr>
        </p:nvSpPr>
        <p:spPr>
          <a:xfrm>
            <a:off x="455777" y="2114200"/>
            <a:ext cx="1875047" cy="472547"/>
          </a:xfrm>
        </p:spPr>
        <p:txBody>
          <a:bodyPr/>
          <a:lstStyle/>
          <a:p>
            <a:pPr marL="0" indent="0">
              <a:buNone/>
            </a:pPr>
            <a:r>
              <a:rPr lang="en-US" altLang="en-US" sz="2200" dirty="0" smtClean="0">
                <a:cs typeface="Times New Roman" panose="02020603050405020304" pitchFamily="18" charset="0"/>
              </a:rPr>
              <a:t>binary digits..</a:t>
            </a:r>
            <a:endParaRPr lang="en-US" dirty="0"/>
          </a:p>
        </p:txBody>
      </p:sp>
      <p:graphicFrame>
        <p:nvGraphicFramePr>
          <p:cNvPr id="9" name="Object 4" descr="B sub n, b sub n minus 1, b sub n minus 2 and so on to b sub 2, b sub 1, b sub 0."/>
          <p:cNvGraphicFramePr>
            <a:graphicFrameLocks noChangeAspect="1"/>
          </p:cNvGraphicFramePr>
          <p:nvPr>
            <p:extLst>
              <p:ext uri="{D42A27DB-BD31-4B8C-83A1-F6EECF244321}">
                <p14:modId xmlns:p14="http://schemas.microsoft.com/office/powerpoint/2010/main" val="2721984989"/>
              </p:ext>
            </p:extLst>
          </p:nvPr>
        </p:nvGraphicFramePr>
        <p:xfrm>
          <a:off x="2304285" y="2224911"/>
          <a:ext cx="2480830" cy="372341"/>
        </p:xfrm>
        <a:graphic>
          <a:graphicData uri="http://schemas.openxmlformats.org/presentationml/2006/ole">
            <mc:AlternateContent xmlns:mc="http://schemas.openxmlformats.org/markup-compatibility/2006">
              <mc:Choice xmlns:v="urn:schemas-microsoft-com:vml" Requires="v">
                <p:oleObj spid="_x0000_s2101" name="Equation" r:id="rId3" imgW="1371600" imgH="203200" progId="Equation.3">
                  <p:embed/>
                </p:oleObj>
              </mc:Choice>
              <mc:Fallback>
                <p:oleObj name="Equation" r:id="rId3" imgW="1371600" imgH="203200" progId="Equation.3">
                  <p:embed/>
                  <p:pic>
                    <p:nvPicPr>
                      <p:cNvPr id="8203" name="Object 10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285" y="2224911"/>
                        <a:ext cx="2480830" cy="37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5"/>
          <p:cNvSpPr>
            <a:spLocks noGrp="1"/>
          </p:cNvSpPr>
          <p:nvPr>
            <p:ph sz="quarter" idx="15"/>
          </p:nvPr>
        </p:nvSpPr>
        <p:spPr>
          <a:xfrm>
            <a:off x="4774687" y="2111177"/>
            <a:ext cx="1563034" cy="475570"/>
          </a:xfrm>
        </p:spPr>
        <p:txBody>
          <a:bodyPr/>
          <a:lstStyle/>
          <a:p>
            <a:pPr marL="0" indent="0">
              <a:buNone/>
            </a:pPr>
            <a:r>
              <a:rPr lang="en-US" altLang="en-US" sz="2200" dirty="0">
                <a:cs typeface="Times New Roman" panose="02020603050405020304" pitchFamily="18" charset="0"/>
              </a:rPr>
              <a:t>such </a:t>
            </a:r>
            <a:r>
              <a:rPr lang="en-US" altLang="en-US" sz="2200" dirty="0" smtClean="0">
                <a:cs typeface="Times New Roman" panose="02020603050405020304" pitchFamily="18" charset="0"/>
              </a:rPr>
              <a:t>that</a:t>
            </a:r>
            <a:endParaRPr lang="en-US" sz="2200" dirty="0"/>
          </a:p>
        </p:txBody>
      </p:sp>
      <p:graphicFrame>
        <p:nvGraphicFramePr>
          <p:cNvPr id="10" name="Object 6" descr="D = b sub n, times 2 to the nth power + b sub n minus 1, times 2 to the n minus 1 power + b sub n minus 2, times 2 to the n minus 2 power and so on to b sub 2, times 2 squared + b sub 1, times 2 to the first power + b sub 0, times 2 to the zeroth power."/>
          <p:cNvGraphicFramePr>
            <a:graphicFrameLocks noChangeAspect="1"/>
          </p:cNvGraphicFramePr>
          <p:nvPr>
            <p:extLst>
              <p:ext uri="{D42A27DB-BD31-4B8C-83A1-F6EECF244321}">
                <p14:modId xmlns:p14="http://schemas.microsoft.com/office/powerpoint/2010/main" val="2018069961"/>
              </p:ext>
            </p:extLst>
          </p:nvPr>
        </p:nvGraphicFramePr>
        <p:xfrm>
          <a:off x="839831" y="2637755"/>
          <a:ext cx="7204364" cy="401205"/>
        </p:xfrm>
        <a:graphic>
          <a:graphicData uri="http://schemas.openxmlformats.org/presentationml/2006/ole">
            <mc:AlternateContent xmlns:mc="http://schemas.openxmlformats.org/markup-compatibility/2006">
              <mc:Choice xmlns:v="urn:schemas-microsoft-com:vml" Requires="v">
                <p:oleObj spid="_x0000_s2102" r:id="rId5" imgW="3937000" imgH="215900" progId="Equation.3">
                  <p:embed/>
                </p:oleObj>
              </mc:Choice>
              <mc:Fallback>
                <p:oleObj r:id="rId5" imgW="3937000" imgH="215900" progId="Equation.3">
                  <p:embed/>
                  <p:pic>
                    <p:nvPicPr>
                      <p:cNvPr id="8205" name="Object 10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831" y="2637755"/>
                        <a:ext cx="7204364" cy="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Content Placeholder 7"/>
          <p:cNvSpPr>
            <a:spLocks noGrp="1"/>
          </p:cNvSpPr>
          <p:nvPr>
            <p:ph sz="quarter" idx="16"/>
          </p:nvPr>
        </p:nvSpPr>
        <p:spPr>
          <a:xfrm>
            <a:off x="454024" y="3103019"/>
            <a:ext cx="8232775" cy="747732"/>
          </a:xfrm>
        </p:spPr>
        <p:txBody>
          <a:bodyPr/>
          <a:lstStyle/>
          <a:p>
            <a:pPr marL="0" indent="0">
              <a:buNone/>
            </a:pPr>
            <a:r>
              <a:rPr lang="en-US" altLang="en-US" sz="2200" dirty="0">
                <a:cs typeface="Times New Roman" panose="02020603050405020304" pitchFamily="18" charset="0"/>
              </a:rPr>
              <a:t>These numbers can be found by successively dividing d by 2 until the </a:t>
            </a:r>
            <a:r>
              <a:rPr lang="en-US" altLang="en-US" sz="2200" dirty="0" smtClean="0">
                <a:cs typeface="Times New Roman" panose="02020603050405020304" pitchFamily="18" charset="0"/>
              </a:rPr>
              <a:t>quotient </a:t>
            </a:r>
            <a:r>
              <a:rPr lang="en-US" altLang="en-US" sz="2200" dirty="0">
                <a:cs typeface="Times New Roman" panose="02020603050405020304" pitchFamily="18" charset="0"/>
              </a:rPr>
              <a:t>is 0. The remainders are </a:t>
            </a:r>
            <a:endParaRPr lang="en-US" sz="2200" dirty="0"/>
          </a:p>
        </p:txBody>
      </p:sp>
      <p:graphicFrame>
        <p:nvGraphicFramePr>
          <p:cNvPr id="11" name="Object 8" descr="B sub n, b sub n minus 1, b sub n minus 2 and so on to b sub 2, b sub 1, b sub 0."/>
          <p:cNvGraphicFramePr>
            <a:graphicFrameLocks noChangeAspect="1"/>
          </p:cNvGraphicFramePr>
          <p:nvPr>
            <p:extLst>
              <p:ext uri="{D42A27DB-BD31-4B8C-83A1-F6EECF244321}">
                <p14:modId xmlns:p14="http://schemas.microsoft.com/office/powerpoint/2010/main" val="4080921106"/>
              </p:ext>
            </p:extLst>
          </p:nvPr>
        </p:nvGraphicFramePr>
        <p:xfrm>
          <a:off x="3012140" y="3904126"/>
          <a:ext cx="2362200" cy="354013"/>
        </p:xfrm>
        <a:graphic>
          <a:graphicData uri="http://schemas.openxmlformats.org/presentationml/2006/ole">
            <mc:AlternateContent xmlns:mc="http://schemas.openxmlformats.org/markup-compatibility/2006">
              <mc:Choice xmlns:v="urn:schemas-microsoft-com:vml" Requires="v">
                <p:oleObj spid="_x0000_s2103" name="Equation" r:id="rId7" imgW="1371600" imgH="203200" progId="Equation.3">
                  <p:embed/>
                </p:oleObj>
              </mc:Choice>
              <mc:Fallback>
                <p:oleObj name="Equation" r:id="rId7" imgW="1371600" imgH="203200" progId="Equation.3">
                  <p:embed/>
                  <p:pic>
                    <p:nvPicPr>
                      <p:cNvPr id="8206" name="Object 10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140" y="3904126"/>
                        <a:ext cx="2362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Content Placeholder 9"/>
          <p:cNvSpPr>
            <a:spLocks noGrp="1"/>
          </p:cNvSpPr>
          <p:nvPr>
            <p:ph sz="quarter" idx="17"/>
          </p:nvPr>
        </p:nvSpPr>
        <p:spPr>
          <a:xfrm>
            <a:off x="454023" y="4258138"/>
            <a:ext cx="8232775" cy="753129"/>
          </a:xfrm>
        </p:spPr>
        <p:txBody>
          <a:bodyPr/>
          <a:lstStyle/>
          <a:p>
            <a:pPr marL="0" indent="0">
              <a:buNone/>
            </a:pPr>
            <a:r>
              <a:rPr lang="en-US" altLang="en-US" sz="2200" dirty="0">
                <a:cs typeface="Times New Roman" panose="02020603050405020304" pitchFamily="18" charset="0"/>
              </a:rPr>
              <a:t>For example, the decimal number 123 is </a:t>
            </a:r>
            <a:r>
              <a:rPr lang="en-US" altLang="en-US" sz="2200" dirty="0" smtClean="0">
                <a:cs typeface="Times New Roman" panose="02020603050405020304" pitchFamily="18" charset="0"/>
              </a:rPr>
              <a:t>1</a:t>
            </a:r>
            <a:r>
              <a:rPr lang="en-US" altLang="en-US" sz="100" dirty="0" smtClean="0">
                <a:cs typeface="Times New Roman" panose="02020603050405020304" pitchFamily="18" charset="0"/>
              </a:rPr>
              <a:t> </a:t>
            </a:r>
            <a:r>
              <a:rPr lang="en-US" altLang="en-US" sz="2200" dirty="0" smtClean="0">
                <a:cs typeface="Times New Roman" panose="02020603050405020304" pitchFamily="18" charset="0"/>
              </a:rPr>
              <a:t>1</a:t>
            </a:r>
            <a:r>
              <a:rPr lang="en-US" altLang="en-US" sz="100" dirty="0" smtClean="0">
                <a:cs typeface="Times New Roman" panose="02020603050405020304" pitchFamily="18" charset="0"/>
              </a:rPr>
              <a:t> </a:t>
            </a:r>
            <a:r>
              <a:rPr lang="en-US" altLang="en-US" sz="2200" dirty="0" smtClean="0">
                <a:cs typeface="Times New Roman" panose="02020603050405020304" pitchFamily="18" charset="0"/>
              </a:rPr>
              <a:t>1</a:t>
            </a:r>
            <a:r>
              <a:rPr lang="en-US" altLang="en-US" sz="100" dirty="0" smtClean="0">
                <a:cs typeface="Times New Roman" panose="02020603050405020304" pitchFamily="18" charset="0"/>
              </a:rPr>
              <a:t> </a:t>
            </a:r>
            <a:r>
              <a:rPr lang="en-US" altLang="en-US" sz="2200" dirty="0" smtClean="0">
                <a:cs typeface="Times New Roman" panose="02020603050405020304" pitchFamily="18" charset="0"/>
              </a:rPr>
              <a:t>1</a:t>
            </a:r>
            <a:r>
              <a:rPr lang="en-US" altLang="en-US" sz="100" dirty="0" smtClean="0">
                <a:cs typeface="Times New Roman" panose="02020603050405020304" pitchFamily="18" charset="0"/>
              </a:rPr>
              <a:t> </a:t>
            </a:r>
            <a:r>
              <a:rPr lang="en-US" altLang="en-US" sz="2200" dirty="0" smtClean="0">
                <a:cs typeface="Times New Roman" panose="02020603050405020304" pitchFamily="18" charset="0"/>
              </a:rPr>
              <a:t>0</a:t>
            </a:r>
            <a:r>
              <a:rPr lang="en-US" altLang="en-US" sz="100" dirty="0" smtClean="0">
                <a:cs typeface="Times New Roman" panose="02020603050405020304" pitchFamily="18" charset="0"/>
              </a:rPr>
              <a:t> </a:t>
            </a:r>
            <a:r>
              <a:rPr lang="en-US" altLang="en-US" sz="2200" dirty="0" smtClean="0">
                <a:cs typeface="Times New Roman" panose="02020603050405020304" pitchFamily="18" charset="0"/>
              </a:rPr>
              <a:t>1</a:t>
            </a:r>
            <a:r>
              <a:rPr lang="en-US" altLang="en-US" sz="100" dirty="0" smtClean="0">
                <a:cs typeface="Times New Roman" panose="02020603050405020304" pitchFamily="18" charset="0"/>
              </a:rPr>
              <a:t> </a:t>
            </a:r>
            <a:r>
              <a:rPr lang="en-US" altLang="en-US" sz="2200" dirty="0" smtClean="0">
                <a:cs typeface="Times New Roman" panose="02020603050405020304" pitchFamily="18" charset="0"/>
              </a:rPr>
              <a:t>1 </a:t>
            </a:r>
            <a:r>
              <a:rPr lang="en-US" altLang="en-US" sz="2200" dirty="0">
                <a:cs typeface="Times New Roman" panose="02020603050405020304" pitchFamily="18" charset="0"/>
              </a:rPr>
              <a:t>in binary. The conversion is conducted as follows</a:t>
            </a:r>
            <a:r>
              <a:rPr lang="en-US" altLang="en-US" sz="2200" dirty="0" smtClean="0">
                <a:cs typeface="Times New Roman" panose="02020603050405020304" pitchFamily="18" charset="0"/>
              </a:rPr>
              <a:t>:</a:t>
            </a:r>
            <a:endParaRPr lang="en-US" sz="2200" dirty="0"/>
          </a:p>
        </p:txBody>
      </p:sp>
      <p:pic>
        <p:nvPicPr>
          <p:cNvPr id="14" name="Picture 10" descr="7 division problems, as follows. 123 divided by 2. 61 divided by 2. 30 divided by 2. 15 divided by 2. 7 divided by 2. 3 divided by 2. 1 divided by 2. In the first problem, 123 divided by 2 has a quotient of 61. 123 minus 122 is 1, which is the remainder, b sub 0. The quotient is the dividend in the next problem, 61 divided by 2. The quotient is 30. 61 minus 60 = 1, which is the remainder, b sub 1. 30 is the dividend in the next problem, 30 divided by 2. 15 is the quotient. 30 minus 30 is 0, the remainder, b sub 2. 15 is the dividend in the next problem, 15 divided by 2. The quotient is 7. 15 minus 14 is 1, the remainder, b sub 3. 7 is the dividend in the next problem, 7 divided by 2. 3 is the quotient. 7 minus 6 is 1, the remainder, b sub 4. 3 is the dividend in the next problem, 3 divided by 2. The quotient is 1. 3 minus 2 is 1, the remainder, b sub 5. 1 is the dividend in the final problem, 1 divided by 2. The quotient is 0. 1 minus 1 is 1, the remainder, b sub 6."/>
          <p:cNvPicPr>
            <a:picLocks noChangeAspect="1"/>
          </p:cNvPicPr>
          <p:nvPr/>
        </p:nvPicPr>
        <p:blipFill>
          <a:blip r:embed="rId8"/>
          <a:stretch>
            <a:fillRect/>
          </a:stretch>
        </p:blipFill>
        <p:spPr>
          <a:xfrm>
            <a:off x="1376642" y="5071898"/>
            <a:ext cx="6390716" cy="1340000"/>
          </a:xfrm>
          <a:prstGeom prst="rect">
            <a:avLst/>
          </a:prstGeom>
        </p:spPr>
      </p:pic>
    </p:spTree>
    <p:extLst>
      <p:ext uri="{BB962C8B-B14F-4D97-AF65-F5344CB8AC3E}">
        <p14:creationId xmlns:p14="http://schemas.microsoft.com/office/powerpoint/2010/main" val="34921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Windows Calculator</a:t>
            </a:r>
            <a:endParaRPr lang="en-US" dirty="0"/>
          </a:p>
        </p:txBody>
      </p:sp>
      <p:sp>
        <p:nvSpPr>
          <p:cNvPr id="3" name="Content Placeholder 2"/>
          <p:cNvSpPr>
            <a:spLocks noGrp="1"/>
          </p:cNvSpPr>
          <p:nvPr>
            <p:ph sz="quarter" idx="13"/>
          </p:nvPr>
        </p:nvSpPr>
        <p:spPr>
          <a:xfrm>
            <a:off x="457200" y="1600200"/>
            <a:ext cx="8232775" cy="1304365"/>
          </a:xfrm>
        </p:spPr>
        <p:txBody>
          <a:bodyPr/>
          <a:lstStyle/>
          <a:p>
            <a:pPr marL="0" indent="0">
              <a:buNone/>
            </a:pPr>
            <a:r>
              <a:rPr lang="en-US" altLang="en-US" dirty="0">
                <a:cs typeface="Courier New" panose="02070309020205020404" pitchFamily="49" charset="0"/>
              </a:rPr>
              <a:t>The Windows Calculator is a useful tool for performing number conversions. To run it, choose </a:t>
            </a:r>
            <a:r>
              <a:rPr lang="en-US" altLang="en-US" b="1" dirty="0">
                <a:cs typeface="Courier New" panose="02070309020205020404" pitchFamily="49" charset="0"/>
              </a:rPr>
              <a:t>Programs, Accessories, </a:t>
            </a:r>
            <a:r>
              <a:rPr lang="en-US" altLang="en-US" dirty="0">
                <a:cs typeface="Courier New" panose="02070309020205020404" pitchFamily="49" charset="0"/>
              </a:rPr>
              <a:t>and</a:t>
            </a:r>
            <a:r>
              <a:rPr lang="en-US" altLang="en-US" b="1" dirty="0">
                <a:cs typeface="Courier New" panose="02070309020205020404" pitchFamily="49" charset="0"/>
              </a:rPr>
              <a:t> Calculator </a:t>
            </a:r>
            <a:r>
              <a:rPr lang="en-US" altLang="en-US" dirty="0">
                <a:cs typeface="Courier New" panose="02070309020205020404" pitchFamily="49" charset="0"/>
              </a:rPr>
              <a:t>from the Start button. </a:t>
            </a:r>
            <a:endParaRPr lang="en-US" dirty="0"/>
          </a:p>
        </p:txBody>
      </p:sp>
      <p:pic>
        <p:nvPicPr>
          <p:cNvPr id="4" name="Picture 3" descr="In a Windows calculator, the input is 1 1 1 1 0 1 1. The radio button for binary, b I n, is selected, and the radio button for Q word is selec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417" y="2971256"/>
            <a:ext cx="5163967" cy="332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401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Hexadecimals =&gt; Decimals</a:t>
            </a:r>
            <a:endParaRPr lang="en-US" dirty="0"/>
          </a:p>
        </p:txBody>
      </p:sp>
      <p:sp>
        <p:nvSpPr>
          <p:cNvPr id="3" name="Content Placeholder 2"/>
          <p:cNvSpPr>
            <a:spLocks noGrp="1"/>
          </p:cNvSpPr>
          <p:nvPr>
            <p:ph sz="quarter" idx="13"/>
          </p:nvPr>
        </p:nvSpPr>
        <p:spPr>
          <a:xfrm>
            <a:off x="457200" y="1600201"/>
            <a:ext cx="8232775" cy="1538719"/>
          </a:xfrm>
        </p:spPr>
        <p:txBody>
          <a:bodyPr/>
          <a:lstStyle/>
          <a:p>
            <a:pPr marL="0" indent="0">
              <a:buNone/>
            </a:pPr>
            <a:r>
              <a:rPr lang="en-US" altLang="en-US" dirty="0">
                <a:cs typeface="Times New Roman" panose="02020603050405020304" pitchFamily="18" charset="0"/>
              </a:rPr>
              <a:t>The hexadecimal number system has sixteen digits: 0, 1, 2, 3, 4, 5, 6, 7, 8, 9, A, B, C, D, E, and F. The letters A, B, C, D, E, and F correspond to the decimal numbers 10, 11, 12, 13, 14, and 15. Given a hexadecimal </a:t>
            </a:r>
            <a:r>
              <a:rPr lang="en-US" altLang="en-US" dirty="0" smtClean="0">
                <a:cs typeface="Times New Roman" panose="02020603050405020304" pitchFamily="18" charset="0"/>
              </a:rPr>
              <a:t>number</a:t>
            </a:r>
            <a:endParaRPr lang="en-US" dirty="0"/>
          </a:p>
        </p:txBody>
      </p:sp>
      <p:graphicFrame>
        <p:nvGraphicFramePr>
          <p:cNvPr id="9" name="Object 3" descr="H sub n, h sub n minus 1, h sub n minus 2 and so on to h sub 2, h sub 1, h sub 0."/>
          <p:cNvGraphicFramePr>
            <a:graphicFrameLocks noChangeAspect="1"/>
          </p:cNvGraphicFramePr>
          <p:nvPr>
            <p:extLst>
              <p:ext uri="{D42A27DB-BD31-4B8C-83A1-F6EECF244321}">
                <p14:modId xmlns:p14="http://schemas.microsoft.com/office/powerpoint/2010/main" val="1868251710"/>
              </p:ext>
            </p:extLst>
          </p:nvPr>
        </p:nvGraphicFramePr>
        <p:xfrm>
          <a:off x="2540387" y="3253087"/>
          <a:ext cx="2856725" cy="477530"/>
        </p:xfrm>
        <a:graphic>
          <a:graphicData uri="http://schemas.openxmlformats.org/presentationml/2006/ole">
            <mc:AlternateContent xmlns:mc="http://schemas.openxmlformats.org/markup-compatibility/2006">
              <mc:Choice xmlns:v="urn:schemas-microsoft-com:vml" Requires="v">
                <p:oleObj spid="_x0000_s3146" name="Equation" r:id="rId3" imgW="1079032" imgH="177723" progId="Equation.3">
                  <p:embed/>
                </p:oleObj>
              </mc:Choice>
              <mc:Fallback>
                <p:oleObj name="Equation" r:id="rId3" imgW="1079032" imgH="177723" progId="Equation.3">
                  <p:embed/>
                  <p:pic>
                    <p:nvPicPr>
                      <p:cNvPr id="10255" name="Object 1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387" y="3253087"/>
                        <a:ext cx="2856725" cy="477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4"/>
          <p:cNvSpPr>
            <a:spLocks noGrp="1"/>
          </p:cNvSpPr>
          <p:nvPr>
            <p:ph sz="quarter" idx="14"/>
          </p:nvPr>
        </p:nvSpPr>
        <p:spPr>
          <a:xfrm>
            <a:off x="454022" y="3754743"/>
            <a:ext cx="8232775" cy="498295"/>
          </a:xfrm>
        </p:spPr>
        <p:txBody>
          <a:bodyPr/>
          <a:lstStyle/>
          <a:p>
            <a:pPr marL="0" indent="0">
              <a:buNone/>
            </a:pPr>
            <a:r>
              <a:rPr lang="en-US" altLang="en-US" dirty="0">
                <a:cs typeface="Times New Roman" panose="02020603050405020304" pitchFamily="18" charset="0"/>
              </a:rPr>
              <a:t>The equivalent decimal value is</a:t>
            </a:r>
            <a:r>
              <a:rPr lang="en-US" altLang="en-US" dirty="0">
                <a:solidFill>
                  <a:schemeClr val="tx2"/>
                </a:solidFill>
                <a:cs typeface="Courier New" panose="02070309020205020404" pitchFamily="49" charset="0"/>
              </a:rPr>
              <a:t> </a:t>
            </a:r>
            <a:endParaRPr lang="en-US" dirty="0"/>
          </a:p>
        </p:txBody>
      </p:sp>
      <p:graphicFrame>
        <p:nvGraphicFramePr>
          <p:cNvPr id="10" name="Object 5" descr="H sub n times 16 to the nth power + h sub n minus 1 times 16 to the n minus 1 power + h sub n minus 2 times 16 to the n minus 2 power and so on to h sub 2 times 16 squared + h sub 1 times 16 to the first power + h sub 0 times 16 to the zeroth power."/>
          <p:cNvGraphicFramePr>
            <a:graphicFrameLocks noChangeAspect="1"/>
          </p:cNvGraphicFramePr>
          <p:nvPr>
            <p:extLst>
              <p:ext uri="{D42A27DB-BD31-4B8C-83A1-F6EECF244321}">
                <p14:modId xmlns:p14="http://schemas.microsoft.com/office/powerpoint/2010/main" val="1893271535"/>
              </p:ext>
            </p:extLst>
          </p:nvPr>
        </p:nvGraphicFramePr>
        <p:xfrm>
          <a:off x="569913" y="4334439"/>
          <a:ext cx="7850187" cy="434975"/>
        </p:xfrm>
        <a:graphic>
          <a:graphicData uri="http://schemas.openxmlformats.org/presentationml/2006/ole">
            <mc:AlternateContent xmlns:mc="http://schemas.openxmlformats.org/markup-compatibility/2006">
              <mc:Choice xmlns:v="urn:schemas-microsoft-com:vml" Requires="v">
                <p:oleObj spid="_x0000_s3147" name="Equation" r:id="rId5" imgW="3949700" imgH="215900" progId="Equation.3">
                  <p:embed/>
                </p:oleObj>
              </mc:Choice>
              <mc:Fallback>
                <p:oleObj name="Equation" r:id="rId5" imgW="3949700" imgH="215900" progId="Equation.3">
                  <p:embed/>
                  <p:pic>
                    <p:nvPicPr>
                      <p:cNvPr id="10246"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913" y="4334439"/>
                        <a:ext cx="78501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6"/>
          <p:cNvSpPr>
            <a:spLocks noGrp="1"/>
          </p:cNvSpPr>
          <p:nvPr>
            <p:ph sz="quarter" idx="15"/>
          </p:nvPr>
        </p:nvSpPr>
        <p:spPr>
          <a:xfrm>
            <a:off x="454025" y="4840500"/>
            <a:ext cx="1652681" cy="597495"/>
          </a:xfrm>
        </p:spPr>
        <p:txBody>
          <a:bodyPr/>
          <a:lstStyle/>
          <a:p>
            <a:pPr marL="0" indent="0">
              <a:buNone/>
            </a:pPr>
            <a:r>
              <a:rPr lang="en-US" altLang="en-US" dirty="0" smtClean="0">
                <a:latin typeface="Courier New" panose="02070309020205020404" pitchFamily="49" charset="0"/>
                <a:cs typeface="Courier New" panose="02070309020205020404" pitchFamily="49" charset="0"/>
              </a:rPr>
              <a:t>7F</a:t>
            </a:r>
            <a:r>
              <a:rPr lang="en-US" altLang="en-US" dirty="0" smtClean="0"/>
              <a:t> </a:t>
            </a:r>
            <a:r>
              <a:rPr lang="en-US" altLang="en-US" dirty="0"/>
              <a:t>in </a:t>
            </a:r>
            <a:r>
              <a:rPr lang="en-US" altLang="en-US" dirty="0" smtClean="0"/>
              <a:t>hex</a:t>
            </a:r>
            <a:endParaRPr lang="en-US" dirty="0"/>
          </a:p>
        </p:txBody>
      </p:sp>
      <p:graphicFrame>
        <p:nvGraphicFramePr>
          <p:cNvPr id="11" name="Object 7" descr="7 times 16 to the first power + 15 = 127 in decimal."/>
          <p:cNvGraphicFramePr>
            <a:graphicFrameLocks noChangeAspect="1"/>
          </p:cNvGraphicFramePr>
          <p:nvPr>
            <p:extLst>
              <p:ext uri="{D42A27DB-BD31-4B8C-83A1-F6EECF244321}">
                <p14:modId xmlns:p14="http://schemas.microsoft.com/office/powerpoint/2010/main" val="2472657288"/>
              </p:ext>
            </p:extLst>
          </p:nvPr>
        </p:nvGraphicFramePr>
        <p:xfrm>
          <a:off x="2037423" y="4859845"/>
          <a:ext cx="4051011" cy="441614"/>
        </p:xfrm>
        <a:graphic>
          <a:graphicData uri="http://schemas.openxmlformats.org/presentationml/2006/ole">
            <mc:AlternateContent xmlns:mc="http://schemas.openxmlformats.org/markup-compatibility/2006">
              <mc:Choice xmlns:v="urn:schemas-microsoft-com:vml" Requires="v">
                <p:oleObj spid="_x0000_s3148" name="Equation" r:id="rId7" imgW="1828800" imgH="203040" progId="Equation.DSMT4">
                  <p:embed/>
                </p:oleObj>
              </mc:Choice>
              <mc:Fallback>
                <p:oleObj name="Equation" r:id="rId7" imgW="1828800" imgH="203040" progId="Equation.DSMT4">
                  <p:embed/>
                  <p:pic>
                    <p:nvPicPr>
                      <p:cNvPr id="10249" name="Object 1032"/>
                      <p:cNvPicPr>
                        <a:picLocks noChangeAspect="1" noChangeArrowheads="1"/>
                      </p:cNvPicPr>
                      <p:nvPr/>
                    </p:nvPicPr>
                    <p:blipFill>
                      <a:blip r:embed="rId8"/>
                      <a:srcRect/>
                      <a:stretch>
                        <a:fillRect/>
                      </a:stretch>
                    </p:blipFill>
                    <p:spPr bwMode="auto">
                      <a:xfrm>
                        <a:off x="2037423" y="4859845"/>
                        <a:ext cx="4051011" cy="44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Content Placeholder 8"/>
          <p:cNvSpPr>
            <a:spLocks noGrp="1"/>
          </p:cNvSpPr>
          <p:nvPr>
            <p:ph sz="quarter" idx="16"/>
          </p:nvPr>
        </p:nvSpPr>
        <p:spPr>
          <a:xfrm>
            <a:off x="454025" y="5427962"/>
            <a:ext cx="1876800" cy="597495"/>
          </a:xfrm>
        </p:spPr>
        <p:txBody>
          <a:bodyPr/>
          <a:lstStyle/>
          <a:p>
            <a:pPr marL="0" indent="0">
              <a:buNone/>
            </a:pPr>
            <a:r>
              <a:rPr lang="en-US" altLang="en-US" dirty="0" smtClean="0">
                <a:latin typeface="Courier New" panose="02070309020205020404" pitchFamily="49" charset="0"/>
                <a:cs typeface="Times New Roman" panose="02020603050405020304" pitchFamily="18" charset="0"/>
              </a:rPr>
              <a:t>FFFF</a:t>
            </a:r>
            <a:r>
              <a:rPr lang="en-US" altLang="en-US" dirty="0" smtClean="0"/>
              <a:t> </a:t>
            </a:r>
            <a:r>
              <a:rPr lang="en-US" altLang="en-US" dirty="0"/>
              <a:t>in </a:t>
            </a:r>
            <a:r>
              <a:rPr lang="en-US" altLang="en-US" dirty="0" smtClean="0"/>
              <a:t>hex</a:t>
            </a:r>
            <a:endParaRPr lang="en-US" dirty="0"/>
          </a:p>
        </p:txBody>
      </p:sp>
      <p:graphicFrame>
        <p:nvGraphicFramePr>
          <p:cNvPr id="12" name="Object 9" descr="15 times 16 cubed + 15 times 16 squared + 15 times 16 + 15 = 65536 in decimal."/>
          <p:cNvGraphicFramePr>
            <a:graphicFrameLocks noChangeAspect="1"/>
          </p:cNvGraphicFramePr>
          <p:nvPr>
            <p:extLst>
              <p:ext uri="{D42A27DB-BD31-4B8C-83A1-F6EECF244321}">
                <p14:modId xmlns:p14="http://schemas.microsoft.com/office/powerpoint/2010/main" val="3291550987"/>
              </p:ext>
            </p:extLst>
          </p:nvPr>
        </p:nvGraphicFramePr>
        <p:xfrm>
          <a:off x="2304679" y="5490603"/>
          <a:ext cx="6003925" cy="420687"/>
        </p:xfrm>
        <a:graphic>
          <a:graphicData uri="http://schemas.openxmlformats.org/presentationml/2006/ole">
            <mc:AlternateContent xmlns:mc="http://schemas.openxmlformats.org/markup-compatibility/2006">
              <mc:Choice xmlns:v="urn:schemas-microsoft-com:vml" Requires="v">
                <p:oleObj spid="_x0000_s3149" name="Equation" r:id="rId9" imgW="3124080" imgH="215640" progId="Equation.DSMT4">
                  <p:embed/>
                </p:oleObj>
              </mc:Choice>
              <mc:Fallback>
                <p:oleObj name="Equation" r:id="rId9" imgW="3124080" imgH="215640" progId="Equation.DSMT4">
                  <p:embed/>
                  <p:pic>
                    <p:nvPicPr>
                      <p:cNvPr id="10254" name="Object 1037"/>
                      <p:cNvPicPr>
                        <a:picLocks noChangeAspect="1" noChangeArrowheads="1"/>
                      </p:cNvPicPr>
                      <p:nvPr/>
                    </p:nvPicPr>
                    <p:blipFill>
                      <a:blip r:embed="rId10"/>
                      <a:srcRect/>
                      <a:stretch>
                        <a:fillRect/>
                      </a:stretch>
                    </p:blipFill>
                    <p:spPr bwMode="auto">
                      <a:xfrm>
                        <a:off x="2304679" y="5490603"/>
                        <a:ext cx="60039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1951472"/>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5773</TotalTime>
  <Words>933</Words>
  <Application>Microsoft Office PowerPoint</Application>
  <PresentationFormat>On-screen Show (4:3)</PresentationFormat>
  <Paragraphs>102</Paragraphs>
  <Slides>12</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21" baseType="lpstr">
      <vt:lpstr>Arial</vt:lpstr>
      <vt:lpstr>Courier New</vt:lpstr>
      <vt:lpstr>Noto Sans Symbols</vt:lpstr>
      <vt:lpstr>Times New Roman</vt:lpstr>
      <vt:lpstr>Verdana</vt:lpstr>
      <vt:lpstr>Wingdings</vt:lpstr>
      <vt:lpstr>508 Lecture</vt:lpstr>
      <vt:lpstr>Microsoft Equation 3.0</vt:lpstr>
      <vt:lpstr>Equation</vt:lpstr>
      <vt:lpstr>Introduction to Java Programming Comprehensive Version</vt:lpstr>
      <vt:lpstr>Number Systems (1 of 4)</vt:lpstr>
      <vt:lpstr>Number Systems (2 of 4)</vt:lpstr>
      <vt:lpstr>Number Systems (3 of 4)</vt:lpstr>
      <vt:lpstr>Number Systems (4 of 4)</vt:lpstr>
      <vt:lpstr>Binary Numbers =&gt; Decimals</vt:lpstr>
      <vt:lpstr>Decimals =&gt; Binary </vt:lpstr>
      <vt:lpstr>Windows Calculator</vt:lpstr>
      <vt:lpstr>Hexadecimals =&gt; Decimals</vt:lpstr>
      <vt:lpstr>Decimals =&gt; Hexadecimal </vt:lpstr>
      <vt:lpstr>Hexadecimal  Binary</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Comprehensive Version, 10e</dc:title>
  <dc:subject>Enigneering Computer Science</dc:subject>
  <dc:creator>Liang</dc:creator>
  <cp:keywords>Enigneering Computer Science</cp:keywords>
  <cp:lastModifiedBy>Mittal, Abhinav (Cognizant)</cp:lastModifiedBy>
  <cp:revision>190</cp:revision>
  <dcterms:modified xsi:type="dcterms:W3CDTF">2018-03-28T08:13:30Z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