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charts/chart6.xml" ContentType="application/vnd.openxmlformats-officedocument.drawingml.chart+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60" r:id="rId2"/>
    <p:sldId id="363" r:id="rId3"/>
    <p:sldId id="364" r:id="rId4"/>
    <p:sldId id="368" r:id="rId5"/>
    <p:sldId id="365" r:id="rId6"/>
    <p:sldId id="369" r:id="rId7"/>
    <p:sldId id="366" r:id="rId8"/>
    <p:sldId id="370" r:id="rId9"/>
    <p:sldId id="367" r:id="rId10"/>
    <p:sldId id="371" r:id="rId11"/>
    <p:sldId id="372" r:id="rId12"/>
    <p:sldId id="373" r:id="rId13"/>
    <p:sldId id="361" r:id="rId14"/>
    <p:sldId id="374" r:id="rId15"/>
    <p:sldId id="375"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E9EDF4"/>
    <a:srgbClr val="D0D8E8"/>
    <a:srgbClr val="D0E3EA"/>
    <a:srgbClr val="FF3300"/>
    <a:srgbClr val="FFFF66"/>
    <a:srgbClr val="FCD5B4"/>
    <a:srgbClr val="FCE4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5" autoAdjust="0"/>
    <p:restoredTop sz="94590" autoAdjust="0"/>
  </p:normalViewPr>
  <p:slideViewPr>
    <p:cSldViewPr>
      <p:cViewPr varScale="1">
        <p:scale>
          <a:sx n="116" d="100"/>
          <a:sy n="116" d="100"/>
        </p:scale>
        <p:origin x="1520" y="184"/>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81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 of Families</a:t>
            </a:r>
            <a:r>
              <a:rPr lang="en-US" baseline="0" dirty="0" smtClean="0"/>
              <a:t> Living in </a:t>
            </a:r>
            <a:r>
              <a:rPr lang="en-US" dirty="0" smtClean="0"/>
              <a:t>Poverty</a:t>
            </a:r>
            <a:endParaRPr lang="en-US" dirty="0"/>
          </a:p>
        </c:rich>
      </c:tx>
      <c:overlay val="0"/>
    </c:title>
    <c:autoTitleDeleted val="0"/>
    <c:plotArea>
      <c:layout>
        <c:manualLayout>
          <c:layoutTarget val="inner"/>
          <c:xMode val="edge"/>
          <c:yMode val="edge"/>
          <c:x val="0.0800708918738099"/>
          <c:y val="0.103259996912151"/>
          <c:w val="0.90195525191704"/>
          <c:h val="0.763170835263239"/>
        </c:manualLayout>
      </c:layout>
      <c:barChart>
        <c:barDir val="col"/>
        <c:grouping val="clustered"/>
        <c:varyColors val="0"/>
        <c:ser>
          <c:idx val="0"/>
          <c:order val="0"/>
          <c:tx>
            <c:strRef>
              <c:f>Sheet1!$B$1</c:f>
              <c:strCache>
                <c:ptCount val="1"/>
                <c:pt idx="0">
                  <c:v>Fam</c:v>
                </c:pt>
              </c:strCache>
            </c:strRef>
          </c:tx>
          <c:spPr>
            <a:solidFill>
              <a:schemeClr val="accent2"/>
            </a:solidFill>
            <a:ln>
              <a:solidFill>
                <a:schemeClr val="tx1"/>
              </a:solidFill>
            </a:ln>
          </c:spPr>
          <c:invertIfNegative val="0"/>
          <c:dPt>
            <c:idx val="0"/>
            <c:invertIfNegative val="0"/>
            <c:bubble3D val="0"/>
            <c:spPr>
              <a:solidFill>
                <a:schemeClr val="accent1"/>
              </a:solidFill>
              <a:ln>
                <a:solidFill>
                  <a:schemeClr val="tx1"/>
                </a:solidFill>
              </a:ln>
            </c:spPr>
          </c:dPt>
          <c:dLbls>
            <c:spPr>
              <a:noFill/>
              <a:ln>
                <a:noFill/>
              </a:ln>
              <a:effectLst/>
            </c:spPr>
            <c:txPr>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U.S.
Average</c:v>
                </c:pt>
                <c:pt idx="2">
                  <c:v>Census
Tract 19</c:v>
                </c:pt>
                <c:pt idx="3">
                  <c:v>Within
0.5 miles</c:v>
                </c:pt>
                <c:pt idx="4">
                  <c:v>Within
1 mile</c:v>
                </c:pt>
                <c:pt idx="5">
                  <c:v>Within
1.5 miles</c:v>
                </c:pt>
                <c:pt idx="6">
                  <c:v>Hudson
County</c:v>
                </c:pt>
              </c:strCache>
            </c:strRef>
          </c:cat>
          <c:val>
            <c:numRef>
              <c:f>Sheet1!$B$2:$B$8</c:f>
              <c:numCache>
                <c:formatCode>General</c:formatCode>
                <c:ptCount val="7"/>
                <c:pt idx="0" formatCode="0%">
                  <c:v>0.11</c:v>
                </c:pt>
                <c:pt idx="2" formatCode="0%">
                  <c:v>0.17</c:v>
                </c:pt>
                <c:pt idx="3" formatCode="0%">
                  <c:v>0.17</c:v>
                </c:pt>
                <c:pt idx="4" formatCode="0%">
                  <c:v>0.17</c:v>
                </c:pt>
                <c:pt idx="5" formatCode="0%">
                  <c:v>0.18</c:v>
                </c:pt>
                <c:pt idx="6" formatCode="0%">
                  <c:v>0.15</c:v>
                </c:pt>
              </c:numCache>
            </c:numRef>
          </c:val>
        </c:ser>
        <c:dLbls>
          <c:showLegendKey val="0"/>
          <c:showVal val="0"/>
          <c:showCatName val="0"/>
          <c:showSerName val="0"/>
          <c:showPercent val="0"/>
          <c:showBubbleSize val="0"/>
        </c:dLbls>
        <c:gapWidth val="75"/>
        <c:axId val="1542948064"/>
        <c:axId val="1508999648"/>
      </c:barChart>
      <c:catAx>
        <c:axId val="1542948064"/>
        <c:scaling>
          <c:orientation val="minMax"/>
        </c:scaling>
        <c:delete val="0"/>
        <c:axPos val="b"/>
        <c:numFmt formatCode="General" sourceLinked="0"/>
        <c:majorTickMark val="out"/>
        <c:minorTickMark val="none"/>
        <c:tickLblPos val="nextTo"/>
        <c:txPr>
          <a:bodyPr/>
          <a:lstStyle/>
          <a:p>
            <a:pPr>
              <a:defRPr sz="1500"/>
            </a:pPr>
            <a:endParaRPr lang="en-US"/>
          </a:p>
        </c:txPr>
        <c:crossAx val="1508999648"/>
        <c:crosses val="autoZero"/>
        <c:auto val="1"/>
        <c:lblAlgn val="ctr"/>
        <c:lblOffset val="0"/>
        <c:noMultiLvlLbl val="0"/>
      </c:catAx>
      <c:valAx>
        <c:axId val="1508999648"/>
        <c:scaling>
          <c:orientation val="minMax"/>
          <c:max val="0.2"/>
          <c:min val="0.0"/>
        </c:scaling>
        <c:delete val="0"/>
        <c:axPos val="l"/>
        <c:numFmt formatCode="0%" sourceLinked="1"/>
        <c:majorTickMark val="out"/>
        <c:minorTickMark val="none"/>
        <c:tickLblPos val="nextTo"/>
        <c:txPr>
          <a:bodyPr/>
          <a:lstStyle/>
          <a:p>
            <a:pPr>
              <a:defRPr sz="1600"/>
            </a:pPr>
            <a:endParaRPr lang="en-US"/>
          </a:p>
        </c:txPr>
        <c:crossAx val="1542948064"/>
        <c:crosses val="autoZero"/>
        <c:crossBetween val="between"/>
        <c:majorUnit val="0.1"/>
      </c:valAx>
    </c:plotArea>
    <c:plotVisOnly val="1"/>
    <c:dispBlanksAs val="gap"/>
    <c:showDLblsOverMax val="0"/>
  </c:chart>
  <c:spPr>
    <a:ln>
      <a:solidFill>
        <a:schemeClr val="tx1"/>
      </a:solid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 of Families Earning Less</a:t>
            </a:r>
            <a:r>
              <a:rPr lang="en-US" baseline="0" dirty="0" smtClean="0"/>
              <a:t> </a:t>
            </a:r>
            <a:r>
              <a:rPr lang="en-US" dirty="0" smtClean="0"/>
              <a:t>than $35,000 per Year</a:t>
            </a:r>
            <a:endParaRPr lang="en-US" dirty="0"/>
          </a:p>
        </c:rich>
      </c:tx>
      <c:layout>
        <c:manualLayout>
          <c:xMode val="edge"/>
          <c:yMode val="edge"/>
          <c:x val="0.16645836549843"/>
          <c:y val="0.0158680940732252"/>
        </c:manualLayout>
      </c:layout>
      <c:overlay val="0"/>
    </c:title>
    <c:autoTitleDeleted val="0"/>
    <c:plotArea>
      <c:layout>
        <c:manualLayout>
          <c:layoutTarget val="inner"/>
          <c:xMode val="edge"/>
          <c:yMode val="edge"/>
          <c:x val="0.0800708918738099"/>
          <c:y val="0.103259996912151"/>
          <c:w val="0.90195525191704"/>
          <c:h val="0.763170835263239"/>
        </c:manualLayout>
      </c:layout>
      <c:barChart>
        <c:barDir val="col"/>
        <c:grouping val="clustered"/>
        <c:varyColors val="0"/>
        <c:ser>
          <c:idx val="0"/>
          <c:order val="0"/>
          <c:tx>
            <c:strRef>
              <c:f>Sheet1!$B$1</c:f>
              <c:strCache>
                <c:ptCount val="1"/>
                <c:pt idx="0">
                  <c:v>Fam</c:v>
                </c:pt>
              </c:strCache>
            </c:strRef>
          </c:tx>
          <c:spPr>
            <a:solidFill>
              <a:schemeClr val="accent2"/>
            </a:solidFill>
            <a:ln>
              <a:solidFill>
                <a:schemeClr val="tx1"/>
              </a:solidFill>
            </a:ln>
          </c:spPr>
          <c:invertIfNegative val="0"/>
          <c:dPt>
            <c:idx val="0"/>
            <c:invertIfNegative val="0"/>
            <c:bubble3D val="0"/>
            <c:spPr>
              <a:solidFill>
                <a:schemeClr val="accent1"/>
              </a:solidFill>
              <a:ln>
                <a:solidFill>
                  <a:schemeClr val="tx1"/>
                </a:solidFill>
              </a:ln>
            </c:spPr>
          </c:dPt>
          <c:dLbls>
            <c:spPr>
              <a:noFill/>
              <a:ln>
                <a:noFill/>
              </a:ln>
              <a:effectLst/>
            </c:spPr>
            <c:txPr>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U.S. Average</c:v>
                </c:pt>
                <c:pt idx="2">
                  <c:v>Census
Tract 19</c:v>
                </c:pt>
                <c:pt idx="3">
                  <c:v>Within
0.5 miles</c:v>
                </c:pt>
                <c:pt idx="4">
                  <c:v>Within
1 mile</c:v>
                </c:pt>
                <c:pt idx="5">
                  <c:v>Within
1.5 miles</c:v>
                </c:pt>
                <c:pt idx="6">
                  <c:v>Hudson
County</c:v>
                </c:pt>
              </c:strCache>
            </c:strRef>
          </c:cat>
          <c:val>
            <c:numRef>
              <c:f>Sheet1!$B$2:$B$8</c:f>
              <c:numCache>
                <c:formatCode>General</c:formatCode>
                <c:ptCount val="7"/>
                <c:pt idx="0" formatCode="0%">
                  <c:v>0.25</c:v>
                </c:pt>
                <c:pt idx="2" formatCode="0%">
                  <c:v>0.3</c:v>
                </c:pt>
                <c:pt idx="3" formatCode="0%">
                  <c:v>0.33</c:v>
                </c:pt>
                <c:pt idx="4" formatCode="0%">
                  <c:v>0.31</c:v>
                </c:pt>
                <c:pt idx="5" formatCode="0%">
                  <c:v>0.31</c:v>
                </c:pt>
                <c:pt idx="6" formatCode="0%">
                  <c:v>0.29</c:v>
                </c:pt>
              </c:numCache>
            </c:numRef>
          </c:val>
        </c:ser>
        <c:dLbls>
          <c:showLegendKey val="0"/>
          <c:showVal val="0"/>
          <c:showCatName val="0"/>
          <c:showSerName val="0"/>
          <c:showPercent val="0"/>
          <c:showBubbleSize val="0"/>
        </c:dLbls>
        <c:gapWidth val="75"/>
        <c:axId val="1539872336"/>
        <c:axId val="1539873696"/>
      </c:barChart>
      <c:catAx>
        <c:axId val="1539872336"/>
        <c:scaling>
          <c:orientation val="minMax"/>
        </c:scaling>
        <c:delete val="0"/>
        <c:axPos val="b"/>
        <c:numFmt formatCode="General" sourceLinked="0"/>
        <c:majorTickMark val="out"/>
        <c:minorTickMark val="none"/>
        <c:tickLblPos val="nextTo"/>
        <c:txPr>
          <a:bodyPr/>
          <a:lstStyle/>
          <a:p>
            <a:pPr>
              <a:defRPr sz="1500"/>
            </a:pPr>
            <a:endParaRPr lang="en-US"/>
          </a:p>
        </c:txPr>
        <c:crossAx val="1539873696"/>
        <c:crosses val="autoZero"/>
        <c:auto val="1"/>
        <c:lblAlgn val="ctr"/>
        <c:lblOffset val="0"/>
        <c:noMultiLvlLbl val="0"/>
      </c:catAx>
      <c:valAx>
        <c:axId val="1539873696"/>
        <c:scaling>
          <c:orientation val="minMax"/>
          <c:max val="0.4"/>
          <c:min val="0.0"/>
        </c:scaling>
        <c:delete val="0"/>
        <c:axPos val="l"/>
        <c:numFmt formatCode="0%" sourceLinked="1"/>
        <c:majorTickMark val="out"/>
        <c:minorTickMark val="none"/>
        <c:tickLblPos val="nextTo"/>
        <c:txPr>
          <a:bodyPr/>
          <a:lstStyle/>
          <a:p>
            <a:pPr>
              <a:defRPr sz="1600"/>
            </a:pPr>
            <a:endParaRPr lang="en-US"/>
          </a:p>
        </c:txPr>
        <c:crossAx val="1539872336"/>
        <c:crosses val="autoZero"/>
        <c:crossBetween val="between"/>
        <c:majorUnit val="0.1"/>
      </c:valAx>
    </c:plotArea>
    <c:plotVisOnly val="1"/>
    <c:dispBlanksAs val="gap"/>
    <c:showDLblsOverMax val="0"/>
  </c:chart>
  <c:spPr>
    <a:ln>
      <a:solidFill>
        <a:schemeClr val="tx1"/>
      </a:solid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 of People with No Health</a:t>
            </a:r>
            <a:r>
              <a:rPr lang="en-US" baseline="0" dirty="0" smtClean="0"/>
              <a:t> Insurance</a:t>
            </a:r>
            <a:endParaRPr lang="en-US" dirty="0"/>
          </a:p>
        </c:rich>
      </c:tx>
      <c:overlay val="0"/>
    </c:title>
    <c:autoTitleDeleted val="0"/>
    <c:plotArea>
      <c:layout>
        <c:manualLayout>
          <c:layoutTarget val="inner"/>
          <c:xMode val="edge"/>
          <c:yMode val="edge"/>
          <c:x val="0.0800708918738099"/>
          <c:y val="0.103259996912151"/>
          <c:w val="0.90195525191704"/>
          <c:h val="0.763170835263239"/>
        </c:manualLayout>
      </c:layout>
      <c:barChart>
        <c:barDir val="col"/>
        <c:grouping val="clustered"/>
        <c:varyColors val="0"/>
        <c:ser>
          <c:idx val="0"/>
          <c:order val="0"/>
          <c:tx>
            <c:strRef>
              <c:f>Sheet1!$B$1</c:f>
              <c:strCache>
                <c:ptCount val="1"/>
                <c:pt idx="0">
                  <c:v>Fam</c:v>
                </c:pt>
              </c:strCache>
            </c:strRef>
          </c:tx>
          <c:spPr>
            <a:solidFill>
              <a:schemeClr val="accent2"/>
            </a:solidFill>
            <a:ln>
              <a:solidFill>
                <a:schemeClr val="tx1"/>
              </a:solidFill>
            </a:ln>
          </c:spPr>
          <c:invertIfNegative val="0"/>
          <c:dPt>
            <c:idx val="0"/>
            <c:invertIfNegative val="0"/>
            <c:bubble3D val="0"/>
            <c:spPr>
              <a:solidFill>
                <a:schemeClr val="accent1"/>
              </a:solidFill>
              <a:ln>
                <a:solidFill>
                  <a:schemeClr val="tx1"/>
                </a:solidFill>
              </a:ln>
            </c:spPr>
          </c:dPt>
          <c:dLbls>
            <c:spPr>
              <a:noFill/>
              <a:ln>
                <a:noFill/>
              </a:ln>
              <a:effectLst/>
            </c:spPr>
            <c:txPr>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U.S. Average</c:v>
                </c:pt>
                <c:pt idx="2">
                  <c:v>Census
Tract 19</c:v>
                </c:pt>
                <c:pt idx="3">
                  <c:v>Within
0.5 miles</c:v>
                </c:pt>
                <c:pt idx="4">
                  <c:v>Within
1 mile</c:v>
                </c:pt>
                <c:pt idx="5">
                  <c:v>Within
1.5 miles</c:v>
                </c:pt>
                <c:pt idx="6">
                  <c:v>Hudson
County</c:v>
                </c:pt>
              </c:strCache>
            </c:strRef>
          </c:cat>
          <c:val>
            <c:numRef>
              <c:f>Sheet1!$B$2:$B$8</c:f>
              <c:numCache>
                <c:formatCode>General</c:formatCode>
                <c:ptCount val="7"/>
                <c:pt idx="0" formatCode="0%">
                  <c:v>0.13</c:v>
                </c:pt>
                <c:pt idx="2" formatCode="0%">
                  <c:v>0.17</c:v>
                </c:pt>
                <c:pt idx="3" formatCode="0%">
                  <c:v>0.24</c:v>
                </c:pt>
                <c:pt idx="4" formatCode="0%">
                  <c:v>0.21</c:v>
                </c:pt>
                <c:pt idx="5" formatCode="0%">
                  <c:v>0.18</c:v>
                </c:pt>
                <c:pt idx="6" formatCode="0%">
                  <c:v>0.19</c:v>
                </c:pt>
              </c:numCache>
            </c:numRef>
          </c:val>
        </c:ser>
        <c:dLbls>
          <c:showLegendKey val="0"/>
          <c:showVal val="0"/>
          <c:showCatName val="0"/>
          <c:showSerName val="0"/>
          <c:showPercent val="0"/>
          <c:showBubbleSize val="0"/>
        </c:dLbls>
        <c:gapWidth val="75"/>
        <c:axId val="1539644256"/>
        <c:axId val="1469031456"/>
      </c:barChart>
      <c:catAx>
        <c:axId val="1539644256"/>
        <c:scaling>
          <c:orientation val="minMax"/>
        </c:scaling>
        <c:delete val="0"/>
        <c:axPos val="b"/>
        <c:numFmt formatCode="General" sourceLinked="0"/>
        <c:majorTickMark val="out"/>
        <c:minorTickMark val="none"/>
        <c:tickLblPos val="nextTo"/>
        <c:txPr>
          <a:bodyPr/>
          <a:lstStyle/>
          <a:p>
            <a:pPr>
              <a:defRPr sz="1500"/>
            </a:pPr>
            <a:endParaRPr lang="en-US"/>
          </a:p>
        </c:txPr>
        <c:crossAx val="1469031456"/>
        <c:crosses val="autoZero"/>
        <c:auto val="1"/>
        <c:lblAlgn val="ctr"/>
        <c:lblOffset val="0"/>
        <c:noMultiLvlLbl val="0"/>
      </c:catAx>
      <c:valAx>
        <c:axId val="1469031456"/>
        <c:scaling>
          <c:orientation val="minMax"/>
          <c:max val="0.3"/>
          <c:min val="0.0"/>
        </c:scaling>
        <c:delete val="0"/>
        <c:axPos val="l"/>
        <c:numFmt formatCode="0%" sourceLinked="1"/>
        <c:majorTickMark val="out"/>
        <c:minorTickMark val="none"/>
        <c:tickLblPos val="nextTo"/>
        <c:txPr>
          <a:bodyPr/>
          <a:lstStyle/>
          <a:p>
            <a:pPr>
              <a:defRPr sz="1600"/>
            </a:pPr>
            <a:endParaRPr lang="en-US"/>
          </a:p>
        </c:txPr>
        <c:crossAx val="1539644256"/>
        <c:crosses val="autoZero"/>
        <c:crossBetween val="between"/>
        <c:majorUnit val="0.1"/>
      </c:valAx>
    </c:plotArea>
    <c:plotVisOnly val="1"/>
    <c:dispBlanksAs val="gap"/>
    <c:showDLblsOverMax val="0"/>
  </c:chart>
  <c:spPr>
    <a:ln>
      <a:solidFill>
        <a:schemeClr val="tx1"/>
      </a:solidFill>
    </a:ln>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 of Residences Built prior to 1940</a:t>
            </a:r>
            <a:endParaRPr lang="en-US" dirty="0"/>
          </a:p>
        </c:rich>
      </c:tx>
      <c:overlay val="0"/>
    </c:title>
    <c:autoTitleDeleted val="0"/>
    <c:plotArea>
      <c:layout>
        <c:manualLayout>
          <c:layoutTarget val="inner"/>
          <c:xMode val="edge"/>
          <c:yMode val="edge"/>
          <c:x val="0.0800708918738099"/>
          <c:y val="0.103259996912151"/>
          <c:w val="0.90195525191704"/>
          <c:h val="0.763170835263239"/>
        </c:manualLayout>
      </c:layout>
      <c:barChart>
        <c:barDir val="col"/>
        <c:grouping val="clustered"/>
        <c:varyColors val="0"/>
        <c:ser>
          <c:idx val="0"/>
          <c:order val="0"/>
          <c:tx>
            <c:strRef>
              <c:f>Sheet1!$B$1</c:f>
              <c:strCache>
                <c:ptCount val="1"/>
                <c:pt idx="0">
                  <c:v>Fam</c:v>
                </c:pt>
              </c:strCache>
            </c:strRef>
          </c:tx>
          <c:spPr>
            <a:solidFill>
              <a:schemeClr val="accent2"/>
            </a:solidFill>
            <a:ln>
              <a:solidFill>
                <a:schemeClr val="tx1"/>
              </a:solidFill>
            </a:ln>
          </c:spPr>
          <c:invertIfNegative val="0"/>
          <c:dPt>
            <c:idx val="0"/>
            <c:invertIfNegative val="0"/>
            <c:bubble3D val="0"/>
            <c:spPr>
              <a:solidFill>
                <a:schemeClr val="accent1"/>
              </a:solidFill>
              <a:ln>
                <a:solidFill>
                  <a:schemeClr val="tx1"/>
                </a:solidFill>
              </a:ln>
            </c:spPr>
          </c:dPt>
          <c:dLbls>
            <c:spPr>
              <a:noFill/>
              <a:ln>
                <a:noFill/>
              </a:ln>
              <a:effectLst/>
            </c:spPr>
            <c:txPr>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U.S. Average</c:v>
                </c:pt>
                <c:pt idx="2">
                  <c:v>Census
Tract 19</c:v>
                </c:pt>
                <c:pt idx="3">
                  <c:v>Within
0.5 miles</c:v>
                </c:pt>
                <c:pt idx="4">
                  <c:v>Within
1 mile</c:v>
                </c:pt>
                <c:pt idx="5">
                  <c:v>Within
1.5 miles</c:v>
                </c:pt>
                <c:pt idx="6">
                  <c:v>Hudson
County</c:v>
                </c:pt>
              </c:strCache>
            </c:strRef>
          </c:cat>
          <c:val>
            <c:numRef>
              <c:f>Sheet1!$B$2:$B$8</c:f>
              <c:numCache>
                <c:formatCode>General</c:formatCode>
                <c:ptCount val="7"/>
                <c:pt idx="0" formatCode="0%">
                  <c:v>0.13</c:v>
                </c:pt>
                <c:pt idx="2" formatCode="0%">
                  <c:v>0.49</c:v>
                </c:pt>
                <c:pt idx="3" formatCode="0%">
                  <c:v>0.5</c:v>
                </c:pt>
                <c:pt idx="4" formatCode="0%">
                  <c:v>0.56</c:v>
                </c:pt>
                <c:pt idx="5" formatCode="0%">
                  <c:v>0.5</c:v>
                </c:pt>
                <c:pt idx="6" formatCode="0%">
                  <c:v>0.35</c:v>
                </c:pt>
              </c:numCache>
            </c:numRef>
          </c:val>
        </c:ser>
        <c:dLbls>
          <c:showLegendKey val="0"/>
          <c:showVal val="0"/>
          <c:showCatName val="0"/>
          <c:showSerName val="0"/>
          <c:showPercent val="0"/>
          <c:showBubbleSize val="0"/>
        </c:dLbls>
        <c:gapWidth val="75"/>
        <c:axId val="1539269568"/>
        <c:axId val="1539271616"/>
      </c:barChart>
      <c:catAx>
        <c:axId val="1539269568"/>
        <c:scaling>
          <c:orientation val="minMax"/>
        </c:scaling>
        <c:delete val="0"/>
        <c:axPos val="b"/>
        <c:numFmt formatCode="General" sourceLinked="0"/>
        <c:majorTickMark val="out"/>
        <c:minorTickMark val="none"/>
        <c:tickLblPos val="nextTo"/>
        <c:txPr>
          <a:bodyPr/>
          <a:lstStyle/>
          <a:p>
            <a:pPr>
              <a:defRPr sz="1500"/>
            </a:pPr>
            <a:endParaRPr lang="en-US"/>
          </a:p>
        </c:txPr>
        <c:crossAx val="1539271616"/>
        <c:crosses val="autoZero"/>
        <c:auto val="1"/>
        <c:lblAlgn val="ctr"/>
        <c:lblOffset val="0"/>
        <c:noMultiLvlLbl val="0"/>
      </c:catAx>
      <c:valAx>
        <c:axId val="1539271616"/>
        <c:scaling>
          <c:orientation val="minMax"/>
          <c:max val="0.6"/>
          <c:min val="0.0"/>
        </c:scaling>
        <c:delete val="0"/>
        <c:axPos val="l"/>
        <c:numFmt formatCode="0%" sourceLinked="1"/>
        <c:majorTickMark val="out"/>
        <c:minorTickMark val="none"/>
        <c:tickLblPos val="nextTo"/>
        <c:txPr>
          <a:bodyPr/>
          <a:lstStyle/>
          <a:p>
            <a:pPr>
              <a:defRPr sz="1600"/>
            </a:pPr>
            <a:endParaRPr lang="en-US"/>
          </a:p>
        </c:txPr>
        <c:crossAx val="1539269568"/>
        <c:crosses val="autoZero"/>
        <c:crossBetween val="between"/>
        <c:majorUnit val="0.1"/>
      </c:valAx>
    </c:plotArea>
    <c:plotVisOnly val="1"/>
    <c:dispBlanksAs val="gap"/>
    <c:showDLblsOverMax val="0"/>
  </c:chart>
  <c:spPr>
    <a:ln>
      <a:solidFill>
        <a:schemeClr val="tx1"/>
      </a:solid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Change in Labor Force,</a:t>
            </a:r>
            <a:r>
              <a:rPr lang="en-US" baseline="0" dirty="0" smtClean="0"/>
              <a:t> Hudson County</a:t>
            </a:r>
            <a:endParaRPr lang="en-US" dirty="0"/>
          </a:p>
        </c:rich>
      </c:tx>
      <c:overlay val="0"/>
    </c:title>
    <c:autoTitleDeleted val="0"/>
    <c:plotArea>
      <c:layout>
        <c:manualLayout>
          <c:layoutTarget val="inner"/>
          <c:xMode val="edge"/>
          <c:yMode val="edge"/>
          <c:x val="0.0976689310894962"/>
          <c:y val="0.103259996912151"/>
          <c:w val="0.890517343420307"/>
          <c:h val="0.803294206279771"/>
        </c:manualLayout>
      </c:layout>
      <c:barChart>
        <c:barDir val="col"/>
        <c:grouping val="clustered"/>
        <c:varyColors val="0"/>
        <c:ser>
          <c:idx val="0"/>
          <c:order val="0"/>
          <c:tx>
            <c:strRef>
              <c:f>Sheet1!$B$1</c:f>
              <c:strCache>
                <c:ptCount val="1"/>
                <c:pt idx="0">
                  <c:v>Fam</c:v>
                </c:pt>
              </c:strCache>
            </c:strRef>
          </c:tx>
          <c:spPr>
            <a:solidFill>
              <a:schemeClr val="accent2"/>
            </a:solidFill>
            <a:ln>
              <a:solidFill>
                <a:schemeClr val="tx1"/>
              </a:solidFill>
            </a:ln>
          </c:spPr>
          <c:invertIfNegative val="0"/>
          <c:dPt>
            <c:idx val="0"/>
            <c:invertIfNegative val="0"/>
            <c:bubble3D val="0"/>
            <c:spPr>
              <a:solidFill>
                <a:schemeClr val="accent1"/>
              </a:solidFill>
              <a:ln>
                <a:solidFill>
                  <a:schemeClr val="tx1"/>
                </a:solidFill>
              </a:ln>
            </c:spPr>
          </c:dPt>
          <c:dLbls>
            <c:spPr>
              <a:noFill/>
              <a:ln>
                <a:noFill/>
              </a:ln>
              <a:effectLst/>
            </c:spPr>
            <c:txPr>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2010-15 Average</c:v>
                </c:pt>
                <c:pt idx="1">
                  <c:v>2016</c:v>
                </c:pt>
              </c:strCache>
            </c:strRef>
          </c:cat>
          <c:val>
            <c:numRef>
              <c:f>Sheet1!$B$2:$B$3</c:f>
              <c:numCache>
                <c:formatCode>#,##0</c:formatCode>
                <c:ptCount val="2"/>
                <c:pt idx="0">
                  <c:v>1899.0</c:v>
                </c:pt>
                <c:pt idx="1">
                  <c:v>-331.0</c:v>
                </c:pt>
              </c:numCache>
            </c:numRef>
          </c:val>
        </c:ser>
        <c:dLbls>
          <c:showLegendKey val="0"/>
          <c:showVal val="0"/>
          <c:showCatName val="0"/>
          <c:showSerName val="0"/>
          <c:showPercent val="0"/>
          <c:showBubbleSize val="0"/>
        </c:dLbls>
        <c:gapWidth val="75"/>
        <c:axId val="1540431920"/>
        <c:axId val="1539248608"/>
      </c:barChart>
      <c:catAx>
        <c:axId val="1540431920"/>
        <c:scaling>
          <c:orientation val="minMax"/>
        </c:scaling>
        <c:delete val="0"/>
        <c:axPos val="b"/>
        <c:numFmt formatCode="General" sourceLinked="0"/>
        <c:majorTickMark val="out"/>
        <c:minorTickMark val="none"/>
        <c:tickLblPos val="low"/>
        <c:txPr>
          <a:bodyPr/>
          <a:lstStyle/>
          <a:p>
            <a:pPr>
              <a:defRPr sz="1600"/>
            </a:pPr>
            <a:endParaRPr lang="en-US"/>
          </a:p>
        </c:txPr>
        <c:crossAx val="1539248608"/>
        <c:crosses val="autoZero"/>
        <c:auto val="1"/>
        <c:lblAlgn val="ctr"/>
        <c:lblOffset val="0"/>
        <c:noMultiLvlLbl val="0"/>
      </c:catAx>
      <c:valAx>
        <c:axId val="1539248608"/>
        <c:scaling>
          <c:orientation val="minMax"/>
          <c:max val="2500.0"/>
          <c:min val="-500.0"/>
        </c:scaling>
        <c:delete val="0"/>
        <c:axPos val="l"/>
        <c:numFmt formatCode="#,##0" sourceLinked="1"/>
        <c:majorTickMark val="out"/>
        <c:minorTickMark val="none"/>
        <c:tickLblPos val="nextTo"/>
        <c:txPr>
          <a:bodyPr/>
          <a:lstStyle/>
          <a:p>
            <a:pPr>
              <a:defRPr sz="1600"/>
            </a:pPr>
            <a:endParaRPr lang="en-US"/>
          </a:p>
        </c:txPr>
        <c:crossAx val="1540431920"/>
        <c:crosses val="autoZero"/>
        <c:crossBetween val="between"/>
        <c:majorUnit val="500.0"/>
        <c:minorUnit val="100.0"/>
      </c:valAx>
    </c:plotArea>
    <c:plotVisOnly val="1"/>
    <c:dispBlanksAs val="gap"/>
    <c:showDLblsOverMax val="0"/>
  </c:chart>
  <c:spPr>
    <a:ln>
      <a:solidFill>
        <a:schemeClr val="tx1"/>
      </a:solidFill>
    </a:ln>
  </c:spPr>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Change in Average</a:t>
            </a:r>
            <a:r>
              <a:rPr lang="en-US" baseline="0" dirty="0" smtClean="0"/>
              <a:t> Compensation</a:t>
            </a:r>
            <a:r>
              <a:rPr lang="en-US" dirty="0" smtClean="0"/>
              <a:t>,</a:t>
            </a:r>
            <a:r>
              <a:rPr lang="en-US" baseline="0" dirty="0" smtClean="0"/>
              <a:t> Hudson County</a:t>
            </a:r>
            <a:endParaRPr lang="en-US" dirty="0"/>
          </a:p>
        </c:rich>
      </c:tx>
      <c:overlay val="0"/>
    </c:title>
    <c:autoTitleDeleted val="0"/>
    <c:plotArea>
      <c:layout>
        <c:manualLayout>
          <c:layoutTarget val="inner"/>
          <c:xMode val="edge"/>
          <c:yMode val="edge"/>
          <c:x val="0.0800708918738099"/>
          <c:y val="0.103259996912151"/>
          <c:w val="0.90195525191704"/>
          <c:h val="0.803294206279771"/>
        </c:manualLayout>
      </c:layout>
      <c:barChart>
        <c:barDir val="col"/>
        <c:grouping val="clustered"/>
        <c:varyColors val="0"/>
        <c:ser>
          <c:idx val="0"/>
          <c:order val="0"/>
          <c:tx>
            <c:strRef>
              <c:f>Sheet1!$B$1</c:f>
              <c:strCache>
                <c:ptCount val="1"/>
                <c:pt idx="0">
                  <c:v>Fam</c:v>
                </c:pt>
              </c:strCache>
            </c:strRef>
          </c:tx>
          <c:spPr>
            <a:solidFill>
              <a:schemeClr val="accent2"/>
            </a:solidFill>
            <a:ln>
              <a:solidFill>
                <a:schemeClr val="tx1"/>
              </a:solidFill>
            </a:ln>
          </c:spPr>
          <c:invertIfNegative val="0"/>
          <c:dPt>
            <c:idx val="0"/>
            <c:invertIfNegative val="0"/>
            <c:bubble3D val="0"/>
            <c:spPr>
              <a:solidFill>
                <a:schemeClr val="accent1"/>
              </a:solidFill>
              <a:ln>
                <a:solidFill>
                  <a:schemeClr val="tx1"/>
                </a:solidFill>
              </a:ln>
            </c:spPr>
          </c:dPt>
          <c:dLbls>
            <c:spPr>
              <a:noFill/>
              <a:ln>
                <a:noFill/>
              </a:ln>
              <a:effectLst/>
            </c:spPr>
            <c:txPr>
              <a:bodyPr/>
              <a:lstStyle/>
              <a:p>
                <a:pPr>
                  <a:defRPr>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2009-14 Average</c:v>
                </c:pt>
                <c:pt idx="1">
                  <c:v>2015</c:v>
                </c:pt>
              </c:strCache>
            </c:strRef>
          </c:cat>
          <c:val>
            <c:numRef>
              <c:f>Sheet1!$B$2:$B$3</c:f>
              <c:numCache>
                <c:formatCode>0.0%</c:formatCode>
                <c:ptCount val="2"/>
                <c:pt idx="0">
                  <c:v>0.023</c:v>
                </c:pt>
                <c:pt idx="1">
                  <c:v>0.006</c:v>
                </c:pt>
              </c:numCache>
            </c:numRef>
          </c:val>
        </c:ser>
        <c:dLbls>
          <c:showLegendKey val="0"/>
          <c:showVal val="0"/>
          <c:showCatName val="0"/>
          <c:showSerName val="0"/>
          <c:showPercent val="0"/>
          <c:showBubbleSize val="0"/>
        </c:dLbls>
        <c:gapWidth val="75"/>
        <c:axId val="1540442080"/>
        <c:axId val="1539556640"/>
      </c:barChart>
      <c:catAx>
        <c:axId val="1540442080"/>
        <c:scaling>
          <c:orientation val="minMax"/>
        </c:scaling>
        <c:delete val="0"/>
        <c:axPos val="b"/>
        <c:numFmt formatCode="General" sourceLinked="0"/>
        <c:majorTickMark val="out"/>
        <c:minorTickMark val="none"/>
        <c:tickLblPos val="low"/>
        <c:txPr>
          <a:bodyPr/>
          <a:lstStyle/>
          <a:p>
            <a:pPr>
              <a:defRPr sz="1600"/>
            </a:pPr>
            <a:endParaRPr lang="en-US"/>
          </a:p>
        </c:txPr>
        <c:crossAx val="1539556640"/>
        <c:crosses val="autoZero"/>
        <c:auto val="1"/>
        <c:lblAlgn val="ctr"/>
        <c:lblOffset val="0"/>
        <c:noMultiLvlLbl val="0"/>
      </c:catAx>
      <c:valAx>
        <c:axId val="1539556640"/>
        <c:scaling>
          <c:orientation val="minMax"/>
          <c:max val="0.03"/>
          <c:min val="0.0"/>
        </c:scaling>
        <c:delete val="0"/>
        <c:axPos val="l"/>
        <c:numFmt formatCode="0%" sourceLinked="0"/>
        <c:majorTickMark val="out"/>
        <c:minorTickMark val="none"/>
        <c:tickLblPos val="nextTo"/>
        <c:txPr>
          <a:bodyPr/>
          <a:lstStyle/>
          <a:p>
            <a:pPr>
              <a:defRPr sz="1600"/>
            </a:pPr>
            <a:endParaRPr lang="en-US"/>
          </a:p>
        </c:txPr>
        <c:crossAx val="1540442080"/>
        <c:crosses val="autoZero"/>
        <c:crossBetween val="between"/>
        <c:majorUnit val="0.01"/>
      </c:valAx>
    </c:plotArea>
    <c:plotVisOnly val="1"/>
    <c:dispBlanksAs val="gap"/>
    <c:showDLblsOverMax val="0"/>
  </c:chart>
  <c:spPr>
    <a:ln>
      <a:solidFill>
        <a:schemeClr val="tx1"/>
      </a:solidFill>
    </a:ln>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602B399-E387-405F-B7D0-95C3250D73D3}" type="datetimeFigureOut">
              <a:rPr lang="en-US" smtClean="0"/>
              <a:pPr/>
              <a:t>5/24/17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C7D53FC-39F7-42AB-A410-56EA21FE3991}" type="slidenum">
              <a:rPr lang="en-US" smtClean="0"/>
              <a:pPr/>
              <a:t>‹#›</a:t>
            </a:fld>
            <a:endParaRPr lang="en-US" dirty="0"/>
          </a:p>
        </p:txBody>
      </p:sp>
    </p:spTree>
    <p:extLst>
      <p:ext uri="{BB962C8B-B14F-4D97-AF65-F5344CB8AC3E}">
        <p14:creationId xmlns:p14="http://schemas.microsoft.com/office/powerpoint/2010/main" val="3031797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D53FC-39F7-42AB-A410-56EA21FE3991}" type="slidenum">
              <a:rPr lang="en-US" smtClean="0"/>
              <a:pPr/>
              <a:t>1</a:t>
            </a:fld>
            <a:endParaRPr lang="en-US" dirty="0"/>
          </a:p>
        </p:txBody>
      </p:sp>
    </p:spTree>
    <p:extLst>
      <p:ext uri="{BB962C8B-B14F-4D97-AF65-F5344CB8AC3E}">
        <p14:creationId xmlns:p14="http://schemas.microsoft.com/office/powerpoint/2010/main" val="71052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D53FC-39F7-42AB-A410-56EA21FE3991}" type="slidenum">
              <a:rPr lang="en-US" smtClean="0"/>
              <a:pPr/>
              <a:t>2</a:t>
            </a:fld>
            <a:endParaRPr lang="en-US" dirty="0"/>
          </a:p>
        </p:txBody>
      </p:sp>
    </p:spTree>
    <p:extLst>
      <p:ext uri="{BB962C8B-B14F-4D97-AF65-F5344CB8AC3E}">
        <p14:creationId xmlns:p14="http://schemas.microsoft.com/office/powerpoint/2010/main" val="265294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D53FC-39F7-42AB-A410-56EA21FE3991}" type="slidenum">
              <a:rPr lang="en-US" smtClean="0"/>
              <a:pPr/>
              <a:t>3</a:t>
            </a:fld>
            <a:endParaRPr lang="en-US" dirty="0"/>
          </a:p>
        </p:txBody>
      </p:sp>
    </p:spTree>
    <p:extLst>
      <p:ext uri="{BB962C8B-B14F-4D97-AF65-F5344CB8AC3E}">
        <p14:creationId xmlns:p14="http://schemas.microsoft.com/office/powerpoint/2010/main" val="2652944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D53FC-39F7-42AB-A410-56EA21FE3991}" type="slidenum">
              <a:rPr lang="en-US" smtClean="0"/>
              <a:pPr/>
              <a:t>5</a:t>
            </a:fld>
            <a:endParaRPr lang="en-US" dirty="0"/>
          </a:p>
        </p:txBody>
      </p:sp>
    </p:spTree>
    <p:extLst>
      <p:ext uri="{BB962C8B-B14F-4D97-AF65-F5344CB8AC3E}">
        <p14:creationId xmlns:p14="http://schemas.microsoft.com/office/powerpoint/2010/main" val="265294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D53FC-39F7-42AB-A410-56EA21FE3991}" type="slidenum">
              <a:rPr lang="en-US" smtClean="0"/>
              <a:pPr/>
              <a:t>7</a:t>
            </a:fld>
            <a:endParaRPr lang="en-US" dirty="0"/>
          </a:p>
        </p:txBody>
      </p:sp>
    </p:spTree>
    <p:extLst>
      <p:ext uri="{BB962C8B-B14F-4D97-AF65-F5344CB8AC3E}">
        <p14:creationId xmlns:p14="http://schemas.microsoft.com/office/powerpoint/2010/main" val="265294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D53FC-39F7-42AB-A410-56EA21FE3991}" type="slidenum">
              <a:rPr lang="en-US" smtClean="0"/>
              <a:pPr/>
              <a:t>9</a:t>
            </a:fld>
            <a:endParaRPr lang="en-US" dirty="0"/>
          </a:p>
        </p:txBody>
      </p:sp>
    </p:spTree>
    <p:extLst>
      <p:ext uri="{BB962C8B-B14F-4D97-AF65-F5344CB8AC3E}">
        <p14:creationId xmlns:p14="http://schemas.microsoft.com/office/powerpoint/2010/main" val="265294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D53FC-39F7-42AB-A410-56EA21FE3991}" type="slidenum">
              <a:rPr lang="en-US" smtClean="0"/>
              <a:pPr/>
              <a:t>11</a:t>
            </a:fld>
            <a:endParaRPr lang="en-US" dirty="0"/>
          </a:p>
        </p:txBody>
      </p:sp>
    </p:spTree>
    <p:extLst>
      <p:ext uri="{BB962C8B-B14F-4D97-AF65-F5344CB8AC3E}">
        <p14:creationId xmlns:p14="http://schemas.microsoft.com/office/powerpoint/2010/main" val="2652944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D53FC-39F7-42AB-A410-56EA21FE3991}" type="slidenum">
              <a:rPr lang="en-US" smtClean="0"/>
              <a:pPr/>
              <a:t>12</a:t>
            </a:fld>
            <a:endParaRPr lang="en-US" dirty="0"/>
          </a:p>
        </p:txBody>
      </p:sp>
    </p:spTree>
    <p:extLst>
      <p:ext uri="{BB962C8B-B14F-4D97-AF65-F5344CB8AC3E}">
        <p14:creationId xmlns:p14="http://schemas.microsoft.com/office/powerpoint/2010/main" val="265294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D53FC-39F7-42AB-A410-56EA21FE3991}" type="slidenum">
              <a:rPr lang="en-US" smtClean="0"/>
              <a:pPr/>
              <a:t>14</a:t>
            </a:fld>
            <a:endParaRPr lang="en-US" dirty="0"/>
          </a:p>
        </p:txBody>
      </p:sp>
    </p:spTree>
    <p:extLst>
      <p:ext uri="{BB962C8B-B14F-4D97-AF65-F5344CB8AC3E}">
        <p14:creationId xmlns:p14="http://schemas.microsoft.com/office/powerpoint/2010/main" val="265294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87348-13F9-4F94-B38A-944B07F32AF3}" type="datetime1">
              <a:rPr lang="en-US" smtClean="0"/>
              <a:t>5/24/17</a:t>
            </a:fld>
            <a:endParaRPr lang="en-US" dirty="0"/>
          </a:p>
        </p:txBody>
      </p:sp>
      <p:sp>
        <p:nvSpPr>
          <p:cNvPr id="5" name="Footer Placeholder 4"/>
          <p:cNvSpPr>
            <a:spLocks noGrp="1"/>
          </p:cNvSpPr>
          <p:nvPr>
            <p:ph type="ftr" sz="quarter" idx="11"/>
          </p:nvPr>
        </p:nvSpPr>
        <p:spPr/>
        <p:txBody>
          <a:bodyPr/>
          <a:lstStyle/>
          <a:p>
            <a:r>
              <a:rPr lang="en-US" dirty="0" smtClean="0"/>
              <a:t>Evans, Carroll  &amp; Associates, Inc.</a:t>
            </a:r>
            <a:endParaRPr lang="en-US" dirty="0"/>
          </a:p>
        </p:txBody>
      </p:sp>
      <p:sp>
        <p:nvSpPr>
          <p:cNvPr id="6" name="Slide Number Placeholder 5"/>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3131384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BD6390-291C-4CB1-B4CD-E9D9701BCBE8}" type="datetime1">
              <a:rPr lang="en-US" smtClean="0"/>
              <a:t>5/24/17</a:t>
            </a:fld>
            <a:endParaRPr lang="en-US" dirty="0"/>
          </a:p>
        </p:txBody>
      </p:sp>
      <p:sp>
        <p:nvSpPr>
          <p:cNvPr id="5" name="Footer Placeholder 4"/>
          <p:cNvSpPr>
            <a:spLocks noGrp="1"/>
          </p:cNvSpPr>
          <p:nvPr>
            <p:ph type="ftr" sz="quarter" idx="11"/>
          </p:nvPr>
        </p:nvSpPr>
        <p:spPr/>
        <p:txBody>
          <a:bodyPr/>
          <a:lstStyle/>
          <a:p>
            <a:r>
              <a:rPr lang="en-US" dirty="0" smtClean="0"/>
              <a:t>Evans, Carroll  &amp; Associates, Inc.</a:t>
            </a:r>
            <a:endParaRPr lang="en-US" dirty="0"/>
          </a:p>
        </p:txBody>
      </p:sp>
      <p:sp>
        <p:nvSpPr>
          <p:cNvPr id="6" name="Slide Number Placeholder 5"/>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141688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294A4-0248-4D64-A022-28258395637A}" type="datetime1">
              <a:rPr lang="en-US" smtClean="0"/>
              <a:t>5/24/17</a:t>
            </a:fld>
            <a:endParaRPr lang="en-US" dirty="0"/>
          </a:p>
        </p:txBody>
      </p:sp>
      <p:sp>
        <p:nvSpPr>
          <p:cNvPr id="5" name="Footer Placeholder 4"/>
          <p:cNvSpPr>
            <a:spLocks noGrp="1"/>
          </p:cNvSpPr>
          <p:nvPr>
            <p:ph type="ftr" sz="quarter" idx="11"/>
          </p:nvPr>
        </p:nvSpPr>
        <p:spPr/>
        <p:txBody>
          <a:bodyPr/>
          <a:lstStyle/>
          <a:p>
            <a:r>
              <a:rPr lang="en-US" dirty="0" smtClean="0"/>
              <a:t>Evans, Carroll  &amp; Associates, Inc.</a:t>
            </a:r>
            <a:endParaRPr lang="en-US" dirty="0"/>
          </a:p>
        </p:txBody>
      </p:sp>
      <p:sp>
        <p:nvSpPr>
          <p:cNvPr id="6" name="Slide Number Placeholder 5"/>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232534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50C68A-E75F-429E-A300-29617967552B}" type="datetime1">
              <a:rPr lang="en-US" smtClean="0"/>
              <a:t>5/24/17</a:t>
            </a:fld>
            <a:endParaRPr lang="en-US" dirty="0"/>
          </a:p>
        </p:txBody>
      </p:sp>
      <p:sp>
        <p:nvSpPr>
          <p:cNvPr id="5" name="Footer Placeholder 4"/>
          <p:cNvSpPr>
            <a:spLocks noGrp="1"/>
          </p:cNvSpPr>
          <p:nvPr>
            <p:ph type="ftr" sz="quarter" idx="11"/>
          </p:nvPr>
        </p:nvSpPr>
        <p:spPr>
          <a:xfrm>
            <a:off x="2743200" y="6356350"/>
            <a:ext cx="3657600" cy="365125"/>
          </a:xfrm>
        </p:spPr>
        <p:txBody>
          <a:bodyPr/>
          <a:lstStyle/>
          <a:p>
            <a:r>
              <a:rPr lang="en-US" dirty="0" smtClean="0"/>
              <a:t>Evans, Carroll  &amp; Associates, Inc.</a:t>
            </a:r>
            <a:endParaRPr lang="en-US" dirty="0"/>
          </a:p>
        </p:txBody>
      </p:sp>
      <p:sp>
        <p:nvSpPr>
          <p:cNvPr id="6" name="Slide Number Placeholder 5"/>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153510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B0316-13EA-4A46-A970-8D4D54D9CD21}" type="datetime1">
              <a:rPr lang="en-US" smtClean="0"/>
              <a:t>5/24/17</a:t>
            </a:fld>
            <a:endParaRPr lang="en-US" dirty="0"/>
          </a:p>
        </p:txBody>
      </p:sp>
      <p:sp>
        <p:nvSpPr>
          <p:cNvPr id="5" name="Footer Placeholder 4"/>
          <p:cNvSpPr>
            <a:spLocks noGrp="1"/>
          </p:cNvSpPr>
          <p:nvPr>
            <p:ph type="ftr" sz="quarter" idx="11"/>
          </p:nvPr>
        </p:nvSpPr>
        <p:spPr/>
        <p:txBody>
          <a:bodyPr/>
          <a:lstStyle/>
          <a:p>
            <a:r>
              <a:rPr lang="en-US" dirty="0" smtClean="0"/>
              <a:t>Evans, Carroll  &amp; Associates, Inc.</a:t>
            </a:r>
            <a:endParaRPr lang="en-US" dirty="0"/>
          </a:p>
        </p:txBody>
      </p:sp>
      <p:sp>
        <p:nvSpPr>
          <p:cNvPr id="6" name="Slide Number Placeholder 5"/>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111389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0E5E47-12F9-475E-B32E-404802ED63EC}" type="datetime1">
              <a:rPr lang="en-US" smtClean="0"/>
              <a:t>5/24/17</a:t>
            </a:fld>
            <a:endParaRPr lang="en-US" dirty="0"/>
          </a:p>
        </p:txBody>
      </p:sp>
      <p:sp>
        <p:nvSpPr>
          <p:cNvPr id="6" name="Footer Placeholder 5"/>
          <p:cNvSpPr>
            <a:spLocks noGrp="1"/>
          </p:cNvSpPr>
          <p:nvPr>
            <p:ph type="ftr" sz="quarter" idx="11"/>
          </p:nvPr>
        </p:nvSpPr>
        <p:spPr/>
        <p:txBody>
          <a:bodyPr/>
          <a:lstStyle/>
          <a:p>
            <a:r>
              <a:rPr lang="en-US" dirty="0" smtClean="0"/>
              <a:t>Evans, Carroll  &amp; Associates, Inc.</a:t>
            </a:r>
            <a:endParaRPr lang="en-US" dirty="0"/>
          </a:p>
        </p:txBody>
      </p:sp>
      <p:sp>
        <p:nvSpPr>
          <p:cNvPr id="7" name="Slide Number Placeholder 6"/>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393747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6880E-8A8E-4585-BF13-94E28948B75D}" type="datetime1">
              <a:rPr lang="en-US" smtClean="0"/>
              <a:t>5/24/17</a:t>
            </a:fld>
            <a:endParaRPr lang="en-US" dirty="0"/>
          </a:p>
        </p:txBody>
      </p:sp>
      <p:sp>
        <p:nvSpPr>
          <p:cNvPr id="8" name="Footer Placeholder 7"/>
          <p:cNvSpPr>
            <a:spLocks noGrp="1"/>
          </p:cNvSpPr>
          <p:nvPr>
            <p:ph type="ftr" sz="quarter" idx="11"/>
          </p:nvPr>
        </p:nvSpPr>
        <p:spPr/>
        <p:txBody>
          <a:bodyPr/>
          <a:lstStyle/>
          <a:p>
            <a:r>
              <a:rPr lang="en-US" dirty="0" smtClean="0"/>
              <a:t>Evans, Carroll  &amp; Associates, Inc.</a:t>
            </a:r>
            <a:endParaRPr lang="en-US" dirty="0"/>
          </a:p>
        </p:txBody>
      </p:sp>
      <p:sp>
        <p:nvSpPr>
          <p:cNvPr id="9" name="Slide Number Placeholder 8"/>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186085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146578-14EE-4409-8C9B-0F74F45E2A1A}" type="datetime1">
              <a:rPr lang="en-US" smtClean="0"/>
              <a:t>5/24/17</a:t>
            </a:fld>
            <a:endParaRPr lang="en-US" dirty="0"/>
          </a:p>
        </p:txBody>
      </p:sp>
      <p:sp>
        <p:nvSpPr>
          <p:cNvPr id="4" name="Footer Placeholder 3"/>
          <p:cNvSpPr>
            <a:spLocks noGrp="1"/>
          </p:cNvSpPr>
          <p:nvPr>
            <p:ph type="ftr" sz="quarter" idx="11"/>
          </p:nvPr>
        </p:nvSpPr>
        <p:spPr/>
        <p:txBody>
          <a:bodyPr/>
          <a:lstStyle/>
          <a:p>
            <a:r>
              <a:rPr lang="en-US" dirty="0" smtClean="0"/>
              <a:t>Evans, Carroll  &amp; Associates, Inc.</a:t>
            </a:r>
            <a:endParaRPr lang="en-US" dirty="0"/>
          </a:p>
        </p:txBody>
      </p:sp>
      <p:sp>
        <p:nvSpPr>
          <p:cNvPr id="5" name="Slide Number Placeholder 4"/>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36148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E57CF-E637-4632-A652-A5D8BD92D7F6}" type="datetime1">
              <a:rPr lang="en-US" smtClean="0"/>
              <a:t>5/24/17</a:t>
            </a:fld>
            <a:endParaRPr lang="en-US" dirty="0"/>
          </a:p>
        </p:txBody>
      </p:sp>
      <p:sp>
        <p:nvSpPr>
          <p:cNvPr id="3" name="Footer Placeholder 2"/>
          <p:cNvSpPr>
            <a:spLocks noGrp="1"/>
          </p:cNvSpPr>
          <p:nvPr>
            <p:ph type="ftr" sz="quarter" idx="11"/>
          </p:nvPr>
        </p:nvSpPr>
        <p:spPr>
          <a:xfrm>
            <a:off x="2667000" y="6356350"/>
            <a:ext cx="3810000" cy="365125"/>
          </a:xfrm>
        </p:spPr>
        <p:txBody>
          <a:bodyPr/>
          <a:lstStyle/>
          <a:p>
            <a:r>
              <a:rPr lang="en-US" dirty="0" smtClean="0"/>
              <a:t>Evans, Carroll  &amp; Associates, Inc.</a:t>
            </a:r>
            <a:endParaRPr lang="en-US" dirty="0"/>
          </a:p>
        </p:txBody>
      </p:sp>
      <p:sp>
        <p:nvSpPr>
          <p:cNvPr id="4" name="Slide Number Placeholder 3"/>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376722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65532-55DE-463E-A2B9-526C671DBDFA}" type="datetime1">
              <a:rPr lang="en-US" smtClean="0"/>
              <a:t>5/24/17</a:t>
            </a:fld>
            <a:endParaRPr lang="en-US" dirty="0"/>
          </a:p>
        </p:txBody>
      </p:sp>
      <p:sp>
        <p:nvSpPr>
          <p:cNvPr id="6" name="Footer Placeholder 5"/>
          <p:cNvSpPr>
            <a:spLocks noGrp="1"/>
          </p:cNvSpPr>
          <p:nvPr>
            <p:ph type="ftr" sz="quarter" idx="11"/>
          </p:nvPr>
        </p:nvSpPr>
        <p:spPr/>
        <p:txBody>
          <a:bodyPr/>
          <a:lstStyle/>
          <a:p>
            <a:r>
              <a:rPr lang="en-US" dirty="0" smtClean="0"/>
              <a:t>Evans, Carroll  &amp; Associates, Inc.</a:t>
            </a:r>
            <a:endParaRPr lang="en-US" dirty="0"/>
          </a:p>
        </p:txBody>
      </p:sp>
      <p:sp>
        <p:nvSpPr>
          <p:cNvPr id="7" name="Slide Number Placeholder 6"/>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205887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7CFC8-D10C-44AE-AF78-16E87DED54EF}" type="datetime1">
              <a:rPr lang="en-US" smtClean="0"/>
              <a:t>5/24/17</a:t>
            </a:fld>
            <a:endParaRPr lang="en-US" dirty="0"/>
          </a:p>
        </p:txBody>
      </p:sp>
      <p:sp>
        <p:nvSpPr>
          <p:cNvPr id="6" name="Footer Placeholder 5"/>
          <p:cNvSpPr>
            <a:spLocks noGrp="1"/>
          </p:cNvSpPr>
          <p:nvPr>
            <p:ph type="ftr" sz="quarter" idx="11"/>
          </p:nvPr>
        </p:nvSpPr>
        <p:spPr/>
        <p:txBody>
          <a:bodyPr/>
          <a:lstStyle/>
          <a:p>
            <a:r>
              <a:rPr lang="en-US" dirty="0" smtClean="0"/>
              <a:t>Evans, Carroll  &amp; Associates, Inc.</a:t>
            </a:r>
            <a:endParaRPr lang="en-US" dirty="0"/>
          </a:p>
        </p:txBody>
      </p:sp>
      <p:sp>
        <p:nvSpPr>
          <p:cNvPr id="7" name="Slide Number Placeholder 6"/>
          <p:cNvSpPr>
            <a:spLocks noGrp="1"/>
          </p:cNvSpPr>
          <p:nvPr>
            <p:ph type="sldNum" sz="quarter" idx="12"/>
          </p:nvPr>
        </p:nvSpPr>
        <p:spPr/>
        <p:txBody>
          <a:body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22824326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162B1-937F-4686-89A9-0148C8B06BF3}" type="datetime1">
              <a:rPr lang="en-US" smtClean="0"/>
              <a:t>5/24/17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Evans, Carroll  &amp; Associates, Inc.</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8C9B9-6DEB-454A-87E5-E298B777278C}" type="slidenum">
              <a:rPr lang="en-US" smtClean="0"/>
              <a:pPr/>
              <a:t>‹#›</a:t>
            </a:fld>
            <a:endParaRPr lang="en-US" dirty="0"/>
          </a:p>
        </p:txBody>
      </p:sp>
    </p:spTree>
    <p:extLst>
      <p:ext uri="{BB962C8B-B14F-4D97-AF65-F5344CB8AC3E}">
        <p14:creationId xmlns:p14="http://schemas.microsoft.com/office/powerpoint/2010/main" val="3478331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28800" y="2667000"/>
            <a:ext cx="6400800" cy="2209800"/>
          </a:xfrm>
        </p:spPr>
        <p:txBody>
          <a:bodyPr>
            <a:noAutofit/>
          </a:bodyPr>
          <a:lstStyle/>
          <a:p>
            <a:pPr algn="l"/>
            <a:r>
              <a:rPr lang="en-US" sz="3200" b="1" dirty="0" smtClean="0"/>
              <a:t>Economic Conditions of the</a:t>
            </a:r>
            <a:br>
              <a:rPr lang="en-US" sz="3200" b="1" dirty="0" smtClean="0"/>
            </a:br>
            <a:r>
              <a:rPr lang="en-US" sz="3200" b="1" dirty="0" smtClean="0"/>
              <a:t>1 Journal Square Area</a:t>
            </a:r>
            <a:br>
              <a:rPr lang="en-US" sz="3200" b="1" dirty="0" smtClean="0"/>
            </a:br>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r>
              <a:rPr lang="en-US" sz="2000" dirty="0" smtClean="0"/>
              <a:t>Evans, Carroll &amp; Associates, Inc.</a:t>
            </a:r>
            <a:br>
              <a:rPr lang="en-US" sz="2000" dirty="0" smtClean="0"/>
            </a:br>
            <a:r>
              <a:rPr lang="en-US" sz="2000" dirty="0" smtClean="0"/>
              <a:t>May 12, 2017</a:t>
            </a:r>
            <a:endParaRPr lang="en-US" sz="3600" dirty="0"/>
          </a:p>
        </p:txBody>
      </p:sp>
    </p:spTree>
    <p:extLst>
      <p:ext uri="{BB962C8B-B14F-4D97-AF65-F5344CB8AC3E}">
        <p14:creationId xmlns:p14="http://schemas.microsoft.com/office/powerpoint/2010/main" val="2434439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10</a:t>
            </a:fld>
            <a:endParaRPr lang="en-US" dirty="0"/>
          </a:p>
        </p:txBody>
      </p:sp>
      <p:sp>
        <p:nvSpPr>
          <p:cNvPr id="5" name="Title 5"/>
          <p:cNvSpPr txBox="1">
            <a:spLocks/>
          </p:cNvSpPr>
          <p:nvPr/>
        </p:nvSpPr>
        <p:spPr>
          <a:xfrm>
            <a:off x="304800" y="114300"/>
            <a:ext cx="84582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Within 1</a:t>
            </a:r>
            <a:r>
              <a:rPr lang="en-US" sz="600" b="1" dirty="0" smtClean="0"/>
              <a:t> </a:t>
            </a:r>
            <a:r>
              <a:rPr lang="en-US" sz="2400" b="1" dirty="0" smtClean="0"/>
              <a:t>½ Miles of 1 Journal Square, 40 of 41 Census Tracts have More Housing Built Prior to 1940 than the U.S. Average</a:t>
            </a:r>
            <a:endParaRPr lang="en-US" sz="2400" b="1" dirty="0"/>
          </a:p>
        </p:txBody>
      </p:sp>
      <p:sp>
        <p:nvSpPr>
          <p:cNvPr id="6" name="TextBox 5"/>
          <p:cNvSpPr txBox="1"/>
          <p:nvPr/>
        </p:nvSpPr>
        <p:spPr>
          <a:xfrm>
            <a:off x="304800" y="5791200"/>
            <a:ext cx="6705600" cy="600164"/>
          </a:xfrm>
          <a:prstGeom prst="rect">
            <a:avLst/>
          </a:prstGeom>
          <a:noFill/>
        </p:spPr>
        <p:txBody>
          <a:bodyPr wrap="square" rtlCol="0">
            <a:spAutoFit/>
          </a:bodyPr>
          <a:lstStyle/>
          <a:p>
            <a:r>
              <a:rPr lang="en-US" sz="1300" dirty="0" smtClean="0"/>
              <a:t>Source: U.S. Census Bureau, </a:t>
            </a:r>
            <a:r>
              <a:rPr lang="en-US" sz="1300" i="1" dirty="0" smtClean="0"/>
              <a:t>2011-2015 American Community Survey 5-Year Estimates</a:t>
            </a:r>
          </a:p>
          <a:p>
            <a:endParaRPr lang="en-US" sz="700" i="1" dirty="0" smtClean="0"/>
          </a:p>
          <a:p>
            <a:r>
              <a:rPr lang="en-US" sz="1300" dirty="0" smtClean="0"/>
              <a:t>Census Tract (CT) 19 in Hudson County, NJ is the location of the 1 Journal Square building</a:t>
            </a:r>
            <a:endParaRPr lang="en-US" sz="13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646" t="14822" r="8854"/>
          <a:stretch/>
        </p:blipFill>
        <p:spPr bwMode="auto">
          <a:xfrm>
            <a:off x="1295400" y="886733"/>
            <a:ext cx="6400800" cy="490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779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11</a:t>
            </a:fld>
            <a:endParaRPr lang="en-US" dirty="0"/>
          </a:p>
        </p:txBody>
      </p:sp>
      <p:sp>
        <p:nvSpPr>
          <p:cNvPr id="5" name="Title 5"/>
          <p:cNvSpPr txBox="1">
            <a:spLocks/>
          </p:cNvSpPr>
          <p:nvPr/>
        </p:nvSpPr>
        <p:spPr>
          <a:xfrm>
            <a:off x="304800" y="114300"/>
            <a:ext cx="84582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Hudson County’s Labor Force Decreased </a:t>
            </a:r>
            <a:r>
              <a:rPr lang="en-US" sz="2400" b="1" dirty="0"/>
              <a:t>in 2016, after </a:t>
            </a:r>
            <a:r>
              <a:rPr lang="en-US" sz="2400" b="1" dirty="0" smtClean="0"/>
              <a:t>Rising 2,000 </a:t>
            </a:r>
            <a:r>
              <a:rPr lang="en-US" sz="2400" b="1" dirty="0"/>
              <a:t>per </a:t>
            </a:r>
            <a:r>
              <a:rPr lang="en-US" sz="2400" b="1" dirty="0" smtClean="0"/>
              <a:t>Year for the past 5 Years</a:t>
            </a:r>
            <a:endParaRPr lang="en-US" sz="2400" b="1" dirty="0"/>
          </a:p>
        </p:txBody>
      </p:sp>
      <p:graphicFrame>
        <p:nvGraphicFramePr>
          <p:cNvPr id="7" name="Chart 6"/>
          <p:cNvGraphicFramePr>
            <a:graphicFrameLocks/>
          </p:cNvGraphicFramePr>
          <p:nvPr>
            <p:extLst>
              <p:ext uri="{D42A27DB-BD31-4B8C-83A1-F6EECF244321}">
                <p14:modId xmlns:p14="http://schemas.microsoft.com/office/powerpoint/2010/main" val="631105739"/>
              </p:ext>
            </p:extLst>
          </p:nvPr>
        </p:nvGraphicFramePr>
        <p:xfrm>
          <a:off x="762000" y="912911"/>
          <a:ext cx="77724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04800" y="5791200"/>
            <a:ext cx="6705600" cy="600164"/>
          </a:xfrm>
          <a:prstGeom prst="rect">
            <a:avLst/>
          </a:prstGeom>
          <a:noFill/>
        </p:spPr>
        <p:txBody>
          <a:bodyPr wrap="square" rtlCol="0">
            <a:spAutoFit/>
          </a:bodyPr>
          <a:lstStyle/>
          <a:p>
            <a:r>
              <a:rPr lang="en-US" sz="1300" dirty="0" smtClean="0"/>
              <a:t>Source: Bureau of Labor Statistics, </a:t>
            </a:r>
            <a:r>
              <a:rPr lang="en-US" sz="1300" i="1" dirty="0" smtClean="0"/>
              <a:t>Local Area Unemployment Statistics</a:t>
            </a:r>
          </a:p>
          <a:p>
            <a:endParaRPr lang="en-US" sz="700" i="1" dirty="0" smtClean="0"/>
          </a:p>
          <a:p>
            <a:r>
              <a:rPr lang="en-US" sz="1300" dirty="0" smtClean="0"/>
              <a:t>Hudson County, NJ is the location of the 1 Journal Square building</a:t>
            </a:r>
            <a:endParaRPr lang="en-US" sz="1300" dirty="0"/>
          </a:p>
        </p:txBody>
      </p:sp>
      <p:sp>
        <p:nvSpPr>
          <p:cNvPr id="9" name="TextBox 8"/>
          <p:cNvSpPr txBox="1"/>
          <p:nvPr/>
        </p:nvSpPr>
        <p:spPr>
          <a:xfrm>
            <a:off x="762000" y="5181600"/>
            <a:ext cx="7772400" cy="369332"/>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rPr>
              <a:t>Hudson County’s labor force in March 2017 declined 1,997 since March 2016</a:t>
            </a:r>
            <a:endParaRPr lang="en-US" b="1" dirty="0">
              <a:solidFill>
                <a:schemeClr val="bg1"/>
              </a:solidFill>
            </a:endParaRPr>
          </a:p>
        </p:txBody>
      </p:sp>
    </p:spTree>
    <p:extLst>
      <p:ext uri="{BB962C8B-B14F-4D97-AF65-F5344CB8AC3E}">
        <p14:creationId xmlns:p14="http://schemas.microsoft.com/office/powerpoint/2010/main" val="211485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12</a:t>
            </a:fld>
            <a:endParaRPr lang="en-US" dirty="0"/>
          </a:p>
        </p:txBody>
      </p:sp>
      <p:sp>
        <p:nvSpPr>
          <p:cNvPr id="5" name="Title 5"/>
          <p:cNvSpPr txBox="1">
            <a:spLocks/>
          </p:cNvSpPr>
          <p:nvPr/>
        </p:nvSpPr>
        <p:spPr>
          <a:xfrm>
            <a:off x="304800" y="114300"/>
            <a:ext cx="85344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Average Compensation in Hudson County Rose Only 0.6% in 2015, after Rising 2.3% per Year for the past 5 Years</a:t>
            </a:r>
            <a:endParaRPr lang="en-US" sz="2400" b="1" dirty="0"/>
          </a:p>
        </p:txBody>
      </p:sp>
      <p:graphicFrame>
        <p:nvGraphicFramePr>
          <p:cNvPr id="7" name="Chart 6"/>
          <p:cNvGraphicFramePr>
            <a:graphicFrameLocks/>
          </p:cNvGraphicFramePr>
          <p:nvPr>
            <p:extLst>
              <p:ext uri="{D42A27DB-BD31-4B8C-83A1-F6EECF244321}">
                <p14:modId xmlns:p14="http://schemas.microsoft.com/office/powerpoint/2010/main" val="3876624858"/>
              </p:ext>
            </p:extLst>
          </p:nvPr>
        </p:nvGraphicFramePr>
        <p:xfrm>
          <a:off x="762000" y="912911"/>
          <a:ext cx="77724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04800" y="5791200"/>
            <a:ext cx="6705600" cy="600164"/>
          </a:xfrm>
          <a:prstGeom prst="rect">
            <a:avLst/>
          </a:prstGeom>
          <a:noFill/>
        </p:spPr>
        <p:txBody>
          <a:bodyPr wrap="square" rtlCol="0">
            <a:spAutoFit/>
          </a:bodyPr>
          <a:lstStyle/>
          <a:p>
            <a:r>
              <a:rPr lang="en-US" sz="1300" dirty="0" smtClean="0"/>
              <a:t>Source: Bureau of Economic Analysis, </a:t>
            </a:r>
            <a:r>
              <a:rPr lang="en-US" sz="1300" i="1" dirty="0" smtClean="0"/>
              <a:t>Local Area Personal Income and Employment</a:t>
            </a:r>
          </a:p>
          <a:p>
            <a:endParaRPr lang="en-US" sz="700" i="1" dirty="0" smtClean="0"/>
          </a:p>
          <a:p>
            <a:r>
              <a:rPr lang="en-US" sz="1300" dirty="0" smtClean="0"/>
              <a:t>Hudson County, NJ is the location of the 1 Journal Square building</a:t>
            </a:r>
            <a:endParaRPr lang="en-US" sz="1300" dirty="0"/>
          </a:p>
        </p:txBody>
      </p:sp>
      <p:sp>
        <p:nvSpPr>
          <p:cNvPr id="9" name="TextBox 8"/>
          <p:cNvSpPr txBox="1"/>
          <p:nvPr/>
        </p:nvSpPr>
        <p:spPr>
          <a:xfrm>
            <a:off x="762000" y="5181600"/>
            <a:ext cx="7772400" cy="369332"/>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rPr>
              <a:t>By contrast, average compensation in the U.S. Increased 2.8% in 2015</a:t>
            </a:r>
            <a:endParaRPr lang="en-US" b="1" dirty="0">
              <a:solidFill>
                <a:schemeClr val="bg1"/>
              </a:solidFill>
            </a:endParaRPr>
          </a:p>
        </p:txBody>
      </p:sp>
    </p:spTree>
    <p:extLst>
      <p:ext uri="{BB962C8B-B14F-4D97-AF65-F5344CB8AC3E}">
        <p14:creationId xmlns:p14="http://schemas.microsoft.com/office/powerpoint/2010/main" val="68447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13</a:t>
            </a:fld>
            <a:endParaRPr lang="en-US" dirty="0"/>
          </a:p>
        </p:txBody>
      </p:sp>
      <p:sp>
        <p:nvSpPr>
          <p:cNvPr id="4" name="Title 5"/>
          <p:cNvSpPr txBox="1">
            <a:spLocks/>
          </p:cNvSpPr>
          <p:nvPr/>
        </p:nvSpPr>
        <p:spPr>
          <a:xfrm>
            <a:off x="304800" y="76200"/>
            <a:ext cx="74676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Appendix</a:t>
            </a:r>
            <a:endParaRPr lang="en-US" sz="2400" b="1" dirty="0"/>
          </a:p>
        </p:txBody>
      </p:sp>
    </p:spTree>
    <p:extLst>
      <p:ext uri="{BB962C8B-B14F-4D97-AF65-F5344CB8AC3E}">
        <p14:creationId xmlns:p14="http://schemas.microsoft.com/office/powerpoint/2010/main" val="418975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14</a:t>
            </a:fld>
            <a:endParaRPr lang="en-US" dirty="0"/>
          </a:p>
        </p:txBody>
      </p:sp>
      <p:sp>
        <p:nvSpPr>
          <p:cNvPr id="5" name="Title 5"/>
          <p:cNvSpPr txBox="1">
            <a:spLocks/>
          </p:cNvSpPr>
          <p:nvPr/>
        </p:nvSpPr>
        <p:spPr>
          <a:xfrm>
            <a:off x="304800" y="114300"/>
            <a:ext cx="85344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t>The 1 Journal Square P</a:t>
            </a:r>
            <a:r>
              <a:rPr lang="en-US" sz="2400" b="1" dirty="0" smtClean="0"/>
              <a:t>roject </a:t>
            </a:r>
            <a:r>
              <a:rPr lang="en-US" sz="2400" b="1" dirty="0"/>
              <a:t>is </a:t>
            </a:r>
            <a:r>
              <a:rPr lang="en-US" sz="2400" b="1" dirty="0" smtClean="0"/>
              <a:t>Projected </a:t>
            </a:r>
            <a:r>
              <a:rPr lang="en-US" sz="2400" b="1" dirty="0"/>
              <a:t>to </a:t>
            </a:r>
            <a:r>
              <a:rPr lang="en-US" sz="2400" b="1" dirty="0" smtClean="0"/>
              <a:t>Generate </a:t>
            </a:r>
            <a:r>
              <a:rPr lang="en-US" sz="2400" b="1" dirty="0"/>
              <a:t>6,616 </a:t>
            </a:r>
            <a:r>
              <a:rPr lang="en-US" sz="2400" b="1" dirty="0" smtClean="0"/>
              <a:t>Permanent</a:t>
            </a:r>
            <a:r>
              <a:rPr lang="en-US" sz="2400" b="1" dirty="0"/>
              <a:t>, </a:t>
            </a:r>
            <a:r>
              <a:rPr lang="en-US" sz="2400" b="1" dirty="0" smtClean="0"/>
              <a:t>New </a:t>
            </a:r>
            <a:r>
              <a:rPr lang="en-US" sz="2400" b="1" dirty="0"/>
              <a:t>jobs</a:t>
            </a:r>
          </a:p>
        </p:txBody>
      </p:sp>
      <p:sp>
        <p:nvSpPr>
          <p:cNvPr id="8" name="TextBox 7"/>
          <p:cNvSpPr txBox="1"/>
          <p:nvPr/>
        </p:nvSpPr>
        <p:spPr>
          <a:xfrm>
            <a:off x="304800" y="5562600"/>
            <a:ext cx="8229600" cy="692497"/>
          </a:xfrm>
          <a:prstGeom prst="rect">
            <a:avLst/>
          </a:prstGeom>
          <a:noFill/>
        </p:spPr>
        <p:txBody>
          <a:bodyPr wrap="square" rtlCol="0">
            <a:spAutoFit/>
          </a:bodyPr>
          <a:lstStyle/>
          <a:p>
            <a:pPr algn="just"/>
            <a:r>
              <a:rPr lang="en-US" sz="1300" dirty="0" smtClean="0"/>
              <a:t>Source: Evans, Carroll &amp; Associates, Inc</a:t>
            </a:r>
            <a:r>
              <a:rPr lang="en-US" sz="1300" dirty="0"/>
              <a:t>., </a:t>
            </a:r>
            <a:r>
              <a:rPr lang="en-US" sz="1300" i="1" dirty="0"/>
              <a:t>Economic Impact of Development of a Mixed-Use Residential and Commercial Building at 1 Journal Square, Jersey City, Hudson County, NJ, as Part of an EB-5 Regional Center in the New York City Metropolitan Area</a:t>
            </a:r>
            <a:r>
              <a:rPr lang="en-US" sz="1300" dirty="0" smtClean="0"/>
              <a:t>, April 19, 2017</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219200"/>
            <a:ext cx="7315200" cy="295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25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15</a:t>
            </a:fld>
            <a:endParaRPr lang="en-US" dirty="0"/>
          </a:p>
        </p:txBody>
      </p:sp>
      <p:sp>
        <p:nvSpPr>
          <p:cNvPr id="4" name="Rectangle 3"/>
          <p:cNvSpPr/>
          <p:nvPr/>
        </p:nvSpPr>
        <p:spPr>
          <a:xfrm>
            <a:off x="457200" y="762000"/>
            <a:ext cx="8305800" cy="5262979"/>
          </a:xfrm>
          <a:prstGeom prst="rect">
            <a:avLst/>
          </a:prstGeom>
        </p:spPr>
        <p:txBody>
          <a:bodyPr wrap="square">
            <a:spAutoFit/>
          </a:bodyPr>
          <a:lstStyle/>
          <a:p>
            <a:pPr algn="just"/>
            <a:r>
              <a:rPr lang="en-US" sz="1600" dirty="0"/>
              <a:t>Evans, Carroll &amp; </a:t>
            </a:r>
            <a:r>
              <a:rPr lang="en-US" sz="1600" dirty="0" smtClean="0"/>
              <a:t>Associates, Inc. </a:t>
            </a:r>
            <a:r>
              <a:rPr lang="en-US" sz="1600" dirty="0"/>
              <a:t>(formerly Evans Economics) has been providing economic forecasting and consulting to clients since 1981.  Previously, </a:t>
            </a:r>
            <a:r>
              <a:rPr lang="en-US" sz="1600" dirty="0" smtClean="0"/>
              <a:t>Dr. Michael </a:t>
            </a:r>
            <a:r>
              <a:rPr lang="en-US" sz="1600" dirty="0"/>
              <a:t>K. Evans was founder and president of Chase Econometric Associates, Inc.</a:t>
            </a:r>
          </a:p>
          <a:p>
            <a:pPr algn="just"/>
            <a:r>
              <a:rPr lang="en-US" sz="1600" dirty="0"/>
              <a:t/>
            </a:r>
            <a:br>
              <a:rPr lang="en-US" sz="1600" dirty="0"/>
            </a:br>
            <a:r>
              <a:rPr lang="en-US" sz="1600" dirty="0"/>
              <a:t>In recent years, Evans, Carroll has specialized in providing the underlying economic analysis for EB-5 programs, determining the number of total permanent new jobs that will be created by new projects funded by foreign investors in EB-5 regional centers.  It has become the leading firm offering this type of analysis. </a:t>
            </a:r>
          </a:p>
          <a:p>
            <a:pPr algn="just"/>
            <a:r>
              <a:rPr lang="en-US" sz="1600" dirty="0"/>
              <a:t/>
            </a:r>
            <a:br>
              <a:rPr lang="en-US" sz="1600" dirty="0"/>
            </a:br>
            <a:r>
              <a:rPr lang="en-US" sz="1600" dirty="0"/>
              <a:t>Evans, Carroll uses the IMPLAN and RIMS II regional input/output models to calculate the employment or output multipliers for each project, but that is only one of many steps in preparing the overall report.  The estimates of the direct new jobs created must be carefully calculated and can differ depending on local economic conditions, existing businesses in the area, and -- in multi-dimensional projects -- the mix of retail shopping, restaurants, offices, hotels, and other commercial buildings.   Evans, Carroll uses RIMS II for several reasons, including greater transparency, and a preference by USCIS.</a:t>
            </a:r>
          </a:p>
          <a:p>
            <a:pPr algn="just"/>
            <a:r>
              <a:rPr lang="en-US" sz="1600" dirty="0"/>
              <a:t>  </a:t>
            </a:r>
            <a:br>
              <a:rPr lang="en-US" sz="1600" dirty="0"/>
            </a:br>
            <a:r>
              <a:rPr lang="en-US" sz="1600" dirty="0"/>
              <a:t>Evans, Carroll has also provided economic analysis for a large variety of other types of businesses, including but not limited to dairy farms, aquaculture, oil and gas drilling, alternative energy sources, research and development facilities, shipbuilding, inland ports, movie production, community centers, sports stadiums, and many other business opportunities.</a:t>
            </a:r>
          </a:p>
        </p:txBody>
      </p:sp>
      <p:sp>
        <p:nvSpPr>
          <p:cNvPr id="5" name="Title 5"/>
          <p:cNvSpPr txBox="1">
            <a:spLocks/>
          </p:cNvSpPr>
          <p:nvPr/>
        </p:nvSpPr>
        <p:spPr>
          <a:xfrm>
            <a:off x="304800" y="76200"/>
            <a:ext cx="74676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Evans, Carroll &amp; Associates, Inc.</a:t>
            </a:r>
            <a:endParaRPr lang="en-US" sz="2400" b="1" dirty="0"/>
          </a:p>
        </p:txBody>
      </p:sp>
    </p:spTree>
    <p:extLst>
      <p:ext uri="{BB962C8B-B14F-4D97-AF65-F5344CB8AC3E}">
        <p14:creationId xmlns:p14="http://schemas.microsoft.com/office/powerpoint/2010/main" val="339747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2</a:t>
            </a:fld>
            <a:endParaRPr lang="en-US" dirty="0"/>
          </a:p>
        </p:txBody>
      </p:sp>
      <p:sp>
        <p:nvSpPr>
          <p:cNvPr id="5" name="Title 5"/>
          <p:cNvSpPr txBox="1">
            <a:spLocks/>
          </p:cNvSpPr>
          <p:nvPr/>
        </p:nvSpPr>
        <p:spPr>
          <a:xfrm>
            <a:off x="228600" y="76200"/>
            <a:ext cx="7467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Executive Summary</a:t>
            </a:r>
            <a:endParaRPr lang="en-US" sz="2400" b="1" dirty="0"/>
          </a:p>
        </p:txBody>
      </p:sp>
      <p:sp>
        <p:nvSpPr>
          <p:cNvPr id="4" name="TextBox 3"/>
          <p:cNvSpPr txBox="1"/>
          <p:nvPr/>
        </p:nvSpPr>
        <p:spPr>
          <a:xfrm>
            <a:off x="304800" y="609600"/>
            <a:ext cx="8610600" cy="5734903"/>
          </a:xfrm>
          <a:prstGeom prst="rect">
            <a:avLst/>
          </a:prstGeom>
          <a:noFill/>
        </p:spPr>
        <p:txBody>
          <a:bodyPr wrap="square" rtlCol="0">
            <a:spAutoFit/>
          </a:bodyPr>
          <a:lstStyle/>
          <a:p>
            <a:pPr algn="just">
              <a:spcAft>
                <a:spcPts val="400"/>
              </a:spcAft>
            </a:pPr>
            <a:r>
              <a:rPr lang="en-US" sz="2000" i="1" dirty="0"/>
              <a:t>1 Journal Square’s </a:t>
            </a:r>
            <a:r>
              <a:rPr lang="en-US" sz="2000" i="1" dirty="0" smtClean="0"/>
              <a:t>surrounding </a:t>
            </a:r>
            <a:r>
              <a:rPr lang="en-US" sz="2000" i="1" dirty="0"/>
              <a:t>neighborhood is in desperate need of redevelopment and economic </a:t>
            </a:r>
            <a:r>
              <a:rPr lang="en-US" sz="2000" i="1" dirty="0" smtClean="0"/>
              <a:t>investment.  This </a:t>
            </a:r>
            <a:r>
              <a:rPr lang="en-US" sz="2000" i="1" dirty="0"/>
              <a:t>project is helping bring immediate injection of jobs and a long-term opportunity for steady growth.</a:t>
            </a:r>
          </a:p>
          <a:p>
            <a:pPr>
              <a:spcAft>
                <a:spcPts val="400"/>
              </a:spcAft>
            </a:pPr>
            <a:endParaRPr lang="en-US" sz="600" dirty="0"/>
          </a:p>
          <a:p>
            <a:pPr marL="285750" indent="-285750" algn="just">
              <a:spcAft>
                <a:spcPts val="400"/>
              </a:spcAft>
              <a:buFont typeface="Wingdings" panose="05000000000000000000" pitchFamily="2" charset="2"/>
              <a:buChar char="v"/>
            </a:pPr>
            <a:r>
              <a:rPr lang="en-US" dirty="0" smtClean="0"/>
              <a:t>The 1 Journal Square (1JS) </a:t>
            </a:r>
            <a:r>
              <a:rPr lang="en-US" dirty="0"/>
              <a:t>project is projected to generate 6,616 permanent, new jobs.  </a:t>
            </a:r>
            <a:r>
              <a:rPr lang="en-US" dirty="0" smtClean="0"/>
              <a:t>This </a:t>
            </a:r>
            <a:r>
              <a:rPr lang="en-US" dirty="0"/>
              <a:t>projection is based on the RIMS II Input/Output Model, which is the industry standard for economic impact modeling.</a:t>
            </a:r>
          </a:p>
          <a:p>
            <a:pPr algn="just">
              <a:spcAft>
                <a:spcPts val="400"/>
              </a:spcAft>
            </a:pPr>
            <a:endParaRPr lang="en-US" sz="600" dirty="0"/>
          </a:p>
          <a:p>
            <a:pPr marL="285750" indent="-285750" algn="just">
              <a:spcAft>
                <a:spcPts val="400"/>
              </a:spcAft>
              <a:buFont typeface="Wingdings" panose="05000000000000000000" pitchFamily="2" charset="2"/>
              <a:buChar char="v"/>
            </a:pPr>
            <a:r>
              <a:rPr lang="en-US" dirty="0" smtClean="0"/>
              <a:t>Based </a:t>
            </a:r>
            <a:r>
              <a:rPr lang="en-US" dirty="0"/>
              <a:t>on data from the U.S. Census Bureau, in the 1-mile area surrounding </a:t>
            </a:r>
            <a:r>
              <a:rPr lang="en-US" dirty="0" smtClean="0"/>
              <a:t>1JS:</a:t>
            </a:r>
          </a:p>
          <a:p>
            <a:pPr marL="742950" lvl="1" indent="-285750" algn="just">
              <a:spcAft>
                <a:spcPts val="400"/>
              </a:spcAft>
              <a:buFont typeface="Wingdings" panose="05000000000000000000" pitchFamily="2" charset="2"/>
              <a:buChar char="Ø"/>
            </a:pPr>
            <a:r>
              <a:rPr lang="en-US" sz="1600" b="1" dirty="0" smtClean="0"/>
              <a:t>More </a:t>
            </a:r>
            <a:r>
              <a:rPr lang="en-US" sz="1600" b="1" dirty="0"/>
              <a:t>than 1 in 6 families (17%) live in poverty</a:t>
            </a:r>
            <a:r>
              <a:rPr lang="en-US" sz="1600" dirty="0"/>
              <a:t>, 55% higher than the national family poverty rate (11</a:t>
            </a:r>
            <a:r>
              <a:rPr lang="en-US" sz="1600" dirty="0" smtClean="0"/>
              <a:t>%).</a:t>
            </a:r>
          </a:p>
          <a:p>
            <a:pPr marL="742950" lvl="1" indent="-285750" algn="just">
              <a:spcAft>
                <a:spcPts val="400"/>
              </a:spcAft>
              <a:buFont typeface="Wingdings" panose="05000000000000000000" pitchFamily="2" charset="2"/>
              <a:buChar char="Ø"/>
            </a:pPr>
            <a:r>
              <a:rPr lang="en-US" sz="1600" b="1" dirty="0" smtClean="0"/>
              <a:t>More </a:t>
            </a:r>
            <a:r>
              <a:rPr lang="en-US" sz="1600" b="1" dirty="0"/>
              <a:t>than 1 in 5 people (21%) do not have health insurance</a:t>
            </a:r>
            <a:r>
              <a:rPr lang="en-US" sz="1600" dirty="0"/>
              <a:t>, 62% higher than the U.S. rate (13</a:t>
            </a:r>
            <a:r>
              <a:rPr lang="en-US" sz="1600" dirty="0" smtClean="0"/>
              <a:t>%).</a:t>
            </a:r>
          </a:p>
          <a:p>
            <a:pPr marL="742950" lvl="1" indent="-285750" algn="just">
              <a:spcAft>
                <a:spcPts val="400"/>
              </a:spcAft>
              <a:buFont typeface="Wingdings" panose="05000000000000000000" pitchFamily="2" charset="2"/>
              <a:buChar char="Ø"/>
            </a:pPr>
            <a:r>
              <a:rPr lang="en-US" sz="1600" b="1" dirty="0" smtClean="0"/>
              <a:t>Incredibly</a:t>
            </a:r>
            <a:r>
              <a:rPr lang="en-US" sz="1600" b="1" dirty="0"/>
              <a:t>, more than half (56%) of residences were built in 1939 or earlier</a:t>
            </a:r>
            <a:r>
              <a:rPr lang="en-US" sz="1600" dirty="0"/>
              <a:t>, as compared to just 13% nationally; this further underscores the need for </a:t>
            </a:r>
            <a:r>
              <a:rPr lang="en-US" sz="1600" dirty="0" smtClean="0"/>
              <a:t>new </a:t>
            </a:r>
            <a:r>
              <a:rPr lang="en-US" sz="1600" dirty="0"/>
              <a:t>housing in the </a:t>
            </a:r>
            <a:r>
              <a:rPr lang="en-US" sz="1600" dirty="0" smtClean="0"/>
              <a:t>area.</a:t>
            </a:r>
          </a:p>
          <a:p>
            <a:pPr marL="742950" lvl="1" indent="-285750" algn="just">
              <a:spcAft>
                <a:spcPts val="400"/>
              </a:spcAft>
              <a:buFont typeface="Arial" panose="020B0604020202020204" pitchFamily="34" charset="0"/>
              <a:buChar char="•"/>
            </a:pPr>
            <a:endParaRPr lang="en-US" sz="600" dirty="0" smtClean="0"/>
          </a:p>
          <a:p>
            <a:pPr marL="285750" indent="-285750" algn="just">
              <a:spcAft>
                <a:spcPts val="400"/>
              </a:spcAft>
              <a:buFont typeface="Wingdings" panose="05000000000000000000" pitchFamily="2" charset="2"/>
              <a:buChar char="v"/>
            </a:pPr>
            <a:r>
              <a:rPr lang="en-US" dirty="0" smtClean="0"/>
              <a:t>The </a:t>
            </a:r>
            <a:r>
              <a:rPr lang="en-US" dirty="0"/>
              <a:t>broader economy of Hudson County, </a:t>
            </a:r>
            <a:r>
              <a:rPr lang="en-US" dirty="0" smtClean="0"/>
              <a:t>NJ, </a:t>
            </a:r>
            <a:r>
              <a:rPr lang="en-US" dirty="0"/>
              <a:t>is stagnating and needs stimulus. 1JS will play a critical role in a broader revitalization of the County. </a:t>
            </a:r>
            <a:endParaRPr lang="en-US" dirty="0" smtClean="0"/>
          </a:p>
          <a:p>
            <a:pPr marL="742950" lvl="1" indent="-285750" algn="just">
              <a:spcAft>
                <a:spcPts val="400"/>
              </a:spcAft>
              <a:buFont typeface="Wingdings" panose="05000000000000000000" pitchFamily="2" charset="2"/>
              <a:buChar char="Ø"/>
            </a:pPr>
            <a:r>
              <a:rPr lang="en-US" sz="1600" b="1" dirty="0" smtClean="0"/>
              <a:t>The </a:t>
            </a:r>
            <a:r>
              <a:rPr lang="en-US" sz="1600" b="1" dirty="0"/>
              <a:t>labor force decreased in 2016</a:t>
            </a:r>
            <a:r>
              <a:rPr lang="en-US" sz="1600" dirty="0"/>
              <a:t>, after rising nearly 2,000 per year over the prior 5 </a:t>
            </a:r>
            <a:r>
              <a:rPr lang="en-US" sz="1600" dirty="0" smtClean="0"/>
              <a:t>years.</a:t>
            </a:r>
          </a:p>
          <a:p>
            <a:pPr marL="742950" lvl="1" indent="-285750" algn="just">
              <a:spcAft>
                <a:spcPts val="400"/>
              </a:spcAft>
              <a:buFont typeface="Wingdings" panose="05000000000000000000" pitchFamily="2" charset="2"/>
              <a:buChar char="Ø"/>
            </a:pPr>
            <a:r>
              <a:rPr lang="en-US" sz="1600" b="1" dirty="0" smtClean="0"/>
              <a:t>Average </a:t>
            </a:r>
            <a:r>
              <a:rPr lang="en-US" sz="1600" b="1" dirty="0"/>
              <a:t>compensation rose only 0.6% in 2015</a:t>
            </a:r>
            <a:r>
              <a:rPr lang="en-US" sz="1600" dirty="0"/>
              <a:t>, after rising an average of 2.3% per year over the prior 5 years.</a:t>
            </a:r>
          </a:p>
        </p:txBody>
      </p:sp>
    </p:spTree>
    <p:extLst>
      <p:ext uri="{BB962C8B-B14F-4D97-AF65-F5344CB8AC3E}">
        <p14:creationId xmlns:p14="http://schemas.microsoft.com/office/powerpoint/2010/main" val="97822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3</a:t>
            </a:fld>
            <a:endParaRPr lang="en-US" dirty="0"/>
          </a:p>
        </p:txBody>
      </p:sp>
      <p:sp>
        <p:nvSpPr>
          <p:cNvPr id="5" name="Title 5"/>
          <p:cNvSpPr txBox="1">
            <a:spLocks/>
          </p:cNvSpPr>
          <p:nvPr/>
        </p:nvSpPr>
        <p:spPr>
          <a:xfrm>
            <a:off x="304800" y="114300"/>
            <a:ext cx="85344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In the Area Surrounding 1 Journal Square, More </a:t>
            </a:r>
            <a:r>
              <a:rPr lang="en-US" sz="2400" b="1" dirty="0"/>
              <a:t>than 1 in 6 </a:t>
            </a:r>
            <a:r>
              <a:rPr lang="en-US" sz="2400" b="1" dirty="0" smtClean="0"/>
              <a:t>Families Live </a:t>
            </a:r>
            <a:r>
              <a:rPr lang="en-US" sz="2400" b="1" dirty="0"/>
              <a:t>in </a:t>
            </a:r>
            <a:r>
              <a:rPr lang="en-US" sz="2400" b="1" dirty="0" smtClean="0"/>
              <a:t>Poverty</a:t>
            </a:r>
            <a:endParaRPr lang="en-US" sz="2400" b="1" dirty="0"/>
          </a:p>
        </p:txBody>
      </p:sp>
      <p:graphicFrame>
        <p:nvGraphicFramePr>
          <p:cNvPr id="7" name="Chart 6"/>
          <p:cNvGraphicFramePr>
            <a:graphicFrameLocks/>
          </p:cNvGraphicFramePr>
          <p:nvPr>
            <p:extLst>
              <p:ext uri="{D42A27DB-BD31-4B8C-83A1-F6EECF244321}">
                <p14:modId xmlns:p14="http://schemas.microsoft.com/office/powerpoint/2010/main" val="2584797630"/>
              </p:ext>
            </p:extLst>
          </p:nvPr>
        </p:nvGraphicFramePr>
        <p:xfrm>
          <a:off x="762000" y="912911"/>
          <a:ext cx="77724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04800" y="5791200"/>
            <a:ext cx="6705600" cy="600164"/>
          </a:xfrm>
          <a:prstGeom prst="rect">
            <a:avLst/>
          </a:prstGeom>
          <a:noFill/>
        </p:spPr>
        <p:txBody>
          <a:bodyPr wrap="square" rtlCol="0">
            <a:spAutoFit/>
          </a:bodyPr>
          <a:lstStyle/>
          <a:p>
            <a:r>
              <a:rPr lang="en-US" sz="1300" dirty="0" smtClean="0"/>
              <a:t>Source: U.S. Census Bureau, </a:t>
            </a:r>
            <a:r>
              <a:rPr lang="en-US" sz="1300" i="1" dirty="0" smtClean="0"/>
              <a:t>2011-2015 American Community Survey 5-Year Estimates</a:t>
            </a:r>
          </a:p>
          <a:p>
            <a:endParaRPr lang="en-US" sz="700" i="1" dirty="0" smtClean="0"/>
          </a:p>
          <a:p>
            <a:r>
              <a:rPr lang="en-US" sz="1300" dirty="0" smtClean="0"/>
              <a:t>Census Tract (CT) 19 in Hudson County, NJ is the location of the 1 Journal Square building</a:t>
            </a:r>
            <a:endParaRPr lang="en-US" sz="1300" dirty="0"/>
          </a:p>
        </p:txBody>
      </p:sp>
      <p:sp>
        <p:nvSpPr>
          <p:cNvPr id="6" name="TextBox 5"/>
          <p:cNvSpPr txBox="1"/>
          <p:nvPr/>
        </p:nvSpPr>
        <p:spPr>
          <a:xfrm>
            <a:off x="762000" y="5181600"/>
            <a:ext cx="7772400" cy="369332"/>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rPr>
              <a:t>Of the 21 counties in New Jersey, Hudson has the highest family poverty rate</a:t>
            </a:r>
            <a:endParaRPr lang="en-US" b="1" dirty="0">
              <a:solidFill>
                <a:schemeClr val="bg1"/>
              </a:solidFill>
            </a:endParaRPr>
          </a:p>
        </p:txBody>
      </p:sp>
    </p:spTree>
    <p:extLst>
      <p:ext uri="{BB962C8B-B14F-4D97-AF65-F5344CB8AC3E}">
        <p14:creationId xmlns:p14="http://schemas.microsoft.com/office/powerpoint/2010/main" val="169627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4</a:t>
            </a:fld>
            <a:endParaRPr lang="en-US" dirty="0"/>
          </a:p>
        </p:txBody>
      </p:sp>
      <p:sp>
        <p:nvSpPr>
          <p:cNvPr id="9" name="Title 5"/>
          <p:cNvSpPr txBox="1">
            <a:spLocks/>
          </p:cNvSpPr>
          <p:nvPr/>
        </p:nvSpPr>
        <p:spPr>
          <a:xfrm>
            <a:off x="304800" y="114300"/>
            <a:ext cx="84582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Within ½ Mile of 1 Journal Square, 5 of 7 Census Tracts have Higher Family Poverty Rates than the U.S. Average</a:t>
            </a:r>
            <a:endParaRPr lang="en-US" sz="2400" b="1" dirty="0"/>
          </a:p>
        </p:txBody>
      </p:sp>
      <p:sp>
        <p:nvSpPr>
          <p:cNvPr id="10" name="TextBox 9"/>
          <p:cNvSpPr txBox="1"/>
          <p:nvPr/>
        </p:nvSpPr>
        <p:spPr>
          <a:xfrm>
            <a:off x="304800" y="5791200"/>
            <a:ext cx="6705600" cy="600164"/>
          </a:xfrm>
          <a:prstGeom prst="rect">
            <a:avLst/>
          </a:prstGeom>
          <a:noFill/>
        </p:spPr>
        <p:txBody>
          <a:bodyPr wrap="square" rtlCol="0">
            <a:spAutoFit/>
          </a:bodyPr>
          <a:lstStyle/>
          <a:p>
            <a:r>
              <a:rPr lang="en-US" sz="1300" dirty="0" smtClean="0"/>
              <a:t>Source: U.S. Census Bureau, </a:t>
            </a:r>
            <a:r>
              <a:rPr lang="en-US" sz="1300" i="1" dirty="0" smtClean="0"/>
              <a:t>2011-2015 American Community Survey 5-Year Estimates</a:t>
            </a:r>
          </a:p>
          <a:p>
            <a:endParaRPr lang="en-US" sz="700" i="1" dirty="0" smtClean="0"/>
          </a:p>
          <a:p>
            <a:r>
              <a:rPr lang="en-US" sz="1300" dirty="0" smtClean="0"/>
              <a:t>Census Tract (CT) 19 in Hudson County, NJ is the location of the 1 Journal Square building</a:t>
            </a:r>
            <a:endParaRPr lang="en-US" sz="1300" dirty="0"/>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39286" t="8301" r="8333" b="2225"/>
          <a:stretch/>
        </p:blipFill>
        <p:spPr bwMode="auto">
          <a:xfrm>
            <a:off x="1981200" y="914400"/>
            <a:ext cx="5029200" cy="482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46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5</a:t>
            </a:fld>
            <a:endParaRPr lang="en-US" dirty="0"/>
          </a:p>
        </p:txBody>
      </p:sp>
      <p:sp>
        <p:nvSpPr>
          <p:cNvPr id="5" name="Title 5"/>
          <p:cNvSpPr txBox="1">
            <a:spLocks/>
          </p:cNvSpPr>
          <p:nvPr/>
        </p:nvSpPr>
        <p:spPr>
          <a:xfrm>
            <a:off x="304800" y="114300"/>
            <a:ext cx="84582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In the Area Surrounding 1 Journal Square, 1 </a:t>
            </a:r>
            <a:r>
              <a:rPr lang="en-US" sz="2400" b="1" dirty="0"/>
              <a:t>in </a:t>
            </a:r>
            <a:r>
              <a:rPr lang="en-US" sz="2400" b="1" dirty="0" smtClean="0"/>
              <a:t>3 Families Earn Less than $35,000 per Year</a:t>
            </a:r>
            <a:endParaRPr lang="en-US" sz="2400" b="1" dirty="0"/>
          </a:p>
        </p:txBody>
      </p:sp>
      <p:graphicFrame>
        <p:nvGraphicFramePr>
          <p:cNvPr id="7" name="Chart 6"/>
          <p:cNvGraphicFramePr>
            <a:graphicFrameLocks/>
          </p:cNvGraphicFramePr>
          <p:nvPr>
            <p:extLst>
              <p:ext uri="{D42A27DB-BD31-4B8C-83A1-F6EECF244321}">
                <p14:modId xmlns:p14="http://schemas.microsoft.com/office/powerpoint/2010/main" val="1194476704"/>
              </p:ext>
            </p:extLst>
          </p:nvPr>
        </p:nvGraphicFramePr>
        <p:xfrm>
          <a:off x="762000" y="912911"/>
          <a:ext cx="77724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04800" y="5791200"/>
            <a:ext cx="6705600" cy="600164"/>
          </a:xfrm>
          <a:prstGeom prst="rect">
            <a:avLst/>
          </a:prstGeom>
          <a:noFill/>
        </p:spPr>
        <p:txBody>
          <a:bodyPr wrap="square" rtlCol="0">
            <a:spAutoFit/>
          </a:bodyPr>
          <a:lstStyle/>
          <a:p>
            <a:r>
              <a:rPr lang="en-US" sz="1300" dirty="0" smtClean="0"/>
              <a:t>Source: U.S. Census Bureau, </a:t>
            </a:r>
            <a:r>
              <a:rPr lang="en-US" sz="1300" i="1" dirty="0" smtClean="0"/>
              <a:t>2011-2015 American Community Survey 5-Year Estimates</a:t>
            </a:r>
          </a:p>
          <a:p>
            <a:endParaRPr lang="en-US" sz="700" i="1" dirty="0" smtClean="0"/>
          </a:p>
          <a:p>
            <a:r>
              <a:rPr lang="en-US" sz="1300" dirty="0" smtClean="0"/>
              <a:t>Census Tract (CT) 19 in Hudson County, NJ is the location of the 1 Journal Square building</a:t>
            </a:r>
            <a:endParaRPr lang="en-US" sz="1300" dirty="0"/>
          </a:p>
        </p:txBody>
      </p:sp>
      <p:sp>
        <p:nvSpPr>
          <p:cNvPr id="9" name="TextBox 8"/>
          <p:cNvSpPr txBox="1"/>
          <p:nvPr/>
        </p:nvSpPr>
        <p:spPr>
          <a:xfrm>
            <a:off x="762000" y="5181600"/>
            <a:ext cx="7772400" cy="369332"/>
          </a:xfrm>
          <a:prstGeom prst="rect">
            <a:avLst/>
          </a:prstGeom>
          <a:solidFill>
            <a:srgbClr val="00B050"/>
          </a:solidFill>
          <a:ln>
            <a:solidFill>
              <a:schemeClr val="tx1"/>
            </a:solidFill>
          </a:ln>
        </p:spPr>
        <p:txBody>
          <a:bodyPr wrap="square" rtlCol="0">
            <a:spAutoFit/>
          </a:bodyPr>
          <a:lstStyle/>
          <a:p>
            <a:pPr algn="ctr"/>
            <a:r>
              <a:rPr lang="en-US" b="1" dirty="0">
                <a:solidFill>
                  <a:schemeClr val="bg1"/>
                </a:solidFill>
              </a:rPr>
              <a:t>0</a:t>
            </a:r>
            <a:r>
              <a:rPr lang="en-US" b="1" dirty="0" smtClean="0">
                <a:solidFill>
                  <a:schemeClr val="bg1"/>
                </a:solidFill>
              </a:rPr>
              <a:t> Families in Hudson County CT 19 earn more than $150,000 per year</a:t>
            </a:r>
            <a:endParaRPr lang="en-US" b="1" dirty="0">
              <a:solidFill>
                <a:schemeClr val="bg1"/>
              </a:solidFill>
            </a:endParaRPr>
          </a:p>
        </p:txBody>
      </p:sp>
    </p:spTree>
    <p:extLst>
      <p:ext uri="{BB962C8B-B14F-4D97-AF65-F5344CB8AC3E}">
        <p14:creationId xmlns:p14="http://schemas.microsoft.com/office/powerpoint/2010/main" val="159826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6</a:t>
            </a:fld>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887" t="19478" r="8565" b="8422"/>
          <a:stretch/>
        </p:blipFill>
        <p:spPr bwMode="auto">
          <a:xfrm>
            <a:off x="990600" y="938462"/>
            <a:ext cx="7315200" cy="4817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5"/>
          <p:cNvSpPr txBox="1">
            <a:spLocks/>
          </p:cNvSpPr>
          <p:nvPr/>
        </p:nvSpPr>
        <p:spPr>
          <a:xfrm>
            <a:off x="304800" y="114300"/>
            <a:ext cx="84582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Within 1 Mile of 1 Journal Square, 18 of 21 Census Tracts have a Lower Mean Family Income than the U.S. Average</a:t>
            </a:r>
            <a:endParaRPr lang="en-US" sz="2400" b="1" dirty="0"/>
          </a:p>
        </p:txBody>
      </p:sp>
      <p:sp>
        <p:nvSpPr>
          <p:cNvPr id="6" name="TextBox 5"/>
          <p:cNvSpPr txBox="1"/>
          <p:nvPr/>
        </p:nvSpPr>
        <p:spPr>
          <a:xfrm>
            <a:off x="304800" y="5791200"/>
            <a:ext cx="6705600" cy="600164"/>
          </a:xfrm>
          <a:prstGeom prst="rect">
            <a:avLst/>
          </a:prstGeom>
          <a:noFill/>
        </p:spPr>
        <p:txBody>
          <a:bodyPr wrap="square" rtlCol="0">
            <a:spAutoFit/>
          </a:bodyPr>
          <a:lstStyle/>
          <a:p>
            <a:r>
              <a:rPr lang="en-US" sz="1300" dirty="0" smtClean="0"/>
              <a:t>Source: U.S. Census Bureau, </a:t>
            </a:r>
            <a:r>
              <a:rPr lang="en-US" sz="1300" i="1" dirty="0" smtClean="0"/>
              <a:t>2011-2015 American Community Survey 5-Year Estimates</a:t>
            </a:r>
          </a:p>
          <a:p>
            <a:endParaRPr lang="en-US" sz="700" i="1" dirty="0" smtClean="0"/>
          </a:p>
          <a:p>
            <a:r>
              <a:rPr lang="en-US" sz="1300" dirty="0" smtClean="0"/>
              <a:t>Census Tract (CT) 19 in Hudson County, NJ is the location of the 1 Journal Square building</a:t>
            </a:r>
            <a:endParaRPr lang="en-US" sz="1300" dirty="0"/>
          </a:p>
        </p:txBody>
      </p:sp>
    </p:spTree>
    <p:extLst>
      <p:ext uri="{BB962C8B-B14F-4D97-AF65-F5344CB8AC3E}">
        <p14:creationId xmlns:p14="http://schemas.microsoft.com/office/powerpoint/2010/main" val="403910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7</a:t>
            </a:fld>
            <a:endParaRPr lang="en-US" dirty="0"/>
          </a:p>
        </p:txBody>
      </p:sp>
      <p:sp>
        <p:nvSpPr>
          <p:cNvPr id="5" name="Title 5"/>
          <p:cNvSpPr txBox="1">
            <a:spLocks/>
          </p:cNvSpPr>
          <p:nvPr/>
        </p:nvSpPr>
        <p:spPr>
          <a:xfrm>
            <a:off x="304800" y="114300"/>
            <a:ext cx="84582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In the Area Surrounding 1 Journal Square, 1 </a:t>
            </a:r>
            <a:r>
              <a:rPr lang="en-US" sz="2400" b="1" dirty="0"/>
              <a:t>in </a:t>
            </a:r>
            <a:r>
              <a:rPr lang="en-US" sz="2400" b="1" dirty="0" smtClean="0"/>
              <a:t>5 People do not Have Health Insurance</a:t>
            </a:r>
            <a:endParaRPr lang="en-US" sz="2400" b="1" dirty="0"/>
          </a:p>
        </p:txBody>
      </p:sp>
      <p:graphicFrame>
        <p:nvGraphicFramePr>
          <p:cNvPr id="7" name="Chart 6"/>
          <p:cNvGraphicFramePr>
            <a:graphicFrameLocks/>
          </p:cNvGraphicFramePr>
          <p:nvPr>
            <p:extLst>
              <p:ext uri="{D42A27DB-BD31-4B8C-83A1-F6EECF244321}">
                <p14:modId xmlns:p14="http://schemas.microsoft.com/office/powerpoint/2010/main" val="492417597"/>
              </p:ext>
            </p:extLst>
          </p:nvPr>
        </p:nvGraphicFramePr>
        <p:xfrm>
          <a:off x="762000" y="912911"/>
          <a:ext cx="77724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04800" y="5791200"/>
            <a:ext cx="6705600" cy="600164"/>
          </a:xfrm>
          <a:prstGeom prst="rect">
            <a:avLst/>
          </a:prstGeom>
          <a:noFill/>
        </p:spPr>
        <p:txBody>
          <a:bodyPr wrap="square" rtlCol="0">
            <a:spAutoFit/>
          </a:bodyPr>
          <a:lstStyle/>
          <a:p>
            <a:r>
              <a:rPr lang="en-US" sz="1300" dirty="0" smtClean="0"/>
              <a:t>Source: U.S. Census Bureau, </a:t>
            </a:r>
            <a:r>
              <a:rPr lang="en-US" sz="1300" i="1" dirty="0" smtClean="0"/>
              <a:t>2011-2015 American Community Survey 5-Year Estimates</a:t>
            </a:r>
          </a:p>
          <a:p>
            <a:endParaRPr lang="en-US" sz="700" i="1" dirty="0" smtClean="0"/>
          </a:p>
          <a:p>
            <a:r>
              <a:rPr lang="en-US" sz="1300" dirty="0" smtClean="0"/>
              <a:t>Census Tract (CT) 19 in Hudson County, NJ is the location of the 1 Journal Square building</a:t>
            </a:r>
            <a:endParaRPr lang="en-US" sz="1300" dirty="0"/>
          </a:p>
        </p:txBody>
      </p:sp>
      <p:sp>
        <p:nvSpPr>
          <p:cNvPr id="9" name="TextBox 8"/>
          <p:cNvSpPr txBox="1"/>
          <p:nvPr/>
        </p:nvSpPr>
        <p:spPr>
          <a:xfrm>
            <a:off x="762000" y="5181600"/>
            <a:ext cx="7772400" cy="369332"/>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rPr>
              <a:t>79% of the unemployed in CT 19 have no health insurance (vs. 41% nationally)</a:t>
            </a:r>
            <a:endParaRPr lang="en-US" b="1" dirty="0">
              <a:solidFill>
                <a:schemeClr val="bg1"/>
              </a:solidFill>
            </a:endParaRPr>
          </a:p>
        </p:txBody>
      </p:sp>
    </p:spTree>
    <p:extLst>
      <p:ext uri="{BB962C8B-B14F-4D97-AF65-F5344CB8AC3E}">
        <p14:creationId xmlns:p14="http://schemas.microsoft.com/office/powerpoint/2010/main" val="423326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8</a:t>
            </a:fld>
            <a:endParaRPr lang="en-US" dirty="0"/>
          </a:p>
        </p:txBody>
      </p:sp>
      <p:sp>
        <p:nvSpPr>
          <p:cNvPr id="5" name="Title 5"/>
          <p:cNvSpPr txBox="1">
            <a:spLocks/>
          </p:cNvSpPr>
          <p:nvPr/>
        </p:nvSpPr>
        <p:spPr>
          <a:xfrm>
            <a:off x="304800" y="114300"/>
            <a:ext cx="84582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Within 1 Mile of 1 Journal Square, 20 of 21 Census Tracts have More People with No Health Insurance than the U.S. Average</a:t>
            </a:r>
            <a:endParaRPr lang="en-US" sz="2400" b="1" dirty="0"/>
          </a:p>
        </p:txBody>
      </p:sp>
      <p:sp>
        <p:nvSpPr>
          <p:cNvPr id="6" name="TextBox 5"/>
          <p:cNvSpPr txBox="1"/>
          <p:nvPr/>
        </p:nvSpPr>
        <p:spPr>
          <a:xfrm>
            <a:off x="304800" y="5791200"/>
            <a:ext cx="6705600" cy="600164"/>
          </a:xfrm>
          <a:prstGeom prst="rect">
            <a:avLst/>
          </a:prstGeom>
          <a:noFill/>
        </p:spPr>
        <p:txBody>
          <a:bodyPr wrap="square" rtlCol="0">
            <a:spAutoFit/>
          </a:bodyPr>
          <a:lstStyle/>
          <a:p>
            <a:r>
              <a:rPr lang="en-US" sz="1300" dirty="0" smtClean="0"/>
              <a:t>Source: U.S. Census Bureau, </a:t>
            </a:r>
            <a:r>
              <a:rPr lang="en-US" sz="1300" i="1" dirty="0" smtClean="0"/>
              <a:t>2011-2015 American Community Survey 5-Year Estimates</a:t>
            </a:r>
          </a:p>
          <a:p>
            <a:endParaRPr lang="en-US" sz="700" i="1" dirty="0" smtClean="0"/>
          </a:p>
          <a:p>
            <a:r>
              <a:rPr lang="en-US" sz="1300" dirty="0" smtClean="0"/>
              <a:t>Census Tract (CT) 19 in Hudson County, NJ is the location of the 1 Journal Square building</a:t>
            </a:r>
            <a:endParaRPr lang="en-US" sz="13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560" t="27982" r="8631" b="2544"/>
          <a:stretch/>
        </p:blipFill>
        <p:spPr bwMode="auto">
          <a:xfrm>
            <a:off x="876300" y="917648"/>
            <a:ext cx="7315200" cy="469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55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Evans, Carroll  &amp; Associates, Inc.</a:t>
            </a:r>
            <a:endParaRPr lang="en-US" dirty="0"/>
          </a:p>
        </p:txBody>
      </p:sp>
      <p:sp>
        <p:nvSpPr>
          <p:cNvPr id="3" name="Slide Number Placeholder 2"/>
          <p:cNvSpPr>
            <a:spLocks noGrp="1"/>
          </p:cNvSpPr>
          <p:nvPr>
            <p:ph type="sldNum" sz="quarter" idx="12"/>
          </p:nvPr>
        </p:nvSpPr>
        <p:spPr/>
        <p:txBody>
          <a:bodyPr/>
          <a:lstStyle/>
          <a:p>
            <a:fld id="{E988C9B9-6DEB-454A-87E5-E298B777278C}" type="slidenum">
              <a:rPr lang="en-US" smtClean="0"/>
              <a:pPr/>
              <a:t>9</a:t>
            </a:fld>
            <a:endParaRPr lang="en-US" dirty="0"/>
          </a:p>
        </p:txBody>
      </p:sp>
      <p:sp>
        <p:nvSpPr>
          <p:cNvPr id="5" name="Title 5"/>
          <p:cNvSpPr txBox="1">
            <a:spLocks/>
          </p:cNvSpPr>
          <p:nvPr/>
        </p:nvSpPr>
        <p:spPr>
          <a:xfrm>
            <a:off x="304800" y="114300"/>
            <a:ext cx="8458200" cy="649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Incredibly, in the Area Surrounding 1 Journal Square, Half of Residences </a:t>
            </a:r>
            <a:r>
              <a:rPr lang="en-US" sz="2400" b="1" dirty="0"/>
              <a:t>W</a:t>
            </a:r>
            <a:r>
              <a:rPr lang="en-US" sz="2400" b="1" dirty="0" smtClean="0"/>
              <a:t>ere Built Prior to 1940</a:t>
            </a:r>
            <a:endParaRPr lang="en-US" sz="2400" b="1" dirty="0"/>
          </a:p>
        </p:txBody>
      </p:sp>
      <p:graphicFrame>
        <p:nvGraphicFramePr>
          <p:cNvPr id="7" name="Chart 6"/>
          <p:cNvGraphicFramePr>
            <a:graphicFrameLocks/>
          </p:cNvGraphicFramePr>
          <p:nvPr>
            <p:extLst>
              <p:ext uri="{D42A27DB-BD31-4B8C-83A1-F6EECF244321}">
                <p14:modId xmlns:p14="http://schemas.microsoft.com/office/powerpoint/2010/main" val="1802752180"/>
              </p:ext>
            </p:extLst>
          </p:nvPr>
        </p:nvGraphicFramePr>
        <p:xfrm>
          <a:off x="762000" y="912911"/>
          <a:ext cx="77724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04800" y="5791200"/>
            <a:ext cx="6705600" cy="600164"/>
          </a:xfrm>
          <a:prstGeom prst="rect">
            <a:avLst/>
          </a:prstGeom>
          <a:noFill/>
        </p:spPr>
        <p:txBody>
          <a:bodyPr wrap="square" rtlCol="0">
            <a:spAutoFit/>
          </a:bodyPr>
          <a:lstStyle/>
          <a:p>
            <a:r>
              <a:rPr lang="en-US" sz="1300" dirty="0" smtClean="0"/>
              <a:t>Source: U.S. Census Bureau, </a:t>
            </a:r>
            <a:r>
              <a:rPr lang="en-US" sz="1300" i="1" dirty="0" smtClean="0"/>
              <a:t>2011-2015 American Community Survey 5-Year Estimates</a:t>
            </a:r>
          </a:p>
          <a:p>
            <a:endParaRPr lang="en-US" sz="700" i="1" dirty="0" smtClean="0"/>
          </a:p>
          <a:p>
            <a:r>
              <a:rPr lang="en-US" sz="1300" dirty="0" smtClean="0"/>
              <a:t>Census Tract (CT) 19 in Hudson County, NJ is the location of the 1 Journal Square building</a:t>
            </a:r>
            <a:endParaRPr lang="en-US" sz="1300" dirty="0"/>
          </a:p>
        </p:txBody>
      </p:sp>
      <p:sp>
        <p:nvSpPr>
          <p:cNvPr id="9" name="TextBox 8"/>
          <p:cNvSpPr txBox="1"/>
          <p:nvPr/>
        </p:nvSpPr>
        <p:spPr>
          <a:xfrm>
            <a:off x="762000" y="5181600"/>
            <a:ext cx="7772400" cy="369332"/>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rPr>
              <a:t>This further underscores the need for new housing in the area</a:t>
            </a:r>
            <a:endParaRPr lang="en-US" b="1" dirty="0">
              <a:solidFill>
                <a:schemeClr val="bg1"/>
              </a:solidFill>
            </a:endParaRPr>
          </a:p>
        </p:txBody>
      </p:sp>
    </p:spTree>
    <p:extLst>
      <p:ext uri="{BB962C8B-B14F-4D97-AF65-F5344CB8AC3E}">
        <p14:creationId xmlns:p14="http://schemas.microsoft.com/office/powerpoint/2010/main" val="301677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4580</TotalTime>
  <Words>1136</Words>
  <Application>Microsoft Macintosh PowerPoint</Application>
  <PresentationFormat>On-screen Show (4:3)</PresentationFormat>
  <Paragraphs>111</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Economic Conditions of the 1 Journal Square Area    Evans, Carroll &amp; Associates, Inc. May 12, 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De-averaging the Default Rates – via Statistical Modeling – Can Lead to a 200bp Increase in Yield</dc:title>
  <dc:creator>Dave Evans</dc:creator>
  <cp:lastModifiedBy>Mark Giresi</cp:lastModifiedBy>
  <cp:revision>390</cp:revision>
  <cp:lastPrinted>2014-06-11T17:30:03Z</cp:lastPrinted>
  <dcterms:created xsi:type="dcterms:W3CDTF">2013-03-08T18:29:01Z</dcterms:created>
  <dcterms:modified xsi:type="dcterms:W3CDTF">2017-05-24T18:25:44Z</dcterms:modified>
</cp:coreProperties>
</file>