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F70-9F0D-42D3-8B7F-F5C61FE545CB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070-5825-47D3-AD0E-61F08E21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93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F70-9F0D-42D3-8B7F-F5C61FE545CB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070-5825-47D3-AD0E-61F08E21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21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F70-9F0D-42D3-8B7F-F5C61FE545CB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070-5825-47D3-AD0E-61F08E21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44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F70-9F0D-42D3-8B7F-F5C61FE545CB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070-5825-47D3-AD0E-61F08E21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F70-9F0D-42D3-8B7F-F5C61FE545CB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070-5825-47D3-AD0E-61F08E21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16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F70-9F0D-42D3-8B7F-F5C61FE545CB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070-5825-47D3-AD0E-61F08E21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86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F70-9F0D-42D3-8B7F-F5C61FE545CB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070-5825-47D3-AD0E-61F08E21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52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F70-9F0D-42D3-8B7F-F5C61FE545CB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070-5825-47D3-AD0E-61F08E21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4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F70-9F0D-42D3-8B7F-F5C61FE545CB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070-5825-47D3-AD0E-61F08E21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F70-9F0D-42D3-8B7F-F5C61FE545CB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070-5825-47D3-AD0E-61F08E21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27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F70-9F0D-42D3-8B7F-F5C61FE545CB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A070-5825-47D3-AD0E-61F08E21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55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49F70-9F0D-42D3-8B7F-F5C61FE545CB}" type="datetimeFigureOut">
              <a:rPr lang="ru-RU" smtClean="0"/>
              <a:t>17.04.2019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CA070-5825-47D3-AD0E-61F08E2150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20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2708920"/>
          </a:xfrm>
          <a:prstGeom prst="rect">
            <a:avLst/>
          </a:prstGeom>
          <a:solidFill>
            <a:srgbClr val="00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3354" y="3521913"/>
            <a:ext cx="10105292" cy="192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bIns="36000" anchor="ctr">
            <a:spAutoFit/>
          </a:bodyPr>
          <a:lstStyle/>
          <a:p>
            <a:pPr algn="ctr" eaLnBrk="0" hangingPunct="0">
              <a:defRPr/>
            </a:pPr>
            <a:r>
              <a:rPr lang="ru-RU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Возможности программного продукта </a:t>
            </a:r>
          </a:p>
          <a:p>
            <a:pPr algn="ctr" eaLnBrk="0" hangingPunct="0">
              <a:defRPr/>
            </a:pPr>
            <a:r>
              <a:rPr lang="ru-RU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КРЕДО </a:t>
            </a:r>
            <a:r>
              <a:rPr lang="ru-RU" sz="40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Транскор</a:t>
            </a:r>
            <a:r>
              <a:rPr lang="ru-RU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3.0 </a:t>
            </a:r>
            <a:endParaRPr lang="ru-RU" sz="40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5BAA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defRPr/>
            </a:pPr>
            <a:r>
              <a:rPr lang="ru-RU" sz="4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для задач дорожного строительства</a:t>
            </a:r>
            <a:endParaRPr lang="ru-RU" sz="2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005BAA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832917"/>
            <a:ext cx="1428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rgbClr val="00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0484" y="151637"/>
            <a:ext cx="615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ГЕОРАСЧЕТ</a:t>
            </a:r>
            <a:endParaRPr lang="ru-RU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993" t="2045" r="1035"/>
          <a:stretch/>
        </p:blipFill>
        <p:spPr>
          <a:xfrm>
            <a:off x="7759700" y="927100"/>
            <a:ext cx="3606800" cy="4995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0484" y="855022"/>
            <a:ext cx="4998915" cy="198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0">
              <a:lnSpc>
                <a:spcPct val="114000"/>
              </a:lnSpc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рассчитать:</a:t>
            </a:r>
          </a:p>
          <a:p>
            <a:pPr marL="900">
              <a:lnSpc>
                <a:spcPct val="114000"/>
              </a:lnSpc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Средний радиус кривизны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</a:p>
          <a:p>
            <a:pPr marL="900">
              <a:lnSpc>
                <a:spcPct val="114000"/>
              </a:lnSpc>
            </a:pP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Р</a:t>
            </a:r>
            <a:r>
              <a:rPr lang="ru-RU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адиус</a:t>
            </a: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кривизны</a:t>
            </a: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меридиана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ru-RU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5B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">
              <a:lnSpc>
                <a:spcPct val="114000"/>
              </a:lnSpc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Радиус кривизны первого вертикала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900">
              <a:lnSpc>
                <a:spcPct val="114000"/>
              </a:lnSpc>
            </a:pP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Сближение меридианов </a:t>
            </a:r>
            <a:r>
              <a:rPr lang="el-G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en-US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">
              <a:lnSpc>
                <a:spcPct val="114000"/>
              </a:lnSpc>
            </a:pP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Частный масштаб 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ru-RU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5B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rgbClr val="00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0484" y="151637"/>
            <a:ext cx="615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NTv2</a:t>
            </a:r>
            <a:endParaRPr lang="ru-RU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194" y="813662"/>
            <a:ext cx="11671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NTv2 (</a:t>
            </a:r>
            <a:r>
              <a:rPr lang="ru-RU" b="1" dirty="0" err="1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</a:t>
            </a:r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2) представляет собой стандартный формат файла с двоичной сеткой (.GSB). Например, он может преобразовывать координаты между геодезическими системами отсчета </a:t>
            </a:r>
            <a:r>
              <a:rPr lang="en-US" b="1" dirty="0" smtClean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WGS84</a:t>
            </a:r>
            <a:r>
              <a:rPr lang="ru-RU" b="1" dirty="0" smtClean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b="1" dirty="0" smtClean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СК95. </a:t>
            </a:r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Преобразование двумерное (2D) </a:t>
            </a:r>
            <a:r>
              <a:rPr lang="ru-RU" b="1" dirty="0" smtClean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требует высоты.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0194" y="2353178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Формат </a:t>
            </a:r>
            <a:r>
              <a:rPr lang="en-US" b="1" dirty="0" smtClean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NTv2</a:t>
            </a:r>
            <a:r>
              <a:rPr lang="ru-RU" b="1" dirty="0" smtClean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 разработан отделом геодезических исследований </a:t>
            </a:r>
            <a:r>
              <a:rPr lang="ru-RU" b="1" dirty="0" err="1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Canada</a:t>
            </a:r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для конверсий между NAD27 и NAD83, но </a:t>
            </a:r>
            <a:r>
              <a:rPr lang="ru-RU" b="1" dirty="0" smtClean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затем был </a:t>
            </a:r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адаптирован к нескольким другим странам, таким как Австралия, Бразилия, Канада, Франция, Германия, Новая Зеландия, Португалия, Южная Африка, </a:t>
            </a:r>
            <a:r>
              <a:rPr lang="ru-RU" b="1" dirty="0" smtClean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Испания, Швейцария, Великобритания </a:t>
            </a:r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b="1" dirty="0" smtClean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Венесуэла.</a:t>
            </a:r>
            <a:endParaRPr lang="ru-RU" b="1" dirty="0">
              <a:solidFill>
                <a:srgbClr val="005B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194" y="5000690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Преимущество метода перед пересчетом по 7-ми параметрам – плавно убирает искажения в соответствии с шагом сетки (для Беларуси реализована сетка с шагом 3 </a:t>
            </a:r>
            <a:r>
              <a:rPr lang="ru-RU" b="1" dirty="0" smtClean="0"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минуты).</a:t>
            </a:r>
            <a:endParaRPr lang="ru-RU" b="1" dirty="0">
              <a:solidFill>
                <a:srgbClr val="005B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962" y="1791584"/>
            <a:ext cx="4571420" cy="45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6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49" y="941696"/>
            <a:ext cx="3299739" cy="466753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931682" y="2078703"/>
            <a:ext cx="6641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err="1">
                <a:solidFill>
                  <a:schemeClr val="bg1"/>
                </a:solidFill>
              </a:rPr>
              <a:t>Будо</a:t>
            </a:r>
            <a:r>
              <a:rPr lang="ru-RU" sz="2400" i="1" dirty="0">
                <a:solidFill>
                  <a:schemeClr val="bg1"/>
                </a:solidFill>
              </a:rPr>
              <a:t> Андрей </a:t>
            </a:r>
            <a:r>
              <a:rPr lang="ru-RU" sz="2400" i="1" dirty="0" smtClean="0">
                <a:solidFill>
                  <a:schemeClr val="bg1"/>
                </a:solidFill>
              </a:rPr>
              <a:t>Юрьевич,</a:t>
            </a:r>
          </a:p>
          <a:p>
            <a:r>
              <a:rPr lang="ru-RU" sz="2400" i="1" dirty="0" smtClean="0">
                <a:solidFill>
                  <a:schemeClr val="bg1"/>
                </a:solidFill>
              </a:rPr>
              <a:t>старший преподаватель </a:t>
            </a:r>
          </a:p>
          <a:p>
            <a:r>
              <a:rPr lang="ru-RU" sz="2400" i="1" dirty="0" smtClean="0">
                <a:solidFill>
                  <a:schemeClr val="bg1"/>
                </a:solidFill>
              </a:rPr>
              <a:t>кафедры «Геодезия и аэрокосмические </a:t>
            </a:r>
            <a:r>
              <a:rPr lang="ru-RU" sz="2400" i="1" dirty="0" err="1" smtClean="0">
                <a:solidFill>
                  <a:schemeClr val="bg1"/>
                </a:solidFill>
              </a:rPr>
              <a:t>геотехнологии</a:t>
            </a:r>
            <a:r>
              <a:rPr lang="ru-RU" sz="2400" i="1" dirty="0" smtClean="0">
                <a:solidFill>
                  <a:schemeClr val="bg1"/>
                </a:solidFill>
              </a:rPr>
              <a:t>»</a:t>
            </a:r>
            <a:r>
              <a:rPr lang="ru-RU" sz="2400" i="1" dirty="0">
                <a:solidFill>
                  <a:schemeClr val="bg1"/>
                </a:solidFill>
              </a:rPr>
              <a:t> </a:t>
            </a:r>
            <a:r>
              <a:rPr lang="ru-RU" sz="2400" i="1" dirty="0" smtClean="0">
                <a:solidFill>
                  <a:schemeClr val="bg1"/>
                </a:solidFill>
              </a:rPr>
              <a:t>БНТУ</a:t>
            </a:r>
            <a:r>
              <a:rPr lang="ru-RU" sz="2400" i="1" dirty="0">
                <a:solidFill>
                  <a:schemeClr val="bg1"/>
                </a:solidFill>
              </a:rPr>
              <a:t> </a:t>
            </a:r>
            <a:r>
              <a:rPr lang="ru-RU" sz="2400" i="1" dirty="0" smtClean="0">
                <a:solidFill>
                  <a:schemeClr val="bg1"/>
                </a:solidFill>
              </a:rPr>
              <a:t>(Беларусь)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879270" y="5147037"/>
            <a:ext cx="5297714" cy="711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31682" y="4412247"/>
            <a:ext cx="664161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i="1" dirty="0">
                <a:solidFill>
                  <a:prstClr val="white"/>
                </a:solidFill>
              </a:rPr>
              <a:t>тел. </a:t>
            </a:r>
            <a:r>
              <a:rPr lang="ru-RU" sz="2800" i="1" dirty="0" smtClean="0">
                <a:solidFill>
                  <a:prstClr val="white"/>
                </a:solidFill>
              </a:rPr>
              <a:t>+</a:t>
            </a:r>
            <a:r>
              <a:rPr lang="en-US" sz="2400" i="1" dirty="0" smtClean="0">
                <a:solidFill>
                  <a:prstClr val="white"/>
                </a:solidFill>
              </a:rPr>
              <a:t>375(</a:t>
            </a:r>
            <a:r>
              <a:rPr lang="ru-RU" sz="2400" i="1" dirty="0" smtClean="0">
                <a:solidFill>
                  <a:prstClr val="white"/>
                </a:solidFill>
              </a:rPr>
              <a:t>29</a:t>
            </a:r>
            <a:r>
              <a:rPr lang="ru-RU" sz="2400" i="1" dirty="0">
                <a:solidFill>
                  <a:prstClr val="white"/>
                </a:solidFill>
              </a:rPr>
              <a:t>) </a:t>
            </a:r>
            <a:r>
              <a:rPr lang="ru-RU" sz="2400" i="1" dirty="0" smtClean="0">
                <a:solidFill>
                  <a:prstClr val="white"/>
                </a:solidFill>
              </a:rPr>
              <a:t>513</a:t>
            </a:r>
            <a:r>
              <a:rPr lang="en-US" sz="2400" i="1" dirty="0" smtClean="0">
                <a:solidFill>
                  <a:prstClr val="white"/>
                </a:solidFill>
              </a:rPr>
              <a:t>-02-</a:t>
            </a:r>
            <a:r>
              <a:rPr lang="ru-RU" sz="2400" i="1" dirty="0" smtClean="0">
                <a:solidFill>
                  <a:prstClr val="white"/>
                </a:solidFill>
              </a:rPr>
              <a:t>48</a:t>
            </a:r>
            <a:endParaRPr lang="en-US" sz="2400" i="1" dirty="0" smtClean="0">
              <a:solidFill>
                <a:prstClr val="white"/>
              </a:solidFill>
            </a:endParaRPr>
          </a:p>
          <a:p>
            <a:r>
              <a:rPr lang="en-US" sz="2400" i="1" u="sng" dirty="0" smtClean="0">
                <a:solidFill>
                  <a:schemeClr val="bg1"/>
                </a:solidFill>
              </a:rPr>
              <a:t>AndrewBudo</a:t>
            </a:r>
            <a:r>
              <a:rPr lang="en-US" sz="2400" i="1" u="sng" dirty="0" smtClean="0">
                <a:solidFill>
                  <a:schemeClr val="bg1"/>
                </a:solidFill>
              </a:rPr>
              <a:t>@gmail.com</a:t>
            </a:r>
          </a:p>
          <a:p>
            <a:r>
              <a:rPr lang="en-US" sz="2400" i="1" u="sng" dirty="0">
                <a:solidFill>
                  <a:schemeClr val="bg1"/>
                </a:solidFill>
              </a:rPr>
              <a:t>https://github.com/andrewbudo</a:t>
            </a:r>
            <a:endParaRPr lang="en-US" sz="2400" i="1" u="sn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3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rgbClr val="00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60485" y="151637"/>
            <a:ext cx="526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ФУНКЦИОНАЛЬНЫЕ ВОЗМОЖНОСТИ</a:t>
            </a:r>
            <a:endParaRPr lang="ru-RU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485" y="966532"/>
            <a:ext cx="5433646" cy="514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Преобразование геоцентрических, геодезических, плоских и локальных систем координат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ключей местных систем координат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большого количества геодезических и картографических проекции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ведомостей по всем видам работ с трансформацией координат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аномали</a:t>
            </a:r>
            <a:r>
              <a:rPr lang="ru-RU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высот при помощи модели геоида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Установление параметров связи систем координат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 параметров геоцентрического перехода</a:t>
            </a:r>
          </a:p>
        </p:txBody>
      </p:sp>
      <p:pic>
        <p:nvPicPr>
          <p:cNvPr id="1030" name="Picture 6" descr="ÐÐ°ÑÑÐ¸Ð½ÐºÐ¸ Ð¿Ð¾ Ð·Ð°Ð¿ÑÐ¾ÑÑ microsoft word 2018 Ð¸ÐºÐ¾Ð½ÐºÐ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66" y="872606"/>
            <a:ext cx="3048758" cy="167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80" y="3461378"/>
            <a:ext cx="4466705" cy="3350029"/>
          </a:xfrm>
          <a:prstGeom prst="rect">
            <a:avLst/>
          </a:prstGeom>
        </p:spPr>
      </p:pic>
      <p:pic>
        <p:nvPicPr>
          <p:cNvPr id="1034" name="Picture 10" descr="ÐÐ°ÑÑÐ¸Ð½ÐºÐ¸ Ð¿Ð¾ Ð·Ð°Ð¿ÑÐ¾ÑÑ Bursa Wol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863" y="837197"/>
            <a:ext cx="3767131" cy="28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Ð¿ÑÐ¾ÐµÐºÑÐ¸Ñ Ð±Ð¾Ð½Ð½Ð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92" y="3949859"/>
            <a:ext cx="2751071" cy="261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Ð°ÑÑÐ¸Ð½ÐºÐ¸ Ð¿Ð¾ Ð·Ð°Ð¿ÑÐ¾ÑÑ Ð¿ÑÐµÐ¾Ð±ÑÐ°Ð·Ð¾Ð²Ð°Ð½Ð¸Ðµ ÐºÐ¾Ð¾ÑÐ´Ð¸Ð½Ð°Ñ Ð³ÐµÐ¾Ð´ÐµÐ·Ð¸Ñ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14" y="855018"/>
            <a:ext cx="2897077" cy="24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89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rgbClr val="00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60485" y="151637"/>
            <a:ext cx="526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Интерфейс КРЕДО ТРАНСКОР 3.0</a:t>
            </a:r>
            <a:endParaRPr lang="ru-RU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40" y="736158"/>
            <a:ext cx="10046676" cy="6077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633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rgbClr val="00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0484" y="151637"/>
            <a:ext cx="615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ИМПОРТ ТЕКСТОВЫХ ФАЙЛОВ ПО ШАБЛОНУ</a:t>
            </a:r>
            <a:endParaRPr lang="ru-RU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485" y="855022"/>
            <a:ext cx="5433646" cy="261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Гибкая настройка параметров импорта текстового файла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сохранения шаблона настроек импорта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Простота использования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импорта геодезических координат в </a:t>
            </a: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разнообразных </a:t>
            </a: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форматах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endParaRPr lang="ru-RU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5B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4710" b="-1"/>
          <a:stretch/>
        </p:blipFill>
        <p:spPr>
          <a:xfrm>
            <a:off x="5330397" y="782091"/>
            <a:ext cx="6703341" cy="40620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00" y="2767003"/>
            <a:ext cx="5211580" cy="404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0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rgbClr val="00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0484" y="151637"/>
            <a:ext cx="615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ИМПОРТ СК ИЗ </a:t>
            </a:r>
            <a:r>
              <a:rPr 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EPSG </a:t>
            </a:r>
            <a:r>
              <a:rPr lang="ru-RU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 БИБЛИОТЕКА </a:t>
            </a:r>
            <a:r>
              <a:rPr 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PROJ4</a:t>
            </a:r>
            <a:endParaRPr lang="ru-RU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750" y="855022"/>
            <a:ext cx="5928632" cy="375035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5" y="3705225"/>
            <a:ext cx="6648450" cy="2781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861" y="855022"/>
            <a:ext cx="543364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Удобный импорт систем координат из международной базы 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EPSG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 10 новых проекций</a:t>
            </a:r>
            <a:endParaRPr lang="en-US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5B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">
              <a:lnSpc>
                <a:spcPct val="114000"/>
              </a:lnSpc>
            </a:pPr>
            <a:endParaRPr lang="ru-RU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5B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02" y="2362158"/>
            <a:ext cx="4895330" cy="350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9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rgbClr val="00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0484" y="151637"/>
            <a:ext cx="615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Импорт </a:t>
            </a:r>
            <a:r>
              <a:rPr lang="en-US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 -</a:t>
            </a:r>
            <a:r>
              <a:rPr lang="ru-RU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карт</a:t>
            </a:r>
            <a:endParaRPr lang="ru-RU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0484" y="855022"/>
            <a:ext cx="6096000" cy="13554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карт в любой системе координат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005B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Настраиваемая детализация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импорта фрагмента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–</a:t>
            </a: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карт в виде растра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005B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5" y="855022"/>
            <a:ext cx="3989330" cy="37480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4" y="2362158"/>
            <a:ext cx="7041116" cy="38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rgbClr val="00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0484" y="151637"/>
            <a:ext cx="615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КОМПОЗИЦИОННАЯ ПРОЕКЦИЯ</a:t>
            </a:r>
            <a:endParaRPr lang="ru-RU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485" y="855022"/>
            <a:ext cx="4756638" cy="3881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Является конформной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Соответствует критерию Чебышева – Граве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Идеально подходит для линейно вытянутых объектов с запада на восток, и с севера на юг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Искажение частных масштабов в разы меньше чем в других конформных проекциях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Позволяет избавиться от введения зон</a:t>
            </a:r>
          </a:p>
          <a:p>
            <a:pPr marL="342900" indent="-342000">
              <a:lnSpc>
                <a:spcPct val="114000"/>
              </a:lnSpc>
              <a:buAutoNum type="arabicPeriod"/>
            </a:pPr>
            <a:endParaRPr lang="ru-RU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5B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811" y="996166"/>
            <a:ext cx="5276531" cy="52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rgbClr val="005B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60484" y="151637"/>
            <a:ext cx="6154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ПОСТРОЕНИЕ ПОВЕРХНОСТИ</a:t>
            </a:r>
            <a:endParaRPr lang="ru-RU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485" y="855022"/>
            <a:ext cx="4756638" cy="198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поверхности по нормальной высоте (</a:t>
            </a:r>
            <a:r>
              <a:rPr lang="en-US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Hn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5B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поверхности по эллипсоидальной высоте (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He)</a:t>
            </a:r>
            <a:endParaRPr lang="ru-RU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5B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000">
              <a:lnSpc>
                <a:spcPct val="114000"/>
              </a:lnSpc>
              <a:buAutoNum type="arabicPeriod"/>
            </a:pPr>
            <a:r>
              <a:rPr lang="ru-RU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поверхности по частному масштабу </a:t>
            </a:r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5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  <a:endParaRPr lang="ru-RU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005B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4" y="2842104"/>
            <a:ext cx="6746340" cy="378020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819" y="925058"/>
            <a:ext cx="3838563" cy="38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8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385</Words>
  <Application>Microsoft Office PowerPoint</Application>
  <PresentationFormat>Широкоэкранный</PresentationFormat>
  <Paragraphs>51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Credo-Dialogue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Grib Vladislav</dc:creator>
  <cp:lastModifiedBy>Budo Andrey</cp:lastModifiedBy>
  <cp:revision>39</cp:revision>
  <dcterms:created xsi:type="dcterms:W3CDTF">2018-05-11T08:01:11Z</dcterms:created>
  <dcterms:modified xsi:type="dcterms:W3CDTF">2019-04-18T13:40:48Z</dcterms:modified>
</cp:coreProperties>
</file>