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wio6JroEaSiC4zS8PdSLvgkpc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c171fbc4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c171fbc4a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c171fbc4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c171fbc4a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c171fbc4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c171fbc4a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171fbc4a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c171fbc4a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c171fbc4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c171fbc4a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c171fbc4a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c171fbc4a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c171fbc4a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c171fbc4a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0"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cap="flat" cmpd="sng" w="19050">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anchorCtr="0" anchor="t" bIns="45700" lIns="45700" spcFirstLastPara="1" rIns="45700" wrap="square" tIns="45700">
            <a:spAutoFit/>
          </a:bodyPr>
          <a:lstStyle/>
          <a:p>
            <a:pPr indent="0" lvl="0" marL="0" marR="0" rtl="0" algn="ctr">
              <a:lnSpc>
                <a:spcPct val="8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Module 7: Final Project Template</a:t>
            </a:r>
            <a:endParaRPr b="0" i="0" sz="1400" u="none" cap="none" strike="noStrike">
              <a:solidFill>
                <a:srgbClr val="000000"/>
              </a:solidFill>
              <a:latin typeface="Arial"/>
              <a:ea typeface="Arial"/>
              <a:cs typeface="Arial"/>
              <a:sym typeface="Arial"/>
            </a:endParaRPr>
          </a:p>
        </p:txBody>
      </p:sp>
      <p:sp>
        <p:nvSpPr>
          <p:cNvPr id="13" name="Google Shape;13;p13"/>
          <p:cNvSpPr txBox="1"/>
          <p:nvPr>
            <p:ph type="title"/>
          </p:nvPr>
        </p:nvSpPr>
        <p:spPr>
          <a:xfrm>
            <a:off x="685800" y="1822694"/>
            <a:ext cx="7772400" cy="2387602"/>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4000"/>
              <a:buFont typeface="Arial"/>
              <a:buNone/>
              <a:defRPr b="1" sz="4000">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4" name="Google Shape;14;p13"/>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74"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76" name="Google Shape;76;p22"/>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77" name="Google Shape;77;p22"/>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pic>
        <p:nvPicPr>
          <p:cNvPr descr="Picture 6" id="78" name="Google Shape;78;p22"/>
          <p:cNvPicPr preferRelativeResize="0"/>
          <p:nvPr/>
        </p:nvPicPr>
        <p:blipFill rotWithShape="1">
          <a:blip r:embed="rId4">
            <a:alphaModFix/>
          </a:blip>
          <a:srcRect b="0" l="0" r="0" t="0"/>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80" name="Google Shape;80;p22"/>
          <p:cNvSpPr txBox="1"/>
          <p:nvPr>
            <p:ph idx="12" type="sldNum"/>
          </p:nvPr>
        </p:nvSpPr>
        <p:spPr>
          <a:xfrm>
            <a:off x="6290039" y="6221731"/>
            <a:ext cx="263162" cy="26923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81" name="Shape 81"/>
        <p:cNvGrpSpPr/>
        <p:nvPr/>
      </p:nvGrpSpPr>
      <p:grpSpPr>
        <a:xfrm>
          <a:off x="0" y="0"/>
          <a:ext cx="0" cy="0"/>
          <a:chOff x="0" y="0"/>
          <a:chExt cx="0" cy="0"/>
        </a:xfrm>
      </p:grpSpPr>
      <p:pic>
        <p:nvPicPr>
          <p:cNvPr descr="Picture 6" id="82" name="Google Shape;82;p23"/>
          <p:cNvPicPr preferRelativeResize="0"/>
          <p:nvPr/>
        </p:nvPicPr>
        <p:blipFill rotWithShape="1">
          <a:blip r:embed="rId2">
            <a:alphaModFix/>
          </a:blip>
          <a:srcRect b="0" l="0" r="0" t="0"/>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Blockchain in Business: Beyond the Hype</a:t>
            </a:r>
            <a:endParaRPr b="0" i="0" sz="1400" u="none" cap="none" strike="noStrike">
              <a:solidFill>
                <a:srgbClr val="000000"/>
              </a:solidFill>
              <a:latin typeface="Arial"/>
              <a:ea typeface="Arial"/>
              <a:cs typeface="Arial"/>
              <a:sym typeface="Arial"/>
            </a:endParaRPr>
          </a:p>
        </p:txBody>
      </p:sp>
      <p:sp>
        <p:nvSpPr>
          <p:cNvPr id="85" name="Google Shape;85;p23"/>
          <p:cNvSpPr txBox="1"/>
          <p:nvPr>
            <p:ph type="title"/>
          </p:nvPr>
        </p:nvSpPr>
        <p:spPr>
          <a:xfrm>
            <a:off x="1143000" y="1122362"/>
            <a:ext cx="6858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86" name="Google Shape;86;p23"/>
          <p:cNvSpPr txBox="1"/>
          <p:nvPr>
            <p:ph idx="1" type="body"/>
          </p:nvPr>
        </p:nvSpPr>
        <p:spPr>
          <a:xfrm>
            <a:off x="1143000" y="3602037"/>
            <a:ext cx="6858000" cy="1655764"/>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indent="-228600" lvl="1" marL="9144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indent="-228600" lvl="2" marL="1371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indent="-228600" lvl="3" marL="18288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indent="-228600" lvl="4" marL="22860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23"/>
          <p:cNvSpPr txBox="1"/>
          <p:nvPr>
            <p:ph idx="12" type="sldNum"/>
          </p:nvPr>
        </p:nvSpPr>
        <p:spPr>
          <a:xfrm>
            <a:off x="825672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14"/>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7" name="Google Shape;17;p14"/>
          <p:cNvSpPr txBox="1"/>
          <p:nvPr>
            <p:ph idx="1" type="body"/>
          </p:nvPr>
        </p:nvSpPr>
        <p:spPr>
          <a:xfrm>
            <a:off x="628650" y="1825625"/>
            <a:ext cx="78867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8" name="Google Shape;18;p14"/>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descr="Picture 15" id="20" name="Google Shape;20;p15"/>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21" name="Google Shape;21;p15"/>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22" name="Google Shape;22;p15"/>
          <p:cNvSpPr txBox="1"/>
          <p:nvPr>
            <p:ph type="title"/>
          </p:nvPr>
        </p:nvSpPr>
        <p:spPr>
          <a:xfrm>
            <a:off x="623887" y="1709739"/>
            <a:ext cx="7886701"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3" name="Google Shape;23;p15"/>
          <p:cNvSpPr txBox="1"/>
          <p:nvPr>
            <p:ph idx="1" type="body"/>
          </p:nvPr>
        </p:nvSpPr>
        <p:spPr>
          <a:xfrm>
            <a:off x="623887" y="4589464"/>
            <a:ext cx="7886701" cy="150018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Georgia"/>
              <a:buNone/>
              <a:defRPr sz="2400"/>
            </a:lvl1pPr>
            <a:lvl2pPr indent="-228600" lvl="1" marL="914400" algn="l">
              <a:lnSpc>
                <a:spcPct val="90000"/>
              </a:lnSpc>
              <a:spcBef>
                <a:spcPts val="1000"/>
              </a:spcBef>
              <a:spcAft>
                <a:spcPts val="0"/>
              </a:spcAft>
              <a:buClr>
                <a:srgbClr val="000000"/>
              </a:buClr>
              <a:buSzPts val="2400"/>
              <a:buFont typeface="Georgia"/>
              <a:buNone/>
              <a:defRPr sz="2400"/>
            </a:lvl2pPr>
            <a:lvl3pPr indent="-228600" lvl="2" marL="1371600" algn="l">
              <a:lnSpc>
                <a:spcPct val="90000"/>
              </a:lnSpc>
              <a:spcBef>
                <a:spcPts val="1000"/>
              </a:spcBef>
              <a:spcAft>
                <a:spcPts val="0"/>
              </a:spcAft>
              <a:buClr>
                <a:srgbClr val="000000"/>
              </a:buClr>
              <a:buSzPts val="2400"/>
              <a:buFont typeface="Georgia"/>
              <a:buNone/>
              <a:defRPr sz="2400"/>
            </a:lvl3pPr>
            <a:lvl4pPr indent="-228600" lvl="3" marL="1828800" algn="l">
              <a:lnSpc>
                <a:spcPct val="90000"/>
              </a:lnSpc>
              <a:spcBef>
                <a:spcPts val="1000"/>
              </a:spcBef>
              <a:spcAft>
                <a:spcPts val="0"/>
              </a:spcAft>
              <a:buClr>
                <a:srgbClr val="000000"/>
              </a:buClr>
              <a:buSzPts val="2400"/>
              <a:buFont typeface="Georgia"/>
              <a:buNone/>
              <a:defRPr sz="2400"/>
            </a:lvl4pPr>
            <a:lvl5pPr indent="-228600" lvl="4" marL="2286000" algn="l">
              <a:lnSpc>
                <a:spcPct val="90000"/>
              </a:lnSpc>
              <a:spcBef>
                <a:spcPts val="1000"/>
              </a:spcBef>
              <a:spcAft>
                <a:spcPts val="0"/>
              </a:spcAft>
              <a:buClr>
                <a:srgbClr val="000000"/>
              </a:buClr>
              <a:buSzPts val="2400"/>
              <a:buFont typeface="Georgia"/>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6" id="24" name="Google Shape;24;p15"/>
          <p:cNvPicPr preferRelativeResize="0"/>
          <p:nvPr/>
        </p:nvPicPr>
        <p:blipFill rotWithShape="1">
          <a:blip r:embed="rId3">
            <a:alphaModFix/>
          </a:blip>
          <a:srcRect b="0" l="76311" r="0" t="88219"/>
          <a:stretch/>
        </p:blipFill>
        <p:spPr>
          <a:xfrm>
            <a:off x="6613862" y="6052939"/>
            <a:ext cx="2166153" cy="606821"/>
          </a:xfrm>
          <a:prstGeom prst="rect">
            <a:avLst/>
          </a:prstGeom>
          <a:noFill/>
          <a:ln>
            <a:noFill/>
          </a:ln>
        </p:spPr>
      </p:pic>
      <p:sp>
        <p:nvSpPr>
          <p:cNvPr id="25" name="Google Shape;25;p15"/>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6"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28" name="Google Shape;28;p16"/>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29" name="Google Shape;29;p16"/>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0" name="Google Shape;30;p16"/>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31" name="Google Shape;31;p16"/>
          <p:cNvSpPr txBox="1"/>
          <p:nvPr>
            <p:ph idx="1" type="body"/>
          </p:nvPr>
        </p:nvSpPr>
        <p:spPr>
          <a:xfrm>
            <a:off x="628650" y="1825625"/>
            <a:ext cx="38862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32" name="Google Shape;32;p16"/>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3" name="Google Shape;33;p16"/>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34"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36" name="Google Shape;36;p17"/>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37" name="Google Shape;37;p17"/>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8" name="Google Shape;38;p17"/>
          <p:cNvSpPr txBox="1"/>
          <p:nvPr>
            <p:ph type="title"/>
          </p:nvPr>
        </p:nvSpPr>
        <p:spPr>
          <a:xfrm>
            <a:off x="629841" y="365125"/>
            <a:ext cx="7886701"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39" name="Google Shape;39;p17"/>
          <p:cNvSpPr txBox="1"/>
          <p:nvPr>
            <p:ph idx="1" type="body"/>
          </p:nvPr>
        </p:nvSpPr>
        <p:spPr>
          <a:xfrm>
            <a:off x="629841" y="1681163"/>
            <a:ext cx="3868342" cy="823914"/>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Georgia"/>
              <a:buNone/>
              <a:defRPr b="1" sz="2400"/>
            </a:lvl1pPr>
            <a:lvl2pPr indent="-228600" lvl="1" marL="914400" algn="l">
              <a:lnSpc>
                <a:spcPct val="90000"/>
              </a:lnSpc>
              <a:spcBef>
                <a:spcPts val="1000"/>
              </a:spcBef>
              <a:spcAft>
                <a:spcPts val="0"/>
              </a:spcAft>
              <a:buClr>
                <a:srgbClr val="000000"/>
              </a:buClr>
              <a:buSzPts val="2400"/>
              <a:buFont typeface="Georgia"/>
              <a:buNone/>
              <a:defRPr b="1" sz="2400"/>
            </a:lvl2pPr>
            <a:lvl3pPr indent="-228600" lvl="2" marL="1371600" algn="l">
              <a:lnSpc>
                <a:spcPct val="90000"/>
              </a:lnSpc>
              <a:spcBef>
                <a:spcPts val="1000"/>
              </a:spcBef>
              <a:spcAft>
                <a:spcPts val="0"/>
              </a:spcAft>
              <a:buClr>
                <a:srgbClr val="000000"/>
              </a:buClr>
              <a:buSzPts val="2400"/>
              <a:buFont typeface="Georgia"/>
              <a:buNone/>
              <a:defRPr b="1" sz="2400"/>
            </a:lvl3pPr>
            <a:lvl4pPr indent="-228600" lvl="3" marL="1828800" algn="l">
              <a:lnSpc>
                <a:spcPct val="90000"/>
              </a:lnSpc>
              <a:spcBef>
                <a:spcPts val="1000"/>
              </a:spcBef>
              <a:spcAft>
                <a:spcPts val="0"/>
              </a:spcAft>
              <a:buClr>
                <a:srgbClr val="000000"/>
              </a:buClr>
              <a:buSzPts val="2400"/>
              <a:buFont typeface="Georgia"/>
              <a:buNone/>
              <a:defRPr b="1" sz="2400"/>
            </a:lvl4pPr>
            <a:lvl5pPr indent="-228600" lvl="4" marL="2286000" algn="l">
              <a:lnSpc>
                <a:spcPct val="90000"/>
              </a:lnSpc>
              <a:spcBef>
                <a:spcPts val="1000"/>
              </a:spcBef>
              <a:spcAft>
                <a:spcPts val="0"/>
              </a:spcAft>
              <a:buClr>
                <a:srgbClr val="000000"/>
              </a:buClr>
              <a:buSzPts val="2400"/>
              <a:buFont typeface="Georgia"/>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0" name="Google Shape;40;p17"/>
          <p:cNvSpPr txBox="1"/>
          <p:nvPr>
            <p:ph idx="2" type="body"/>
          </p:nvPr>
        </p:nvSpPr>
        <p:spPr>
          <a:xfrm>
            <a:off x="4629150" y="1681163"/>
            <a:ext cx="3887393" cy="823914"/>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41" name="Google Shape;41;p17"/>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2" name="Google Shape;42;p17"/>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3"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45" name="Google Shape;45;p18"/>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46" name="Google Shape;46;p18"/>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7" name="Google Shape;47;p18"/>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pic>
        <p:nvPicPr>
          <p:cNvPr descr="Picture 5" id="48" name="Google Shape;48;p18"/>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9" name="Google Shape;49;p18"/>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0"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52" name="Google Shape;52;p19"/>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53" name="Google Shape;53;p19"/>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pic>
        <p:nvPicPr>
          <p:cNvPr descr="Picture 4" id="54" name="Google Shape;54;p19"/>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55" name="Google Shape;55;p19"/>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56"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58" name="Google Shape;58;p20"/>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59" name="Google Shape;59;p20"/>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0" name="Google Shape;60;p20"/>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61" name="Google Shape;61;p20"/>
          <p:cNvSpPr txBox="1"/>
          <p:nvPr>
            <p:ph idx="1" type="body"/>
          </p:nvPr>
        </p:nvSpPr>
        <p:spPr>
          <a:xfrm>
            <a:off x="3887391" y="987425"/>
            <a:ext cx="4629152" cy="4873627"/>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2" name="Google Shape;62;p20"/>
          <p:cNvSpPr txBox="1"/>
          <p:nvPr>
            <p:ph idx="2" type="body"/>
          </p:nvPr>
        </p:nvSpPr>
        <p:spPr>
          <a:xfrm>
            <a:off x="629839" y="2057400"/>
            <a:ext cx="2949182"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63" name="Google Shape;63;p20"/>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4" name="Google Shape;64;p20"/>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65"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67" name="Google Shape;67;p21"/>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68" name="Google Shape;68;p21"/>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9" name="Google Shape;69;p21"/>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70" name="Google Shape;70;p21"/>
          <p:cNvSpPr/>
          <p:nvPr>
            <p:ph idx="2" type="pic"/>
          </p:nvPr>
        </p:nvSpPr>
        <p:spPr>
          <a:xfrm>
            <a:off x="3887391" y="987425"/>
            <a:ext cx="4629152" cy="4873627"/>
          </a:xfrm>
          <a:prstGeom prst="rect">
            <a:avLst/>
          </a:prstGeom>
          <a:noFill/>
          <a:ln>
            <a:noFill/>
          </a:ln>
        </p:spPr>
      </p:sp>
      <p:sp>
        <p:nvSpPr>
          <p:cNvPr id="71" name="Google Shape;71;p21"/>
          <p:cNvSpPr txBox="1"/>
          <p:nvPr>
            <p:ph idx="1" type="body"/>
          </p:nvPr>
        </p:nvSpPr>
        <p:spPr>
          <a:xfrm>
            <a:off x="629841" y="2057400"/>
            <a:ext cx="2949178"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Georgia"/>
              <a:buNone/>
              <a:defRPr sz="1600"/>
            </a:lvl1pPr>
            <a:lvl2pPr indent="-228600" lvl="1" marL="914400" algn="l">
              <a:lnSpc>
                <a:spcPct val="90000"/>
              </a:lnSpc>
              <a:spcBef>
                <a:spcPts val="1000"/>
              </a:spcBef>
              <a:spcAft>
                <a:spcPts val="0"/>
              </a:spcAft>
              <a:buClr>
                <a:srgbClr val="000000"/>
              </a:buClr>
              <a:buSzPts val="1600"/>
              <a:buFont typeface="Georgia"/>
              <a:buNone/>
              <a:defRPr sz="1600"/>
            </a:lvl2pPr>
            <a:lvl3pPr indent="-228600" lvl="2" marL="1371600" algn="l">
              <a:lnSpc>
                <a:spcPct val="90000"/>
              </a:lnSpc>
              <a:spcBef>
                <a:spcPts val="1000"/>
              </a:spcBef>
              <a:spcAft>
                <a:spcPts val="0"/>
              </a:spcAft>
              <a:buClr>
                <a:srgbClr val="000000"/>
              </a:buClr>
              <a:buSzPts val="1600"/>
              <a:buFont typeface="Georgia"/>
              <a:buNone/>
              <a:defRPr sz="1600"/>
            </a:lvl3pPr>
            <a:lvl4pPr indent="-228600" lvl="3" marL="1828800" algn="l">
              <a:lnSpc>
                <a:spcPct val="90000"/>
              </a:lnSpc>
              <a:spcBef>
                <a:spcPts val="1000"/>
              </a:spcBef>
              <a:spcAft>
                <a:spcPts val="0"/>
              </a:spcAft>
              <a:buClr>
                <a:srgbClr val="000000"/>
              </a:buClr>
              <a:buSzPts val="1600"/>
              <a:buFont typeface="Georgia"/>
              <a:buNone/>
              <a:defRPr sz="1600"/>
            </a:lvl4pPr>
            <a:lvl5pPr indent="-228600" lvl="4" marL="2286000" algn="l">
              <a:lnSpc>
                <a:spcPct val="90000"/>
              </a:lnSpc>
              <a:spcBef>
                <a:spcPts val="1000"/>
              </a:spcBef>
              <a:spcAft>
                <a:spcPts val="0"/>
              </a:spcAft>
              <a:buClr>
                <a:srgbClr val="000000"/>
              </a:buClr>
              <a:buSzPts val="1600"/>
              <a:buFont typeface="Georgia"/>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72" name="Google Shape;72;p21"/>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73" name="Google Shape;73;p21"/>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cap="flat" cmpd="sng" w="19050">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7" name="Google Shape;7;p12"/>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1pPr>
            <a:lvl2pPr lvl="1"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2pPr>
            <a:lvl3pPr lvl="2"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3pPr>
            <a:lvl4pPr lvl="3"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4pPr>
            <a:lvl5pPr lvl="4"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5pPr>
            <a:lvl6pPr lvl="5"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6pPr>
            <a:lvl7pPr lvl="6"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7pPr>
            <a:lvl8pPr lvl="7"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8pPr>
            <a:lvl9pPr lvl="8"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9pPr>
          </a:lstStyle>
          <a:p/>
        </p:txBody>
      </p:sp>
      <p:sp>
        <p:nvSpPr>
          <p:cNvPr id="8" name="Google Shape;8;p12"/>
          <p:cNvSpPr txBox="1"/>
          <p:nvPr>
            <p:ph idx="1" type="body"/>
          </p:nvPr>
        </p:nvSpPr>
        <p:spPr>
          <a:xfrm>
            <a:off x="628650" y="1825625"/>
            <a:ext cx="78867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9pPr>
          </a:lstStyle>
          <a:p/>
        </p:txBody>
      </p:sp>
      <p:sp>
        <p:nvSpPr>
          <p:cNvPr id="9" name="Google Shape;9;p12"/>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nlm.nih.gov/oet/ed/stats/02-300.html#:~:text=As%20a%20rule%20of%20thumb,than%20%2D0.7%20are%20considered%20stro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nlm.nih.gov/oet/ed/stats/02-300.html#:~:text=As%20a%20rule%20of%20thumb,than%20%2D0.7%20are%20considered%20strong" TargetMode="External"/><Relationship Id="rId4" Type="http://schemas.openxmlformats.org/officeDocument/2006/relationships/hyperlink" Target="https://www.geeksforgeeks.org/python-pandas-dataframe-cor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dc171fbc4a_0_12"/>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t/>
            </a:r>
            <a:endParaRPr/>
          </a:p>
        </p:txBody>
      </p:sp>
      <p:sp>
        <p:nvSpPr>
          <p:cNvPr id="93" name="Google Shape;93;g2dc171fbc4a_0_12"/>
          <p:cNvSpPr txBox="1"/>
          <p:nvPr>
            <p:ph idx="1" type="body"/>
          </p:nvPr>
        </p:nvSpPr>
        <p:spPr>
          <a:xfrm>
            <a:off x="628650" y="1825625"/>
            <a:ext cx="7886700" cy="4351200"/>
          </a:xfrm>
          <a:prstGeom prst="rect">
            <a:avLst/>
          </a:prstGeom>
        </p:spPr>
        <p:txBody>
          <a:bodyPr anchorCtr="0" anchor="t" bIns="45700" lIns="45700" spcFirstLastPara="1" rIns="45700" wrap="square" tIns="45700">
            <a:normAutofit/>
          </a:bodyPr>
          <a:lstStyle/>
          <a:p>
            <a:pPr indent="0" lvl="0" marL="0" rtl="0" algn="ctr">
              <a:spcBef>
                <a:spcPts val="1000"/>
              </a:spcBef>
              <a:spcAft>
                <a:spcPts val="0"/>
              </a:spcAft>
              <a:buNone/>
            </a:pPr>
            <a:r>
              <a:rPr b="1" lang="en-US" sz="3600"/>
              <a:t>Module 7: Final Project</a:t>
            </a:r>
            <a:endParaRPr b="1" sz="3600"/>
          </a:p>
          <a:p>
            <a:pPr indent="0" lvl="0" marL="0" rtl="0" algn="ctr">
              <a:spcBef>
                <a:spcPts val="1000"/>
              </a:spcBef>
              <a:spcAft>
                <a:spcPts val="0"/>
              </a:spcAft>
              <a:buNone/>
            </a:pPr>
            <a:r>
              <a:rPr b="1" lang="en-US" sz="3300"/>
              <a:t>Predicting House Sales Prices</a:t>
            </a:r>
            <a:endParaRPr b="1" sz="3300"/>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en-US"/>
              <a:t>Author: Andrew Buensalida</a:t>
            </a:r>
            <a:endParaRPr/>
          </a:p>
        </p:txBody>
      </p:sp>
      <p:sp>
        <p:nvSpPr>
          <p:cNvPr id="94" name="Google Shape;94;g2dc171fbc4a_0_12"/>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dc171fbc4a_0_54"/>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65" name="Google Shape;165;g2dc171fbc4a_0_54"/>
          <p:cNvSpPr txBox="1"/>
          <p:nvPr>
            <p:ph idx="1" type="body"/>
          </p:nvPr>
        </p:nvSpPr>
        <p:spPr>
          <a:xfrm>
            <a:off x="487375" y="4907250"/>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sz="2600"/>
              <a:t>Using model 4, which is using 10 columns, it gives a histogram of the difference between predicted and actual sales prices that looks even more like a narrower normal distribution, which is a better indicator prediction power.</a:t>
            </a:r>
            <a:endParaRPr sz="2600"/>
          </a:p>
        </p:txBody>
      </p:sp>
      <p:pic>
        <p:nvPicPr>
          <p:cNvPr id="166" name="Google Shape;166;g2dc171fbc4a_0_54"/>
          <p:cNvPicPr preferRelativeResize="0"/>
          <p:nvPr/>
        </p:nvPicPr>
        <p:blipFill>
          <a:blip r:embed="rId3">
            <a:alphaModFix/>
          </a:blip>
          <a:stretch>
            <a:fillRect/>
          </a:stretch>
        </p:blipFill>
        <p:spPr>
          <a:xfrm>
            <a:off x="1517998" y="612100"/>
            <a:ext cx="5626550" cy="4234500"/>
          </a:xfrm>
          <a:prstGeom prst="rect">
            <a:avLst/>
          </a:prstGeom>
          <a:noFill/>
          <a:ln>
            <a:noFill/>
          </a:ln>
        </p:spPr>
      </p:pic>
      <p:sp>
        <p:nvSpPr>
          <p:cNvPr id="167" name="Google Shape;167;g2dc171fbc4a_0_54"/>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73" name="Google Shape;173;p5"/>
          <p:cNvSpPr txBox="1"/>
          <p:nvPr>
            <p:ph idx="4294967295" type="sldNum"/>
          </p:nvPr>
        </p:nvSpPr>
        <p:spPr>
          <a:xfrm>
            <a:off x="4459557" y="6356350"/>
            <a:ext cx="448800" cy="369300"/>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74" name="Google Shape;174;p5"/>
          <p:cNvSpPr txBox="1"/>
          <p:nvPr>
            <p:ph idx="1" type="body"/>
          </p:nvPr>
        </p:nvSpPr>
        <p:spPr>
          <a:xfrm>
            <a:off x="606342" y="1354901"/>
            <a:ext cx="7931316" cy="4148198"/>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As stated in the intro, the first model considered only 20 records and 2 columns.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The second model considered 100 records, removed columns containing nulls, and included 5 columns in the regression.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The third model is like the second model, but I removed even more unnecessary columns.</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The fourth model included 10 columns, which was the most powerful at predicting. When it came to testing outside data however, I needed to fill the empty values with the mean for the whole column containing those empty values.</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80" name="Google Shape;180;p6"/>
          <p:cNvSpPr txBox="1"/>
          <p:nvPr>
            <p:ph idx="1" type="body"/>
          </p:nvPr>
        </p:nvSpPr>
        <p:spPr>
          <a:xfrm>
            <a:off x="628650" y="1253331"/>
            <a:ext cx="7886700" cy="4351338"/>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chemeClr val="dk1"/>
              </a:buClr>
              <a:buSzPts val="1100"/>
              <a:buFont typeface="Arial"/>
              <a:buNone/>
            </a:pPr>
            <a:r>
              <a:rPr lang="en-US" sz="1800">
                <a:latin typeface="Arial"/>
                <a:ea typeface="Arial"/>
                <a:cs typeface="Arial"/>
                <a:sym typeface="Arial"/>
              </a:rPr>
              <a:t>The top 5 attributes of a house that predict sale price are:</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 OverallQual </a:t>
            </a:r>
            <a:r>
              <a:rPr lang="en-US" sz="1800">
                <a:latin typeface="Arial"/>
                <a:ea typeface="Arial"/>
                <a:cs typeface="Arial"/>
                <a:sym typeface="Arial"/>
              </a:rPr>
              <a:t>     0.855061</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 GrLivArea </a:t>
            </a:r>
            <a:r>
              <a:rPr lang="en-US" sz="1800">
                <a:latin typeface="Arial"/>
                <a:ea typeface="Arial"/>
                <a:cs typeface="Arial"/>
                <a:sym typeface="Arial"/>
              </a:rPr>
              <a:t>       0.735129</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 GarageArea       </a:t>
            </a:r>
            <a:r>
              <a:rPr lang="en-US" sz="1800">
                <a:latin typeface="Arial"/>
                <a:ea typeface="Arial"/>
                <a:cs typeface="Arial"/>
                <a:sym typeface="Arial"/>
              </a:rPr>
              <a:t>0.688249</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Font typeface="Arial"/>
              <a:buNone/>
            </a:pPr>
            <a:r>
              <a:rPr lang="en-US" sz="1800">
                <a:latin typeface="Arial"/>
                <a:ea typeface="Arial"/>
                <a:cs typeface="Arial"/>
                <a:sym typeface="Arial"/>
              </a:rPr>
              <a:t>- GarageCars    </a:t>
            </a:r>
            <a:r>
              <a:rPr lang="en-US" sz="1800">
                <a:latin typeface="Arial"/>
                <a:ea typeface="Arial"/>
                <a:cs typeface="Arial"/>
                <a:sym typeface="Arial"/>
              </a:rPr>
              <a:t>   0.663441</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Font typeface="Arial"/>
              <a:buNone/>
            </a:pPr>
            <a:r>
              <a:rPr lang="en-US" sz="1800">
                <a:latin typeface="Arial"/>
                <a:ea typeface="Arial"/>
                <a:cs typeface="Arial"/>
                <a:sym typeface="Arial"/>
              </a:rPr>
              <a:t>- YearBuilt      </a:t>
            </a:r>
            <a:r>
              <a:rPr lang="en-US" sz="1800">
                <a:latin typeface="Arial"/>
                <a:ea typeface="Arial"/>
                <a:cs typeface="Arial"/>
                <a:sym typeface="Arial"/>
              </a:rPr>
              <a:t>  0.658636</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A coefficient of greater than 0.70 is generally an indicator of a strong correlation. (</a:t>
            </a:r>
            <a:r>
              <a:rPr lang="en-US" sz="1800" u="sng">
                <a:solidFill>
                  <a:schemeClr val="hlink"/>
                </a:solidFill>
                <a:latin typeface="Arial"/>
                <a:ea typeface="Arial"/>
                <a:cs typeface="Arial"/>
                <a:sym typeface="Arial"/>
                <a:hlinkClick r:id="rId3"/>
              </a:rPr>
              <a:t>https://www.nlm.nih.gov/oet/ed/stats/02-300.html#:~:text=As%20a%20rule%20of%20thumb,than%20%2D0.7%20are%20considered%20strong</a:t>
            </a:r>
            <a:r>
              <a:rPr lang="en-US" sz="1800">
                <a:latin typeface="Arial"/>
                <a:ea typeface="Arial"/>
                <a:cs typeface="Arial"/>
                <a:sym typeface="Arial"/>
              </a:rPr>
              <a:t> )</a:t>
            </a:r>
            <a:endParaRPr sz="1800">
              <a:latin typeface="Arial"/>
              <a:ea typeface="Arial"/>
              <a:cs typeface="Arial"/>
              <a:sym typeface="Arial"/>
            </a:endParaRPr>
          </a:p>
        </p:txBody>
      </p:sp>
      <p:sp>
        <p:nvSpPr>
          <p:cNvPr id="181" name="Google Shape;181;p6"/>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87" name="Google Shape;187;p7"/>
          <p:cNvSpPr txBox="1"/>
          <p:nvPr>
            <p:ph idx="4294967295" type="sldNum"/>
          </p:nvPr>
        </p:nvSpPr>
        <p:spPr>
          <a:xfrm>
            <a:off x="4462501" y="6356350"/>
            <a:ext cx="449400" cy="369300"/>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88" name="Google Shape;188;p7"/>
          <p:cNvSpPr txBox="1"/>
          <p:nvPr>
            <p:ph idx="1" type="body"/>
          </p:nvPr>
        </p:nvSpPr>
        <p:spPr>
          <a:xfrm>
            <a:off x="606342" y="1354901"/>
            <a:ext cx="7931316" cy="4148198"/>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The algorithm used to create the multiple linear regression model is scikitlearn’s linear_model.LinearRegression(). This model takes a dependent variable (sales price) and independent variables (area, year built, etc), and calculates an equation for a line.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94" name="Google Shape;194;p8"/>
          <p:cNvSpPr txBox="1"/>
          <p:nvPr>
            <p:ph idx="4294967295" type="sldNum"/>
          </p:nvPr>
        </p:nvSpPr>
        <p:spPr>
          <a:xfrm>
            <a:off x="4451766" y="6356350"/>
            <a:ext cx="460200" cy="369300"/>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95" name="Google Shape;195;p8"/>
          <p:cNvSpPr txBox="1"/>
          <p:nvPr>
            <p:ph idx="1" type="body"/>
          </p:nvPr>
        </p:nvSpPr>
        <p:spPr>
          <a:xfrm>
            <a:off x="606342" y="1379811"/>
            <a:ext cx="7931316" cy="4148198"/>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In the 4th model (the model with the highest prediction power), I used these 10 variables: 'OverallQual', 'GrLivArea', 'GarageArea', 'GarageCars',</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Font typeface="Arial"/>
              <a:buNone/>
            </a:pPr>
            <a:r>
              <a:rPr lang="en-US" sz="1800">
                <a:latin typeface="Arial"/>
                <a:ea typeface="Arial"/>
                <a:cs typeface="Arial"/>
                <a:sym typeface="Arial"/>
              </a:rPr>
              <a:t>       'YearBuilt', 'TotalBsmtSF', 'GarageYrBlt', 'FullBath', 'MasVnrArea',</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       'TotRmsAbvGrd'</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I chose these variables because they have the highest correlation coefficient to sales price. It also intuitively makes sense because I would pay more for better overall quality, living area, garage area, etc. This model had a score of 0.85. </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The second and third model, the ones with 5 columns, and dropped nulls, scored 0.83. </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The first model, with 2 columns and 20 records, scored 0.75.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201" name="Google Shape;201;p9"/>
          <p:cNvSpPr txBox="1"/>
          <p:nvPr>
            <p:ph idx="4294967295" type="sldNum"/>
          </p:nvPr>
        </p:nvSpPr>
        <p:spPr>
          <a:xfrm>
            <a:off x="4455257" y="6356350"/>
            <a:ext cx="647100" cy="369300"/>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202" name="Google Shape;202;p9"/>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Model 2 has a score of 0.83 against training data, but for test data it decreased to 0.74.</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Model 4 has a score of 0.85 against training data, but for test data it decrease to 0.75. Also, the test data had some empty values that had to be filled in with the mean. This is called imputation.</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208" name="Google Shape;208;p10"/>
          <p:cNvSpPr txBox="1"/>
          <p:nvPr>
            <p:ph idx="4294967295"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209" name="Google Shape;209;p10"/>
          <p:cNvSpPr txBox="1"/>
          <p:nvPr>
            <p:ph idx="1" type="body"/>
          </p:nvPr>
        </p:nvSpPr>
        <p:spPr>
          <a:xfrm>
            <a:off x="667250" y="737925"/>
            <a:ext cx="7931400" cy="5539800"/>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chemeClr val="dk1"/>
              </a:buClr>
              <a:buSzPts val="1100"/>
              <a:buFont typeface="Arial"/>
              <a:buNone/>
            </a:pPr>
            <a:r>
              <a:rPr lang="en-US" sz="1800">
                <a:latin typeface="Arial"/>
                <a:ea typeface="Arial"/>
                <a:cs typeface="Arial"/>
                <a:sym typeface="Arial"/>
              </a:rPr>
              <a:t>The model that performed the best was the 4th model, the one with the top 10 correlated columns, 100 training records, and no null columns. The score for this model is 0.85, meaning given these 10 variables, the model can predict 85% of the sale price. This is better than the 0.83 of Dr. Williams, which only used 5 columns. Since the scatter plot of prediction vs actual looks like it has a slope of 1, the model 4 is a good predictor. Basically having more columns, and more training records, and removing null columns made the model more accurate. </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These variables make sense, since having a higher overall quality would seem to make the sale higher. Having a bigger living room area would also seem to make the sale higher, and so on.</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t/>
            </a:r>
            <a:endParaRPr sz="1800">
              <a:latin typeface="Arial"/>
              <a:ea typeface="Arial"/>
              <a:cs typeface="Arial"/>
              <a:sym typeface="Arial"/>
            </a:endParaRPr>
          </a:p>
          <a:p>
            <a:pPr indent="0" lvl="0" marL="0" rtl="0" algn="l">
              <a:lnSpc>
                <a:spcPct val="110000"/>
              </a:lnSpc>
              <a:spcBef>
                <a:spcPts val="0"/>
              </a:spcBef>
              <a:spcAft>
                <a:spcPts val="0"/>
              </a:spcAft>
              <a:buClr>
                <a:schemeClr val="dk1"/>
              </a:buClr>
              <a:buSzPts val="1100"/>
              <a:buNone/>
            </a:pPr>
            <a:r>
              <a:rPr lang="en-US" sz="1800">
                <a:latin typeface="Arial"/>
                <a:ea typeface="Arial"/>
                <a:cs typeface="Arial"/>
                <a:sym typeface="Arial"/>
              </a:rPr>
              <a:t>In the future, I can include categorical columns such as dwelling type, zoning classification, neighborhood, etc. In order to do so, I would have to create dummy columns and treat each category as a 0 or 1.</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215" name="Google Shape;215;p11"/>
          <p:cNvSpPr txBox="1"/>
          <p:nvPr>
            <p:ph idx="4294967295" type="sldNum"/>
          </p:nvPr>
        </p:nvSpPr>
        <p:spPr>
          <a:xfrm>
            <a:off x="4421697" y="6356350"/>
            <a:ext cx="534300" cy="369300"/>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216" name="Google Shape;216;p11"/>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rtl="0" algn="l">
              <a:lnSpc>
                <a:spcPct val="99000"/>
              </a:lnSpc>
              <a:spcBef>
                <a:spcPts val="1200"/>
              </a:spcBef>
              <a:spcAft>
                <a:spcPts val="0"/>
              </a:spcAft>
              <a:buClr>
                <a:srgbClr val="000000"/>
              </a:buClr>
              <a:buSzPts val="1800"/>
              <a:buNone/>
            </a:pPr>
            <a:r>
              <a:rPr lang="en-US" sz="1800">
                <a:latin typeface="Arial"/>
                <a:ea typeface="Arial"/>
                <a:cs typeface="Arial"/>
                <a:sym typeface="Arial"/>
              </a:rPr>
              <a:t>“Finding and using health statistics.” National Library of Medicine. Access date May 14, 2024. </a:t>
            </a:r>
            <a:r>
              <a:rPr lang="en-US" sz="1800" u="sng">
                <a:solidFill>
                  <a:schemeClr val="hlink"/>
                </a:solidFill>
                <a:latin typeface="Arial"/>
                <a:ea typeface="Arial"/>
                <a:cs typeface="Arial"/>
                <a:sym typeface="Arial"/>
                <a:hlinkClick r:id="rId3"/>
              </a:rPr>
              <a:t>https://www.nlm.nih.gov/oet/ed/stats/02-300.html#:~:text=As%20a%20rule%20of%20thumb,than%20%2D0.7%20are%20considered%20strong</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99000"/>
              </a:lnSpc>
              <a:spcBef>
                <a:spcPts val="1200"/>
              </a:spcBef>
              <a:spcAft>
                <a:spcPts val="0"/>
              </a:spcAft>
              <a:buClr>
                <a:srgbClr val="000000"/>
              </a:buClr>
              <a:buSzPts val="1800"/>
              <a:buNone/>
            </a:pPr>
            <a:r>
              <a:t/>
            </a:r>
            <a:endParaRPr sz="1800">
              <a:latin typeface="Arial"/>
              <a:ea typeface="Arial"/>
              <a:cs typeface="Arial"/>
              <a:sym typeface="Arial"/>
            </a:endParaRPr>
          </a:p>
          <a:p>
            <a:pPr indent="0" lvl="0" marL="0" rtl="0" algn="l">
              <a:lnSpc>
                <a:spcPct val="99000"/>
              </a:lnSpc>
              <a:spcBef>
                <a:spcPts val="1200"/>
              </a:spcBef>
              <a:spcAft>
                <a:spcPts val="0"/>
              </a:spcAft>
              <a:buClr>
                <a:schemeClr val="dk1"/>
              </a:buClr>
              <a:buSzPts val="1100"/>
              <a:buFont typeface="Arial"/>
              <a:buNone/>
            </a:pPr>
            <a:r>
              <a:rPr lang="en-US" sz="1800">
                <a:latin typeface="Arial"/>
                <a:ea typeface="Arial"/>
                <a:cs typeface="Arial"/>
                <a:sym typeface="Arial"/>
              </a:rPr>
              <a:t>“Pandas DataFrame corr() Method” Geeks for geeks. Last Updated : 01 Dec, 2023. (</a:t>
            </a:r>
            <a:r>
              <a:rPr lang="en-US" sz="1800" u="sng">
                <a:solidFill>
                  <a:schemeClr val="hlink"/>
                </a:solidFill>
                <a:latin typeface="Arial"/>
                <a:ea typeface="Arial"/>
                <a:cs typeface="Arial"/>
                <a:sym typeface="Arial"/>
                <a:hlinkClick r:id="rId4"/>
              </a:rPr>
              <a:t>https://www.geeksforgeeks.org/python-pandas-dataframe-corr</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99000"/>
              </a:lnSpc>
              <a:spcBef>
                <a:spcPts val="12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99000"/>
              </a:lnSpc>
              <a:spcBef>
                <a:spcPts val="1200"/>
              </a:spcBef>
              <a:spcAft>
                <a:spcPts val="0"/>
              </a:spcAft>
              <a:buClr>
                <a:srgbClr val="000000"/>
              </a:buClr>
              <a:buSzPts val="1800"/>
              <a:buNone/>
            </a:pPr>
            <a:r>
              <a:t/>
            </a:r>
            <a:endParaRPr sz="1800">
              <a:latin typeface="Arial"/>
              <a:ea typeface="Arial"/>
              <a:cs typeface="Arial"/>
              <a:sym typeface="Arial"/>
            </a:endParaRPr>
          </a:p>
          <a:p>
            <a:pPr indent="0" lvl="0" marL="0" rtl="0" algn="l">
              <a:lnSpc>
                <a:spcPct val="99000"/>
              </a:lnSpc>
              <a:spcBef>
                <a:spcPts val="1200"/>
              </a:spcBef>
              <a:spcAft>
                <a:spcPts val="0"/>
              </a:spcAft>
              <a:buClr>
                <a:srgbClr val="000000"/>
              </a:buClr>
              <a:buSzPts val="1800"/>
              <a:buNone/>
            </a:pPr>
            <a:r>
              <a:t/>
            </a:r>
            <a:endParaRPr/>
          </a:p>
        </p:txBody>
      </p:sp>
      <p:sp>
        <p:nvSpPr>
          <p:cNvPr id="217" name="Google Shape;217;p11"/>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100" name="Google Shape;100;p2"/>
          <p:cNvSpPr txBox="1"/>
          <p:nvPr>
            <p:ph idx="4294967295" type="sldNum"/>
          </p:nvPr>
        </p:nvSpPr>
        <p:spPr>
          <a:xfrm>
            <a:off x="4456083" y="6356351"/>
            <a:ext cx="231833"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01" name="Google Shape;101;p2"/>
          <p:cNvSpPr txBox="1"/>
          <p:nvPr>
            <p:ph idx="1" type="body"/>
          </p:nvPr>
        </p:nvSpPr>
        <p:spPr>
          <a:xfrm>
            <a:off x="667250" y="839900"/>
            <a:ext cx="7931400" cy="54351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In this project, I create 4 different regression models to predict housing prices. </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First I import data of house sale price and characteristics such as lot area, number of bedrooms, etc. from a csv file. </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Second visualize the data to better understand it.</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Third I create a small model that predicts 75% of the house sales price.</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Fourth, improving upon the previous model, I make the model bigger with 83% prediction power.</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Fifth, I tested the second model against data from jtest.csv. </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Sixth, I removed some unnecessary columns. The score for this third model did not change from the second model.</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None/>
            </a:pPr>
            <a:r>
              <a:rPr lang="en-US" sz="1960">
                <a:latin typeface="Arial"/>
                <a:ea typeface="Arial"/>
                <a:cs typeface="Arial"/>
                <a:sym typeface="Arial"/>
              </a:rPr>
              <a:t>- Seventh, I increased the number of columns to be included in the model to 10. This increased the score slightly to 85%.</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Font typeface="Arial"/>
              <a:buNone/>
            </a:pPr>
            <a:r>
              <a:t/>
            </a:r>
            <a:endParaRPr sz="1960">
              <a:latin typeface="Arial"/>
              <a:ea typeface="Arial"/>
              <a:cs typeface="Arial"/>
              <a:sym typeface="Arial"/>
            </a:endParaRPr>
          </a:p>
          <a:p>
            <a:pPr indent="0" lvl="0" marL="0" rtl="0" algn="l">
              <a:lnSpc>
                <a:spcPct val="100000"/>
              </a:lnSpc>
              <a:spcBef>
                <a:spcPts val="0"/>
              </a:spcBef>
              <a:spcAft>
                <a:spcPts val="0"/>
              </a:spcAft>
              <a:buClr>
                <a:schemeClr val="dk1"/>
              </a:buClr>
              <a:buSzPts val="770"/>
              <a:buFont typeface="Arial"/>
              <a:buNone/>
            </a:pPr>
            <a:r>
              <a:t/>
            </a:r>
            <a:endParaRPr sz="1960">
              <a:latin typeface="Arial"/>
              <a:ea typeface="Arial"/>
              <a:cs typeface="Arial"/>
              <a:sym typeface="Arial"/>
            </a:endParaRPr>
          </a:p>
          <a:p>
            <a:pPr indent="0" lvl="0" marL="0" rtl="0" algn="l">
              <a:lnSpc>
                <a:spcPct val="100000"/>
              </a:lnSpc>
              <a:spcBef>
                <a:spcPts val="0"/>
              </a:spcBef>
              <a:spcAft>
                <a:spcPts val="0"/>
              </a:spcAft>
              <a:buClr>
                <a:srgbClr val="000000"/>
              </a:buClr>
              <a:buSzPts val="1260"/>
              <a:buNone/>
            </a:pPr>
            <a:r>
              <a:t/>
            </a:r>
            <a:endParaRPr sz="1960">
              <a:latin typeface="Arial"/>
              <a:ea typeface="Arial"/>
              <a:cs typeface="Arial"/>
              <a:sym typeface="Arial"/>
            </a:endParaRPr>
          </a:p>
        </p:txBody>
      </p:sp>
      <p:sp>
        <p:nvSpPr>
          <p:cNvPr id="102" name="Google Shape;102;p2"/>
          <p:cNvSpPr txBox="1"/>
          <p:nvPr/>
        </p:nvSpPr>
        <p:spPr>
          <a:xfrm>
            <a:off x="712971" y="6419513"/>
            <a:ext cx="18039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8" name="Google Shape;108;p3"/>
          <p:cNvSpPr txBox="1"/>
          <p:nvPr>
            <p:ph idx="4294967295" type="sldNum"/>
          </p:nvPr>
        </p:nvSpPr>
        <p:spPr>
          <a:xfrm>
            <a:off x="4456865" y="6356351"/>
            <a:ext cx="230270"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09" name="Google Shape;109;p3"/>
          <p:cNvSpPr txBox="1"/>
          <p:nvPr>
            <p:ph idx="1" type="body"/>
          </p:nvPr>
        </p:nvSpPr>
        <p:spPr>
          <a:xfrm>
            <a:off x="606342" y="1354901"/>
            <a:ext cx="7931400" cy="4148100"/>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2500">
                <a:latin typeface="Arial"/>
                <a:ea typeface="Arial"/>
                <a:cs typeface="Arial"/>
                <a:sym typeface="Arial"/>
              </a:rPr>
              <a:t>houseSmallData.csv is a mixture of strings and numbers about houses. It contains categorical data, which will not be used in the regression, and numerical data, which will be used. Categorical data include Street type, dwelling type, zoning classification, etc. Numerical data include number of bedrooms, ground floor area, year built, sale price, etc.</a:t>
            </a:r>
            <a:endParaRPr sz="3500"/>
          </a:p>
        </p:txBody>
      </p:sp>
      <p:sp>
        <p:nvSpPr>
          <p:cNvPr id="110" name="Google Shape;110;p3"/>
          <p:cNvSpPr txBox="1"/>
          <p:nvPr/>
        </p:nvSpPr>
        <p:spPr>
          <a:xfrm>
            <a:off x="712971" y="6419513"/>
            <a:ext cx="18039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6" name="Google Shape;116;p4"/>
          <p:cNvSpPr txBox="1"/>
          <p:nvPr>
            <p:ph idx="4294967295" type="sldNum"/>
          </p:nvPr>
        </p:nvSpPr>
        <p:spPr>
          <a:xfrm>
            <a:off x="4455358" y="6356351"/>
            <a:ext cx="233284"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17" name="Google Shape;117;p4"/>
          <p:cNvSpPr txBox="1"/>
          <p:nvPr/>
        </p:nvSpPr>
        <p:spPr>
          <a:xfrm>
            <a:off x="712971" y="6419513"/>
            <a:ext cx="18039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t/>
            </a:r>
            <a:endParaRPr b="0" i="0" sz="1400" u="none" cap="none" strike="noStrike">
              <a:solidFill>
                <a:srgbClr val="000000"/>
              </a:solidFill>
              <a:latin typeface="Arial"/>
              <a:ea typeface="Arial"/>
              <a:cs typeface="Arial"/>
              <a:sym typeface="Arial"/>
            </a:endParaRPr>
          </a:p>
        </p:txBody>
      </p:sp>
      <p:pic>
        <p:nvPicPr>
          <p:cNvPr id="118" name="Google Shape;118;p4"/>
          <p:cNvPicPr preferRelativeResize="0"/>
          <p:nvPr/>
        </p:nvPicPr>
        <p:blipFill>
          <a:blip r:embed="rId3">
            <a:alphaModFix/>
          </a:blip>
          <a:stretch>
            <a:fillRect/>
          </a:stretch>
        </p:blipFill>
        <p:spPr>
          <a:xfrm>
            <a:off x="1351050" y="732199"/>
            <a:ext cx="5963325" cy="4474701"/>
          </a:xfrm>
          <a:prstGeom prst="rect">
            <a:avLst/>
          </a:prstGeom>
          <a:noFill/>
          <a:ln>
            <a:noFill/>
          </a:ln>
        </p:spPr>
      </p:pic>
      <p:sp>
        <p:nvSpPr>
          <p:cNvPr id="119" name="Google Shape;119;p4"/>
          <p:cNvSpPr txBox="1"/>
          <p:nvPr/>
        </p:nvSpPr>
        <p:spPr>
          <a:xfrm>
            <a:off x="487375" y="5387625"/>
            <a:ext cx="739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Georgia"/>
                <a:ea typeface="Georgia"/>
                <a:cs typeface="Georgia"/>
                <a:sym typeface="Georgia"/>
              </a:rPr>
              <a:t>This is a histogram of number of houses grouped by SalePrice. There are only 20 records in this model. </a:t>
            </a:r>
            <a:endParaRPr sz="20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dc171fbc4a_0_24"/>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25" name="Google Shape;125;g2dc171fbc4a_0_24"/>
          <p:cNvSpPr txBox="1"/>
          <p:nvPr>
            <p:ph idx="1" type="body"/>
          </p:nvPr>
        </p:nvSpPr>
        <p:spPr>
          <a:xfrm>
            <a:off x="795600" y="4612500"/>
            <a:ext cx="7886700" cy="14325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a:t>Using the first model, this is a scatter plot of actual sales prices against predicted. The closer to a slope of 1 means it is a good predictor.</a:t>
            </a:r>
            <a:endParaRPr/>
          </a:p>
        </p:txBody>
      </p:sp>
      <p:pic>
        <p:nvPicPr>
          <p:cNvPr id="126" name="Google Shape;126;g2dc171fbc4a_0_24"/>
          <p:cNvPicPr preferRelativeResize="0"/>
          <p:nvPr/>
        </p:nvPicPr>
        <p:blipFill>
          <a:blip r:embed="rId3">
            <a:alphaModFix/>
          </a:blip>
          <a:stretch>
            <a:fillRect/>
          </a:stretch>
        </p:blipFill>
        <p:spPr>
          <a:xfrm>
            <a:off x="1556525" y="718475"/>
            <a:ext cx="5530349" cy="3832750"/>
          </a:xfrm>
          <a:prstGeom prst="rect">
            <a:avLst/>
          </a:prstGeom>
          <a:noFill/>
          <a:ln>
            <a:noFill/>
          </a:ln>
        </p:spPr>
      </p:pic>
      <p:sp>
        <p:nvSpPr>
          <p:cNvPr id="127" name="Google Shape;127;g2dc171fbc4a_0_24"/>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dc171fbc4a_0_30"/>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33" name="Google Shape;133;g2dc171fbc4a_0_30"/>
          <p:cNvSpPr txBox="1"/>
          <p:nvPr>
            <p:ph idx="1" type="body"/>
          </p:nvPr>
        </p:nvSpPr>
        <p:spPr>
          <a:xfrm>
            <a:off x="628650" y="4882175"/>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a:t>For the second model, we use 100 records. Again we plotted a histogram of sales prices, and now it looks skewed to the left, which is a log normal distribution.</a:t>
            </a:r>
            <a:endParaRPr/>
          </a:p>
        </p:txBody>
      </p:sp>
      <p:pic>
        <p:nvPicPr>
          <p:cNvPr id="134" name="Google Shape;134;g2dc171fbc4a_0_30"/>
          <p:cNvPicPr preferRelativeResize="0"/>
          <p:nvPr/>
        </p:nvPicPr>
        <p:blipFill>
          <a:blip r:embed="rId3">
            <a:alphaModFix/>
          </a:blip>
          <a:stretch>
            <a:fillRect/>
          </a:stretch>
        </p:blipFill>
        <p:spPr>
          <a:xfrm>
            <a:off x="1363898" y="608623"/>
            <a:ext cx="5612850" cy="4085775"/>
          </a:xfrm>
          <a:prstGeom prst="rect">
            <a:avLst/>
          </a:prstGeom>
          <a:noFill/>
          <a:ln>
            <a:noFill/>
          </a:ln>
        </p:spPr>
      </p:pic>
      <p:sp>
        <p:nvSpPr>
          <p:cNvPr id="135" name="Google Shape;135;g2dc171fbc4a_0_30"/>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dc171fbc4a_0_36"/>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41" name="Google Shape;141;g2dc171fbc4a_0_36"/>
          <p:cNvSpPr txBox="1"/>
          <p:nvPr>
            <p:ph idx="1" type="body"/>
          </p:nvPr>
        </p:nvSpPr>
        <p:spPr>
          <a:xfrm>
            <a:off x="496375" y="5350450"/>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a:t>Getting the logarithm of the sales prices produces a normal distribution for the histogram</a:t>
            </a:r>
            <a:endParaRPr/>
          </a:p>
        </p:txBody>
      </p:sp>
      <p:pic>
        <p:nvPicPr>
          <p:cNvPr id="142" name="Google Shape;142;g2dc171fbc4a_0_36"/>
          <p:cNvPicPr preferRelativeResize="0"/>
          <p:nvPr/>
        </p:nvPicPr>
        <p:blipFill>
          <a:blip r:embed="rId3">
            <a:alphaModFix/>
          </a:blip>
          <a:stretch>
            <a:fillRect/>
          </a:stretch>
        </p:blipFill>
        <p:spPr>
          <a:xfrm>
            <a:off x="1440950" y="701875"/>
            <a:ext cx="5997550" cy="4498150"/>
          </a:xfrm>
          <a:prstGeom prst="rect">
            <a:avLst/>
          </a:prstGeom>
          <a:noFill/>
          <a:ln>
            <a:noFill/>
          </a:ln>
        </p:spPr>
      </p:pic>
      <p:sp>
        <p:nvSpPr>
          <p:cNvPr id="143" name="Google Shape;143;g2dc171fbc4a_0_36"/>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c171fbc4a_0_42"/>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49" name="Google Shape;149;g2dc171fbc4a_0_42"/>
          <p:cNvSpPr txBox="1"/>
          <p:nvPr>
            <p:ph idx="1" type="body"/>
          </p:nvPr>
        </p:nvSpPr>
        <p:spPr>
          <a:xfrm>
            <a:off x="628663" y="4895025"/>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sz="2700"/>
              <a:t>This is a histogram of the difference between actual and predicted sales prices using the second model. </a:t>
            </a:r>
            <a:r>
              <a:rPr lang="en-US" sz="2700"/>
              <a:t>We can see that the difference is mostly close to zero, which is a good sign that the model is accurate.</a:t>
            </a:r>
            <a:endParaRPr sz="2700"/>
          </a:p>
        </p:txBody>
      </p:sp>
      <p:pic>
        <p:nvPicPr>
          <p:cNvPr id="150" name="Google Shape;150;g2dc171fbc4a_0_42"/>
          <p:cNvPicPr preferRelativeResize="0"/>
          <p:nvPr/>
        </p:nvPicPr>
        <p:blipFill>
          <a:blip r:embed="rId3">
            <a:alphaModFix/>
          </a:blip>
          <a:stretch>
            <a:fillRect/>
          </a:stretch>
        </p:blipFill>
        <p:spPr>
          <a:xfrm>
            <a:off x="1747338" y="494099"/>
            <a:ext cx="5649325" cy="4247524"/>
          </a:xfrm>
          <a:prstGeom prst="rect">
            <a:avLst/>
          </a:prstGeom>
          <a:noFill/>
          <a:ln>
            <a:noFill/>
          </a:ln>
        </p:spPr>
      </p:pic>
      <p:sp>
        <p:nvSpPr>
          <p:cNvPr id="151" name="Google Shape;151;g2dc171fbc4a_0_42"/>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c171fbc4a_0_48"/>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Exploration</a:t>
            </a:r>
            <a:endParaRPr/>
          </a:p>
        </p:txBody>
      </p:sp>
      <p:sp>
        <p:nvSpPr>
          <p:cNvPr id="157" name="Google Shape;157;g2dc171fbc4a_0_48"/>
          <p:cNvSpPr txBox="1"/>
          <p:nvPr>
            <p:ph idx="1" type="body"/>
          </p:nvPr>
        </p:nvSpPr>
        <p:spPr>
          <a:xfrm>
            <a:off x="520763" y="4766600"/>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a:t>This is a scatter plot of actual against predicted sales prices using model 2. It shows that it has a slope close to 1, which is a good indicator of prediction power.</a:t>
            </a:r>
            <a:endParaRPr/>
          </a:p>
        </p:txBody>
      </p:sp>
      <p:pic>
        <p:nvPicPr>
          <p:cNvPr id="158" name="Google Shape;158;g2dc171fbc4a_0_48"/>
          <p:cNvPicPr preferRelativeResize="0"/>
          <p:nvPr/>
        </p:nvPicPr>
        <p:blipFill>
          <a:blip r:embed="rId3">
            <a:alphaModFix/>
          </a:blip>
          <a:stretch>
            <a:fillRect/>
          </a:stretch>
        </p:blipFill>
        <p:spPr>
          <a:xfrm>
            <a:off x="1556525" y="551448"/>
            <a:ext cx="5815175" cy="4094875"/>
          </a:xfrm>
          <a:prstGeom prst="rect">
            <a:avLst/>
          </a:prstGeom>
          <a:noFill/>
          <a:ln>
            <a:noFill/>
          </a:ln>
        </p:spPr>
      </p:pic>
      <p:sp>
        <p:nvSpPr>
          <p:cNvPr id="159" name="Google Shape;159;g2dc171fbc4a_0_48"/>
          <p:cNvSpPr txBox="1"/>
          <p:nvPr>
            <p:ph idx="12" type="sldNum"/>
          </p:nvPr>
        </p:nvSpPr>
        <p:spPr>
          <a:xfrm>
            <a:off x="4400663" y="6356351"/>
            <a:ext cx="342600" cy="369300"/>
          </a:xfrm>
          <a:prstGeom prst="rect">
            <a:avLst/>
          </a:prstGeom>
        </p:spPr>
        <p:txBody>
          <a:bodyPr anchorCtr="0" anchor="t" bIns="45700" lIns="45700" spcFirstLastPara="1" rIns="45700" wrap="square" tIns="45700">
            <a:spAutoFit/>
          </a:bodyPr>
          <a:lstStyle/>
          <a:p>
            <a:pPr indent="0" lvl="0" marL="0" rtl="0" algn="ctr">
              <a:spcBef>
                <a:spcPts val="0"/>
              </a:spcBef>
              <a:spcAft>
                <a:spcPts val="0"/>
              </a:spcAft>
              <a:buClr>
                <a:srgbClr val="000000"/>
              </a:buClr>
              <a:buSzPts val="1800"/>
              <a:buFont typeface="Georgia"/>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Britni Epstein</dc:creator>
</cp:coreProperties>
</file>