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314" r:id="rId4"/>
    <p:sldId id="315" r:id="rId5"/>
    <p:sldId id="311" r:id="rId6"/>
    <p:sldId id="271" r:id="rId7"/>
    <p:sldId id="258" r:id="rId8"/>
    <p:sldId id="259" r:id="rId9"/>
    <p:sldId id="318" r:id="rId10"/>
    <p:sldId id="261" r:id="rId11"/>
    <p:sldId id="273" r:id="rId12"/>
    <p:sldId id="270" r:id="rId13"/>
    <p:sldId id="289" r:id="rId14"/>
    <p:sldId id="272" r:id="rId15"/>
    <p:sldId id="260" r:id="rId16"/>
    <p:sldId id="265" r:id="rId17"/>
    <p:sldId id="266" r:id="rId18"/>
    <p:sldId id="267" r:id="rId19"/>
    <p:sldId id="317" r:id="rId20"/>
    <p:sldId id="268" r:id="rId21"/>
    <p:sldId id="319" r:id="rId22"/>
    <p:sldId id="269" r:id="rId23"/>
    <p:sldId id="312" r:id="rId24"/>
    <p:sldId id="290" r:id="rId25"/>
    <p:sldId id="294" r:id="rId26"/>
    <p:sldId id="295" r:id="rId27"/>
    <p:sldId id="292" r:id="rId28"/>
    <p:sldId id="320" r:id="rId29"/>
    <p:sldId id="293" r:id="rId30"/>
    <p:sldId id="296" r:id="rId31"/>
    <p:sldId id="297" r:id="rId32"/>
    <p:sldId id="321" r:id="rId33"/>
    <p:sldId id="298" r:id="rId34"/>
    <p:sldId id="322" r:id="rId35"/>
    <p:sldId id="300" r:id="rId36"/>
    <p:sldId id="301" r:id="rId37"/>
    <p:sldId id="302" r:id="rId38"/>
    <p:sldId id="303" r:id="rId39"/>
    <p:sldId id="304" r:id="rId40"/>
    <p:sldId id="305" r:id="rId41"/>
    <p:sldId id="323" r:id="rId42"/>
    <p:sldId id="307" r:id="rId43"/>
    <p:sldId id="308" r:id="rId44"/>
    <p:sldId id="309" r:id="rId45"/>
    <p:sldId id="310" r:id="rId46"/>
    <p:sldId id="275" r:id="rId47"/>
    <p:sldId id="276" r:id="rId48"/>
    <p:sldId id="277" r:id="rId49"/>
    <p:sldId id="278" r:id="rId50"/>
    <p:sldId id="280" r:id="rId51"/>
    <p:sldId id="281" r:id="rId52"/>
    <p:sldId id="283" r:id="rId53"/>
    <p:sldId id="279" r:id="rId54"/>
    <p:sldId id="284" r:id="rId55"/>
    <p:sldId id="287" r:id="rId56"/>
    <p:sldId id="288" r:id="rId57"/>
    <p:sldId id="316" r:id="rId58"/>
    <p:sldId id="262" r:id="rId59"/>
    <p:sldId id="263" r:id="rId60"/>
    <p:sldId id="257" r:id="rId61"/>
    <p:sldId id="274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E72F41-05E4-B24F-B677-751C8E1336C5}">
          <p14:sldIdLst>
            <p14:sldId id="256"/>
            <p14:sldId id="313"/>
            <p14:sldId id="314"/>
            <p14:sldId id="315"/>
            <p14:sldId id="311"/>
            <p14:sldId id="271"/>
            <p14:sldId id="258"/>
            <p14:sldId id="259"/>
            <p14:sldId id="318"/>
            <p14:sldId id="261"/>
            <p14:sldId id="273"/>
            <p14:sldId id="270"/>
            <p14:sldId id="289"/>
            <p14:sldId id="272"/>
            <p14:sldId id="260"/>
            <p14:sldId id="265"/>
            <p14:sldId id="266"/>
            <p14:sldId id="267"/>
            <p14:sldId id="317"/>
            <p14:sldId id="268"/>
            <p14:sldId id="319"/>
            <p14:sldId id="269"/>
            <p14:sldId id="312"/>
            <p14:sldId id="290"/>
            <p14:sldId id="294"/>
            <p14:sldId id="295"/>
            <p14:sldId id="292"/>
            <p14:sldId id="320"/>
            <p14:sldId id="293"/>
            <p14:sldId id="296"/>
            <p14:sldId id="297"/>
            <p14:sldId id="321"/>
            <p14:sldId id="298"/>
            <p14:sldId id="322"/>
            <p14:sldId id="300"/>
            <p14:sldId id="301"/>
            <p14:sldId id="302"/>
            <p14:sldId id="303"/>
            <p14:sldId id="304"/>
            <p14:sldId id="305"/>
            <p14:sldId id="323"/>
            <p14:sldId id="307"/>
            <p14:sldId id="308"/>
            <p14:sldId id="309"/>
            <p14:sldId id="310"/>
            <p14:sldId id="275"/>
            <p14:sldId id="276"/>
            <p14:sldId id="277"/>
            <p14:sldId id="278"/>
            <p14:sldId id="280"/>
            <p14:sldId id="281"/>
            <p14:sldId id="283"/>
            <p14:sldId id="279"/>
            <p14:sldId id="284"/>
            <p14:sldId id="287"/>
            <p14:sldId id="288"/>
            <p14:sldId id="316"/>
            <p14:sldId id="262"/>
            <p14:sldId id="263"/>
            <p14:sldId id="257"/>
            <p14:sldId id="274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08"/>
    <p:restoredTop sz="94635"/>
  </p:normalViewPr>
  <p:slideViewPr>
    <p:cSldViewPr snapToGrid="0">
      <p:cViewPr varScale="1">
        <p:scale>
          <a:sx n="92" d="100"/>
          <a:sy n="92" d="100"/>
        </p:scale>
        <p:origin x="-20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AE3-28D6-42D2-A8C8-7AFD259B545F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492D-EDCB-403E-BD8F-1DF2390B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5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AE3-28D6-42D2-A8C8-7AFD259B545F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492D-EDCB-403E-BD8F-1DF2390B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4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AE3-28D6-42D2-A8C8-7AFD259B545F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492D-EDCB-403E-BD8F-1DF2390B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AE3-28D6-42D2-A8C8-7AFD259B545F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492D-EDCB-403E-BD8F-1DF2390B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9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AE3-28D6-42D2-A8C8-7AFD259B545F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492D-EDCB-403E-BD8F-1DF2390B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6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AE3-28D6-42D2-A8C8-7AFD259B545F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492D-EDCB-403E-BD8F-1DF2390B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7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AE3-28D6-42D2-A8C8-7AFD259B545F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492D-EDCB-403E-BD8F-1DF2390B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9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AE3-28D6-42D2-A8C8-7AFD259B545F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492D-EDCB-403E-BD8F-1DF2390B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2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AE3-28D6-42D2-A8C8-7AFD259B545F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492D-EDCB-403E-BD8F-1DF2390B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AE3-28D6-42D2-A8C8-7AFD259B545F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492D-EDCB-403E-BD8F-1DF2390B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1AE3-28D6-42D2-A8C8-7AFD259B545F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492D-EDCB-403E-BD8F-1DF2390B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1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F1AE3-28D6-42D2-A8C8-7AFD259B545F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492D-EDCB-403E-BD8F-1DF2390B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9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w.chaa@yahoo.co.uk" TargetMode="External"/><Relationship Id="rId4" Type="http://schemas.openxmlformats.org/officeDocument/2006/relationships/hyperlink" Target="http://andrewchaa.me.uk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drewchaa.me.uk/" TargetMode="Externa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.chaa@marketinvoice.com" TargetMode="External"/><Relationship Id="rId3" Type="http://schemas.openxmlformats.org/officeDocument/2006/relationships/hyperlink" Target="mailto:c.raw@marketinvoice.com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factoring.com/catalog/replaceDataValueWithObject.html" TargetMode="External"/><Relationship Id="rId4" Type="http://schemas.openxmlformats.org/officeDocument/2006/relationships/hyperlink" Target="http://fsharpforfunandprofit.com/posts/designing-with-types-single-case-du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abbagoft.blogspot.dk/2007/12/dealing-with-primitive-obsession.html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1943"/>
            <a:ext cx="9144000" cy="2387600"/>
          </a:xfrm>
        </p:spPr>
        <p:txBody>
          <a:bodyPr/>
          <a:lstStyle/>
          <a:p>
            <a:r>
              <a:rPr lang="en-GB" dirty="0"/>
              <a:t>Value objects,</a:t>
            </a:r>
            <a:br>
              <a:rPr lang="en-GB" dirty="0"/>
            </a:br>
            <a:r>
              <a:rPr lang="en-GB" dirty="0"/>
              <a:t>Invaluable, but often ignored</a:t>
            </a:r>
            <a:endParaRPr lang="en-US" dirty="0"/>
          </a:p>
        </p:txBody>
      </p:sp>
      <p:pic>
        <p:nvPicPr>
          <p:cNvPr id="4" name="Picture 2" descr="http://www.crystalinks.com/igno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84" y="2715284"/>
            <a:ext cx="42862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81229" y="4404019"/>
            <a:ext cx="4237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Andrew Chaa</a:t>
            </a:r>
          </a:p>
          <a:p>
            <a:endParaRPr lang="en-US" sz="2400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andrewchaa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andrew.chaa@yahoo.co.uk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http://andrewchaa.me.uk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324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9528"/>
            <a:ext cx="10515600" cy="5457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public class </a:t>
            </a:r>
            <a:r>
              <a:rPr lang="en-GB" dirty="0" err="1"/>
              <a:t>PostCode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    private </a:t>
            </a:r>
            <a:r>
              <a:rPr lang="en-GB" dirty="0" err="1"/>
              <a:t>readonly</a:t>
            </a:r>
            <a:r>
              <a:rPr lang="en-GB" dirty="0"/>
              <a:t> string _value;     </a:t>
            </a:r>
          </a:p>
          <a:p>
            <a:pPr marL="0" indent="0">
              <a:buNone/>
            </a:pPr>
            <a:r>
              <a:rPr lang="en-GB" dirty="0"/>
              <a:t>    public </a:t>
            </a:r>
            <a:r>
              <a:rPr lang="en-GB" dirty="0" err="1"/>
              <a:t>PostCode</a:t>
            </a:r>
            <a:r>
              <a:rPr lang="en-GB" dirty="0"/>
              <a:t> (string value) {</a:t>
            </a:r>
          </a:p>
          <a:p>
            <a:pPr marL="0" indent="0">
              <a:buNone/>
            </a:pPr>
            <a:r>
              <a:rPr lang="en-GB" dirty="0"/>
              <a:t>        _value = value;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   public string Value { </a:t>
            </a:r>
          </a:p>
          <a:p>
            <a:pPr marL="0" indent="0">
              <a:buNone/>
            </a:pPr>
            <a:r>
              <a:rPr lang="en-GB" dirty="0"/>
              <a:t>        get { return _value; }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3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Primitives would bite you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static.guim.co.uk/sys-images/Guardian/About/General/2010/12/8/1291832249691/Snarling-Gray-Wolf-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2686844"/>
            <a:ext cx="4381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1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story 3971 “bid as little as 0.1% value of a trade”</a:t>
            </a:r>
          </a:p>
          <a:p>
            <a:r>
              <a:rPr lang="en-GB" dirty="0" err="1"/>
              <a:t>int</a:t>
            </a:r>
            <a:r>
              <a:rPr lang="en-GB" dirty="0"/>
              <a:t> -&gt; decimal</a:t>
            </a:r>
          </a:p>
          <a:p>
            <a:endParaRPr lang="en-GB" dirty="0"/>
          </a:p>
          <a:p>
            <a:r>
              <a:rPr lang="en-GB" dirty="0"/>
              <a:t>Over 100 places to change</a:t>
            </a:r>
          </a:p>
          <a:p>
            <a:r>
              <a:rPr lang="en-GB" dirty="0"/>
              <a:t>Estimated to 32.5 hours of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8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Fowler’s saying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0" y="1866062"/>
            <a:ext cx="44323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28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 the system matures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7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Replace Data Value with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Martin Fowler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2710595"/>
            <a:ext cx="50482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7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prefer value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encrypted-tbn2.gstatic.com/images?q=tbn:ANd9GcSTIafGezPAgeyiiGE8pWTmuXuWi6Eq4U0QSrvrA3WswH9jUCT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233" y="2532459"/>
            <a:ext cx="5783534" cy="293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44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string</a:t>
            </a:r>
            <a:r>
              <a:rPr lang="en-GB" dirty="0"/>
              <a:t> data type can’t handle the business logic in the Post Code.</a:t>
            </a:r>
          </a:p>
          <a:p>
            <a:pPr marL="0" indent="0">
              <a:buNone/>
            </a:pPr>
            <a:r>
              <a:rPr lang="en-GB" dirty="0"/>
              <a:t>It accepts any text, even empty string!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7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static bool </a:t>
            </a:r>
            <a:r>
              <a:rPr lang="en-US" dirty="0" err="1"/>
              <a:t>IsValid</a:t>
            </a:r>
            <a:r>
              <a:rPr lang="en-US" dirty="0"/>
              <a:t>(string candidate)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string.IsNullOrEmpty</a:t>
            </a:r>
            <a:r>
              <a:rPr lang="en-US" dirty="0"/>
              <a:t>(candidate))</a:t>
            </a:r>
          </a:p>
          <a:p>
            <a:pPr marL="0" indent="0">
              <a:buNone/>
            </a:pPr>
            <a:r>
              <a:rPr lang="en-US" dirty="0"/>
              <a:t>        return false;</a:t>
            </a:r>
          </a:p>
          <a:p>
            <a:pPr marL="0" indent="0">
              <a:buNone/>
            </a:pPr>
            <a:r>
              <a:rPr lang="en-GB" dirty="0"/>
              <a:t>    …</a:t>
            </a:r>
          </a:p>
          <a:p>
            <a:pPr marL="0" indent="0">
              <a:buNone/>
            </a:pPr>
            <a:r>
              <a:rPr lang="en-GB" dirty="0"/>
              <a:t>    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return true;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35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objects have behaviours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Often quite a lot!</a:t>
            </a:r>
          </a:p>
        </p:txBody>
      </p:sp>
    </p:spTree>
    <p:extLst>
      <p:ext uri="{BB962C8B-B14F-4D97-AF65-F5344CB8AC3E}">
        <p14:creationId xmlns:p14="http://schemas.microsoft.com/office/powerpoint/2010/main" val="217873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882" y="1825625"/>
            <a:ext cx="7916917" cy="4351338"/>
          </a:xfrm>
        </p:spPr>
        <p:txBody>
          <a:bodyPr>
            <a:normAutofit/>
          </a:bodyPr>
          <a:lstStyle/>
          <a:p>
            <a:r>
              <a:rPr lang="en-GB" dirty="0"/>
              <a:t>Totaljobs.com -&gt; Barclays -&gt; Huddle</a:t>
            </a:r>
          </a:p>
          <a:p>
            <a:r>
              <a:rPr lang="en-GB" dirty="0"/>
              <a:t>Currently works at </a:t>
            </a:r>
            <a:r>
              <a:rPr lang="en-GB" dirty="0" err="1"/>
              <a:t>MarketInvoice</a:t>
            </a:r>
            <a:r>
              <a:rPr lang="en-GB" dirty="0"/>
              <a:t>, a P2P Invoice Financing start-up.</a:t>
            </a:r>
          </a:p>
          <a:p>
            <a:r>
              <a:rPr lang="en-GB" dirty="0"/>
              <a:t>An ordinary C# guy like you!</a:t>
            </a:r>
          </a:p>
          <a:p>
            <a:r>
              <a:rPr lang="en-GB" dirty="0" smtClean="0"/>
              <a:t>For some reason, I </a:t>
            </a:r>
            <a:r>
              <a:rPr lang="en-GB" dirty="0"/>
              <a:t>love </a:t>
            </a:r>
            <a:r>
              <a:rPr lang="en-GB" dirty="0" err="1" smtClean="0"/>
              <a:t>javascript</a:t>
            </a:r>
            <a:r>
              <a:rPr lang="en-GB" dirty="0" smtClean="0"/>
              <a:t> </a:t>
            </a:r>
            <a:r>
              <a:rPr lang="en-GB" dirty="0"/>
              <a:t>…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www.andrewchaa.me.uk</a:t>
            </a:r>
            <a:endParaRPr lang="en-GB" dirty="0"/>
          </a:p>
          <a:p>
            <a:r>
              <a:rPr lang="en-GB" dirty="0"/>
              <a:t>@</a:t>
            </a:r>
            <a:r>
              <a:rPr lang="en-GB" dirty="0" err="1"/>
              <a:t>andrewchaa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 descr="https://media.licdn.com/mpr/mpr/shrinknp_200_200/p/6/000/1ff/3fd/1e02d5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06" y="304879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845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static bool </a:t>
            </a:r>
            <a:r>
              <a:rPr lang="en-US" dirty="0" err="1"/>
              <a:t>TryParse</a:t>
            </a:r>
            <a:r>
              <a:rPr lang="en-US" dirty="0"/>
              <a:t>(string candidate, out </a:t>
            </a:r>
            <a:r>
              <a:rPr lang="en-US" dirty="0" err="1"/>
              <a:t>PostCode</a:t>
            </a:r>
            <a:r>
              <a:rPr lang="en-US" dirty="0"/>
              <a:t> </a:t>
            </a:r>
            <a:r>
              <a:rPr lang="en-US" dirty="0" err="1"/>
              <a:t>postCode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postCode</a:t>
            </a:r>
            <a:r>
              <a:rPr lang="en-US" dirty="0"/>
              <a:t> = null;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string.IsNullOrWhiteSpace</a:t>
            </a:r>
            <a:r>
              <a:rPr lang="en-US" dirty="0"/>
              <a:t>(candidate))</a:t>
            </a:r>
          </a:p>
          <a:p>
            <a:pPr marL="0" indent="0">
              <a:buNone/>
            </a:pPr>
            <a:r>
              <a:rPr lang="en-US" dirty="0"/>
              <a:t>        return false;</a:t>
            </a:r>
          </a:p>
          <a:p>
            <a:pPr marL="0" indent="0">
              <a:buNone/>
            </a:pPr>
            <a:r>
              <a:rPr lang="en-US" dirty="0"/>
              <a:t>     ….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postCode</a:t>
            </a:r>
            <a:r>
              <a:rPr lang="en-US" dirty="0"/>
              <a:t> = new </a:t>
            </a:r>
            <a:r>
              <a:rPr lang="en-US" dirty="0" err="1"/>
              <a:t>PostCode</a:t>
            </a:r>
            <a:r>
              <a:rPr lang="en-US" dirty="0"/>
              <a:t>(</a:t>
            </a:r>
            <a:r>
              <a:rPr lang="en-US" dirty="0" err="1"/>
              <a:t>candidate.split</a:t>
            </a:r>
            <a:r>
              <a:rPr lang="en-US" dirty="0"/>
              <a:t>(“ ”)[0],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candidate.split</a:t>
            </a:r>
            <a:r>
              <a:rPr lang="en-US" dirty="0"/>
              <a:t>(“”)[1]);</a:t>
            </a:r>
          </a:p>
          <a:p>
            <a:pPr marL="0" indent="0">
              <a:buNone/>
            </a:pPr>
            <a:r>
              <a:rPr lang="en-US" dirty="0"/>
              <a:t>    return true;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8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Slim and focused Domain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46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Wrapping primitive types in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type </a:t>
            </a:r>
            <a:r>
              <a:rPr lang="en-GB" dirty="0" err="1"/>
              <a:t>EmailAddress</a:t>
            </a:r>
            <a:r>
              <a:rPr lang="en-GB" dirty="0"/>
              <a:t> = </a:t>
            </a:r>
            <a:r>
              <a:rPr lang="en-GB" dirty="0" err="1"/>
              <a:t>EmailAddress</a:t>
            </a:r>
            <a:r>
              <a:rPr lang="en-GB" dirty="0"/>
              <a:t> of string</a:t>
            </a:r>
          </a:p>
          <a:p>
            <a:pPr marL="0" indent="0">
              <a:buNone/>
            </a:pPr>
            <a:r>
              <a:rPr lang="en-GB" dirty="0"/>
              <a:t>type </a:t>
            </a:r>
            <a:r>
              <a:rPr lang="en-GB" dirty="0" err="1"/>
              <a:t>PostCode</a:t>
            </a:r>
            <a:r>
              <a:rPr lang="en-GB" dirty="0"/>
              <a:t> = </a:t>
            </a:r>
            <a:r>
              <a:rPr lang="en-GB" dirty="0" err="1"/>
              <a:t>PostCode</a:t>
            </a:r>
            <a:r>
              <a:rPr lang="en-GB" dirty="0"/>
              <a:t> of string</a:t>
            </a:r>
          </a:p>
          <a:p>
            <a:pPr marL="0" indent="0">
              <a:buNone/>
            </a:pPr>
            <a:r>
              <a:rPr lang="en-GB" dirty="0"/>
              <a:t>type </a:t>
            </a:r>
            <a:r>
              <a:rPr lang="en-GB" dirty="0" err="1"/>
              <a:t>CountyCode</a:t>
            </a:r>
            <a:r>
              <a:rPr lang="en-GB" dirty="0"/>
              <a:t> = </a:t>
            </a:r>
            <a:r>
              <a:rPr lang="en-GB" dirty="0" err="1"/>
              <a:t>CountyCode</a:t>
            </a:r>
            <a:r>
              <a:rPr lang="en-GB" dirty="0"/>
              <a:t> of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9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 we convinced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2" name="Picture 4" descr="Image of Not Very Convinced from iStockphoto #76509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73" y="2573409"/>
            <a:ext cx="3931854" cy="285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83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96" y="1331506"/>
            <a:ext cx="3566506" cy="53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7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something about the entity or the things it owns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Ship -&gt; Cargo capacity</a:t>
            </a:r>
          </a:p>
          <a:p>
            <a:r>
              <a:rPr lang="en-US" dirty="0"/>
              <a:t>Grocery -&gt; Stock level</a:t>
            </a:r>
          </a:p>
          <a:p>
            <a:r>
              <a:rPr lang="en-US" dirty="0"/>
              <a:t>Financial Report -&gt; Quarterly turnovers</a:t>
            </a:r>
          </a:p>
        </p:txBody>
      </p:sp>
    </p:spTree>
    <p:extLst>
      <p:ext uri="{BB962C8B-B14F-4D97-AF65-F5344CB8AC3E}">
        <p14:creationId xmlns:p14="http://schemas.microsoft.com/office/powerpoint/2010/main" val="46201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a descriptive, identity-less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 pay £3.99 for Brie, </a:t>
            </a:r>
            <a:r>
              <a:rPr lang="en-US" dirty="0" err="1"/>
              <a:t>Avaocado</a:t>
            </a:r>
            <a:r>
              <a:rPr lang="en-US" dirty="0"/>
              <a:t>, and Tomato toast at </a:t>
            </a:r>
            <a:r>
              <a:rPr lang="en-US" dirty="0" err="1"/>
              <a:t>Pret</a:t>
            </a:r>
            <a:endParaRPr lang="en-US" dirty="0"/>
          </a:p>
          <a:p>
            <a:r>
              <a:rPr lang="en-US" dirty="0"/>
              <a:t>As long as the value is £3.99, they don’t care which coins I use</a:t>
            </a:r>
          </a:p>
        </p:txBody>
      </p:sp>
    </p:spTree>
    <p:extLst>
      <p:ext uri="{BB962C8B-B14F-4D97-AF65-F5344CB8AC3E}">
        <p14:creationId xmlns:p14="http://schemas.microsoft.com/office/powerpoint/2010/main" val="40171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8894"/>
            <a:ext cx="10515600" cy="5388069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BankAccount</a:t>
            </a:r>
            <a:r>
              <a:rPr lang="en-US" dirty="0"/>
              <a:t>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</a:t>
            </a:r>
            <a:r>
              <a:rPr lang="en-US" dirty="0" err="1"/>
              <a:t>BankAccount</a:t>
            </a:r>
            <a:r>
              <a:rPr lang="en-US" dirty="0"/>
              <a:t>(</a:t>
            </a:r>
            <a:r>
              <a:rPr lang="en-US" dirty="0" err="1"/>
              <a:t>Guid</a:t>
            </a:r>
            <a:r>
              <a:rPr lang="en-US" dirty="0"/>
              <a:t> id, </a:t>
            </a:r>
            <a:r>
              <a:rPr lang="en-US" dirty="0">
                <a:solidFill>
                  <a:srgbClr val="FF0000"/>
                </a:solidFill>
              </a:rPr>
              <a:t>Money</a:t>
            </a:r>
            <a:r>
              <a:rPr lang="en-US" dirty="0"/>
              <a:t> </a:t>
            </a:r>
            <a:r>
              <a:rPr lang="en-US" dirty="0" err="1"/>
              <a:t>startingBalance</a:t>
            </a:r>
            <a:r>
              <a:rPr lang="en-US" dirty="0"/>
              <a:t>)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this.Id</a:t>
            </a:r>
            <a:r>
              <a:rPr lang="en-US" dirty="0"/>
              <a:t> = id;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this.Balance</a:t>
            </a:r>
            <a:r>
              <a:rPr lang="en-US" dirty="0"/>
              <a:t> = </a:t>
            </a:r>
            <a:r>
              <a:rPr lang="en-US" dirty="0" err="1"/>
              <a:t>startingBalance</a:t>
            </a:r>
            <a:r>
              <a:rPr lang="en-US" dirty="0"/>
              <a:t>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</a:t>
            </a:r>
            <a:r>
              <a:rPr lang="en-US" dirty="0" err="1"/>
              <a:t>Guid</a:t>
            </a:r>
            <a:r>
              <a:rPr lang="en-US" dirty="0"/>
              <a:t> Id { get; private set;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</a:t>
            </a:r>
            <a:r>
              <a:rPr lang="en-US" dirty="0">
                <a:solidFill>
                  <a:srgbClr val="FF0000"/>
                </a:solidFill>
              </a:rPr>
              <a:t>Money</a:t>
            </a:r>
            <a:r>
              <a:rPr lang="en-US" dirty="0"/>
              <a:t> Balance { get; private set; } 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..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3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object upon value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4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8894"/>
            <a:ext cx="10515600" cy="5388069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Money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Money(</a:t>
            </a:r>
            <a:r>
              <a:rPr lang="en-US" dirty="0" err="1"/>
              <a:t>int</a:t>
            </a:r>
            <a:r>
              <a:rPr lang="en-US" dirty="0"/>
              <a:t> amount, </a:t>
            </a:r>
            <a:r>
              <a:rPr lang="en-US" dirty="0">
                <a:solidFill>
                  <a:srgbClr val="FF0000"/>
                </a:solidFill>
              </a:rPr>
              <a:t>Currency</a:t>
            </a:r>
            <a:r>
              <a:rPr lang="en-US" dirty="0"/>
              <a:t> currency)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Amount = amount;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Currency = currency;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private </a:t>
            </a:r>
            <a:r>
              <a:rPr lang="en-US" dirty="0" err="1"/>
              <a:t>int</a:t>
            </a:r>
            <a:r>
              <a:rPr lang="en-US" dirty="0"/>
              <a:t> Amount { get; set;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private </a:t>
            </a:r>
            <a:r>
              <a:rPr lang="en-US" dirty="0">
                <a:solidFill>
                  <a:srgbClr val="FF0000"/>
                </a:solidFill>
              </a:rPr>
              <a:t>Currency</a:t>
            </a:r>
            <a:r>
              <a:rPr lang="en-US" dirty="0"/>
              <a:t> Currency { get; set;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...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505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93" y="557049"/>
            <a:ext cx="86677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65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 Explicitness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price is </a:t>
            </a:r>
          </a:p>
          <a:p>
            <a:r>
              <a:rPr lang="en-US" dirty="0"/>
              <a:t>between 0.01 and 0.99: increase bid by 0.05</a:t>
            </a:r>
          </a:p>
          <a:p>
            <a:r>
              <a:rPr lang="en-US" dirty="0"/>
              <a:t>between 1.00 and 0.20: increase bid by 0.20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2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as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WinningBid</a:t>
            </a:r>
            <a:r>
              <a:rPr lang="en-US" dirty="0"/>
              <a:t>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...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Price { get; private set;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...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logic goes into a domain object or service.</a:t>
            </a:r>
          </a:p>
        </p:txBody>
      </p:sp>
    </p:spTree>
    <p:extLst>
      <p:ext uri="{BB962C8B-B14F-4D97-AF65-F5344CB8AC3E}">
        <p14:creationId xmlns:p14="http://schemas.microsoft.com/office/powerpoint/2010/main" val="202597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3035"/>
            <a:ext cx="10515600" cy="542392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Price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is-IS" dirty="0"/>
              <a:t>…</a:t>
            </a:r>
            <a:r>
              <a:rPr lang="en-US" dirty="0"/>
              <a:t>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Money Amount { get; private set;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Money </a:t>
            </a:r>
            <a:r>
              <a:rPr lang="en-US" dirty="0" err="1"/>
              <a:t>BidIncrement</a:t>
            </a:r>
            <a:r>
              <a:rPr lang="en-US" dirty="0"/>
              <a:t>()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if (</a:t>
            </a:r>
            <a:r>
              <a:rPr lang="en-US" dirty="0" err="1"/>
              <a:t>Amount.IsGreaterThan</a:t>
            </a:r>
            <a:r>
              <a:rPr lang="en-US" dirty="0"/>
              <a:t>(new Money(0.01m)) &amp;&amp;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Amount.IsLessThanOrEqualTo</a:t>
            </a:r>
            <a:r>
              <a:rPr lang="en-US" dirty="0"/>
              <a:t>(new Money(0.99m)))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return </a:t>
            </a:r>
            <a:r>
              <a:rPr lang="en-US" dirty="0" err="1"/>
              <a:t>Amount.add</a:t>
            </a:r>
            <a:r>
              <a:rPr lang="en-US" dirty="0"/>
              <a:t>(new Money(0.05m));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…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1511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3035"/>
            <a:ext cx="10515600" cy="542392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Price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is-IS" dirty="0"/>
              <a:t>…</a:t>
            </a:r>
            <a:r>
              <a:rPr lang="en-US" dirty="0"/>
              <a:t>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Money Amount { get; private set;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Money </a:t>
            </a:r>
            <a:r>
              <a:rPr lang="en-US" dirty="0" err="1"/>
              <a:t>BidIncrement</a:t>
            </a:r>
            <a:r>
              <a:rPr lang="en-US" dirty="0"/>
              <a:t>()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…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if (</a:t>
            </a:r>
            <a:r>
              <a:rPr lang="en-US" dirty="0" err="1"/>
              <a:t>Amount.IsGreaterThan</a:t>
            </a:r>
            <a:r>
              <a:rPr lang="en-US" dirty="0"/>
              <a:t>(new Money(1.00m)) &amp;&amp;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Amount.IsLessEqualTo</a:t>
            </a:r>
            <a:r>
              <a:rPr lang="en-US" dirty="0"/>
              <a:t>(new Money(4.99m)))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return </a:t>
            </a:r>
            <a:r>
              <a:rPr lang="en-US" dirty="0" err="1"/>
              <a:t>Amount.add</a:t>
            </a:r>
            <a:r>
              <a:rPr lang="en-US" dirty="0"/>
              <a:t>(new Money(0.20m));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1407016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the value object handles the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134094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behaviours</a:t>
            </a:r>
            <a:r>
              <a:rPr lang="en-US" dirty="0"/>
              <a:t> into value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keep entities slim and focused</a:t>
            </a:r>
          </a:p>
        </p:txBody>
      </p:sp>
    </p:spTree>
    <p:extLst>
      <p:ext uri="{BB962C8B-B14F-4D97-AF65-F5344CB8AC3E}">
        <p14:creationId xmlns:p14="http://schemas.microsoft.com/office/powerpoint/2010/main" val="158555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value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690688"/>
            <a:ext cx="5842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7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Identity-less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have ids using some database persistence strategies</a:t>
            </a:r>
          </a:p>
        </p:txBody>
      </p:sp>
    </p:spTree>
    <p:extLst>
      <p:ext uri="{BB962C8B-B14F-4D97-AF65-F5344CB8AC3E}">
        <p14:creationId xmlns:p14="http://schemas.microsoft.com/office/powerpoint/2010/main" val="41283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Attribute-based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Considered equal if they have the same value</a:t>
            </a:r>
          </a:p>
          <a:p>
            <a:endParaRPr lang="en-US" dirty="0"/>
          </a:p>
          <a:p>
            <a:r>
              <a:rPr lang="en-US" dirty="0"/>
              <a:t>In case of money,</a:t>
            </a:r>
          </a:p>
          <a:p>
            <a:r>
              <a:rPr lang="en-US" dirty="0" err="1"/>
              <a:t>this.Value</a:t>
            </a:r>
            <a:r>
              <a:rPr lang="en-US" dirty="0"/>
              <a:t> == </a:t>
            </a:r>
            <a:r>
              <a:rPr lang="en-US" dirty="0" err="1"/>
              <a:t>other.Value</a:t>
            </a:r>
            <a:endParaRPr lang="en-US" dirty="0"/>
          </a:p>
          <a:p>
            <a:r>
              <a:rPr lang="en-US" dirty="0" err="1"/>
              <a:t>this.Currency</a:t>
            </a:r>
            <a:r>
              <a:rPr lang="en-US" dirty="0"/>
              <a:t> == </a:t>
            </a:r>
            <a:r>
              <a:rPr lang="en-US" dirty="0" err="1"/>
              <a:t>other.Currency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1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-rich and Cohesive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Exposes expressive domain-oriented </a:t>
            </a:r>
            <a:r>
              <a:rPr lang="en-US" dirty="0" err="1"/>
              <a:t>behaviours</a:t>
            </a:r>
            <a:r>
              <a:rPr lang="en-US" dirty="0"/>
              <a:t> in the same place</a:t>
            </a:r>
          </a:p>
        </p:txBody>
      </p:sp>
    </p:spTree>
    <p:extLst>
      <p:ext uri="{BB962C8B-B14F-4D97-AF65-F5344CB8AC3E}">
        <p14:creationId xmlns:p14="http://schemas.microsoft.com/office/powerpoint/2010/main" val="50310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recruiting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Send your CV or a link to linked-in  to me, </a:t>
            </a:r>
            <a:r>
              <a:rPr lang="en-GB" dirty="0">
                <a:hlinkClick r:id="rId2"/>
              </a:rPr>
              <a:t>a.chaa@marketinvoice.com</a:t>
            </a:r>
            <a:r>
              <a:rPr lang="en-GB" dirty="0"/>
              <a:t>  or </a:t>
            </a:r>
            <a:r>
              <a:rPr lang="en-GB" dirty="0">
                <a:hlinkClick r:id="rId3"/>
              </a:rPr>
              <a:t>c.raw@marketinvoice.com</a:t>
            </a:r>
            <a:r>
              <a:rPr lang="en-GB" dirty="0"/>
              <a:t> (Carly, our internal recruiter)</a:t>
            </a:r>
          </a:p>
        </p:txBody>
      </p:sp>
    </p:spTree>
    <p:extLst>
      <p:ext uri="{BB962C8B-B14F-4D97-AF65-F5344CB8AC3E}">
        <p14:creationId xmlns:p14="http://schemas.microsoft.com/office/powerpoint/2010/main" val="329159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8894"/>
            <a:ext cx="10515600" cy="5388069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Meters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Miles </a:t>
            </a:r>
            <a:r>
              <a:rPr lang="en-US" dirty="0" err="1"/>
              <a:t>ToMiles</a:t>
            </a:r>
            <a:r>
              <a:rPr lang="en-US" dirty="0"/>
              <a:t>()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return new Miles(</a:t>
            </a:r>
            <a:r>
              <a:rPr lang="en-US" dirty="0" err="1"/>
              <a:t>DistanceInMeters</a:t>
            </a:r>
            <a:r>
              <a:rPr lang="en-US" dirty="0"/>
              <a:t> * 0.000621371m);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Kilometers </a:t>
            </a:r>
            <a:r>
              <a:rPr lang="en-US" dirty="0" err="1"/>
              <a:t>ToKilometers</a:t>
            </a:r>
            <a:r>
              <a:rPr lang="en-US" dirty="0"/>
              <a:t>()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return new Kilometers(</a:t>
            </a:r>
            <a:r>
              <a:rPr lang="en-US" dirty="0" err="1"/>
              <a:t>DistanceInMeters</a:t>
            </a:r>
            <a:r>
              <a:rPr lang="en-US" dirty="0"/>
              <a:t> / 1000m);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8485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Slim Domain object with Rich Value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99518" y="3937328"/>
            <a:ext cx="2136925" cy="6185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29285" y="2377277"/>
            <a:ext cx="1143071" cy="101893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13" name="Straight Connector 12"/>
          <p:cNvCxnSpPr>
            <a:endCxn id="4" idx="1"/>
          </p:cNvCxnSpPr>
          <p:nvPr/>
        </p:nvCxnSpPr>
        <p:spPr>
          <a:xfrm>
            <a:off x="3989231" y="3327186"/>
            <a:ext cx="1010287" cy="919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38909" y="2747342"/>
            <a:ext cx="207053" cy="9802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39819" y="3123284"/>
            <a:ext cx="649925" cy="673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29602" y="4680145"/>
            <a:ext cx="95503" cy="790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895372" y="4417836"/>
            <a:ext cx="1101519" cy="221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039819" y="4680145"/>
            <a:ext cx="747110" cy="457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79524" y="1894613"/>
            <a:ext cx="1143071" cy="101893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108989" y="4144948"/>
            <a:ext cx="1143071" cy="101893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263862" y="2515871"/>
            <a:ext cx="1143071" cy="101893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082899" y="5152767"/>
            <a:ext cx="1143071" cy="101893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470915" y="4862847"/>
            <a:ext cx="1143071" cy="101893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0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readonly</a:t>
            </a:r>
            <a:r>
              <a:rPr lang="en-US" dirty="0"/>
              <a:t> 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146858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4753"/>
            <a:ext cx="10515600" cy="535221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Money : </a:t>
            </a:r>
            <a:r>
              <a:rPr lang="en-US" dirty="0" err="1"/>
              <a:t>ValueObject</a:t>
            </a:r>
            <a:r>
              <a:rPr lang="en-US" dirty="0"/>
              <a:t>&lt;Money&gt;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private </a:t>
            </a:r>
            <a:r>
              <a:rPr lang="en-US" dirty="0" err="1">
                <a:solidFill>
                  <a:srgbClr val="FF0000"/>
                </a:solidFill>
              </a:rPr>
              <a:t>readonly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decimal Value;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Money() : this(0m) {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Money(decimal value) { Value = value;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Money Add(Money money)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return new Money(Value + </a:t>
            </a:r>
            <a:r>
              <a:rPr lang="en-US" dirty="0" err="1"/>
              <a:t>money.Value</a:t>
            </a:r>
            <a:r>
              <a:rPr lang="en-US" dirty="0"/>
              <a:t>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660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4753"/>
            <a:ext cx="10515600" cy="535221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Money : </a:t>
            </a:r>
            <a:r>
              <a:rPr lang="en-US" dirty="0" err="1"/>
              <a:t>ValueObject</a:t>
            </a:r>
            <a:r>
              <a:rPr lang="en-US" dirty="0"/>
              <a:t>&lt;Money&gt;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Money Add(Money money)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return new Money(Value + </a:t>
            </a:r>
            <a:r>
              <a:rPr lang="en-US" dirty="0" err="1"/>
              <a:t>money.Value</a:t>
            </a:r>
            <a:r>
              <a:rPr lang="en-US" dirty="0"/>
              <a:t>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static Money operator + (Money left, Money right)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return new Money(</a:t>
            </a:r>
            <a:r>
              <a:rPr lang="en-US" dirty="0" err="1"/>
              <a:t>left.Value</a:t>
            </a:r>
            <a:r>
              <a:rPr lang="en-US" dirty="0"/>
              <a:t> + </a:t>
            </a:r>
            <a:r>
              <a:rPr lang="en-US" dirty="0" err="1"/>
              <a:t>right.Value</a:t>
            </a:r>
            <a:r>
              <a:rPr lang="en-US" dirty="0"/>
              <a:t>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632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Self-Validating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money is accurate to two decimal places</a:t>
            </a:r>
          </a:p>
          <a:p>
            <a:r>
              <a:rPr lang="en-US" dirty="0"/>
              <a:t>All money must be a positive value</a:t>
            </a:r>
          </a:p>
          <a:p>
            <a:pPr lvl="1"/>
            <a:r>
              <a:rPr lang="en-US" dirty="0"/>
              <a:t>Balance can be a negative value</a:t>
            </a:r>
          </a:p>
        </p:txBody>
      </p:sp>
    </p:spTree>
    <p:extLst>
      <p:ext uri="{BB962C8B-B14F-4D97-AF65-F5344CB8AC3E}">
        <p14:creationId xmlns:p14="http://schemas.microsoft.com/office/powerpoint/2010/main" val="154137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in the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Money(decimal value)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Validate(value);</a:t>
            </a:r>
          </a:p>
          <a:p>
            <a:pPr marL="0" indent="0">
              <a:buNone/>
            </a:pPr>
            <a:r>
              <a:rPr lang="en-US" dirty="0"/>
              <a:t>    Value =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void Validate(decimal value)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if (value % 0.01m != 0)  </a:t>
            </a:r>
          </a:p>
          <a:p>
            <a:pPr marL="0" indent="0">
              <a:buNone/>
            </a:pPr>
            <a:r>
              <a:rPr lang="en-US" dirty="0"/>
              <a:t>      throw new  </a:t>
            </a:r>
            <a:r>
              <a:rPr lang="en-US" dirty="0" err="1"/>
              <a:t>MoreThanTwoDecimalPlacesException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if (value &lt; 0) throw new </a:t>
            </a:r>
            <a:r>
              <a:rPr lang="en-US" dirty="0" err="1"/>
              <a:t>CannotBeANegativeValueException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9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inside a factory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Money : </a:t>
            </a:r>
            <a:r>
              <a:rPr lang="en-US" dirty="0" err="1"/>
              <a:t>ValueObject</a:t>
            </a:r>
            <a:r>
              <a:rPr lang="en-US" dirty="0"/>
              <a:t>&lt;Money&gt;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// ..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static Money Create(decimal amount)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if (amount % 0.01m != 0)      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throw new </a:t>
            </a:r>
            <a:r>
              <a:rPr lang="en-US" dirty="0" err="1"/>
              <a:t>MoreThanTwoDecimalPlacesException</a:t>
            </a:r>
            <a:r>
              <a:rPr lang="en-US" dirty="0"/>
              <a:t>();  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if (amount &lt; 0)      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throw new </a:t>
            </a:r>
            <a:r>
              <a:rPr lang="en-US" dirty="0" err="1"/>
              <a:t>CannotBeANegativeValueException</a:t>
            </a:r>
            <a:r>
              <a:rPr lang="en-US" dirty="0"/>
              <a:t>();  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return new Money(amount);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782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void </a:t>
            </a:r>
            <a:r>
              <a:rPr lang="en-US" dirty="0" err="1"/>
              <a:t>First_names_cannot_be_empty</a:t>
            </a:r>
            <a:r>
              <a:rPr lang="en-US" dirty="0"/>
              <a:t>() {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try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name = new Name("","Torvalds");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}    catch (</a:t>
            </a:r>
            <a:r>
              <a:rPr lang="en-US" dirty="0" err="1"/>
              <a:t>ApplicationException</a:t>
            </a:r>
            <a:r>
              <a:rPr lang="en-US" dirty="0"/>
              <a:t> e)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Assert.AreEqual</a:t>
            </a:r>
            <a:r>
              <a:rPr lang="en-US" dirty="0"/>
              <a:t>("You must specify a first name.", </a:t>
            </a:r>
            <a:r>
              <a:rPr lang="en-US" dirty="0" err="1"/>
              <a:t>e.Message</a:t>
            </a:r>
            <a:r>
              <a:rPr lang="en-US" dirty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return;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}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Assert.Fail</a:t>
            </a:r>
            <a:r>
              <a:rPr lang="en-US" dirty="0"/>
              <a:t>("No </a:t>
            </a:r>
            <a:r>
              <a:rPr lang="en-US" dirty="0" err="1"/>
              <a:t>ApplicationException</a:t>
            </a:r>
            <a:r>
              <a:rPr lang="en-US" dirty="0"/>
              <a:t> was thrown");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154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 we’re obsessed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With Primitives!</a:t>
            </a:r>
            <a:endParaRPr lang="en-US" dirty="0"/>
          </a:p>
        </p:txBody>
      </p:sp>
      <p:pic>
        <p:nvPicPr>
          <p:cNvPr id="1026" name="Picture 2" descr="http://www.raisehealthyeaters.com/wp-content/uploads/2010/03/obsessf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44" y="4390109"/>
            <a:ext cx="33337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14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997" y="27887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Common Modeling Patterns</a:t>
            </a:r>
          </a:p>
        </p:txBody>
      </p:sp>
    </p:spTree>
    <p:extLst>
      <p:ext uri="{BB962C8B-B14F-4D97-AF65-F5344CB8AC3E}">
        <p14:creationId xmlns:p14="http://schemas.microsoft.com/office/powerpoint/2010/main" val="16625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Factory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Free to choose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Ignore as you wish</a:t>
            </a:r>
          </a:p>
        </p:txBody>
      </p:sp>
    </p:spTree>
    <p:extLst>
      <p:ext uri="{BB962C8B-B14F-4D97-AF65-F5344CB8AC3E}">
        <p14:creationId xmlns:p14="http://schemas.microsoft.com/office/powerpoint/2010/main" val="69471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183"/>
            <a:ext cx="10515600" cy="651671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Height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…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static Height </a:t>
            </a:r>
            <a:r>
              <a:rPr lang="en-US" dirty="0" err="1"/>
              <a:t>FromFeet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feet)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return new Height(feet, </a:t>
            </a:r>
            <a:r>
              <a:rPr lang="en-US" dirty="0" err="1"/>
              <a:t>MeasurmentUnit.Feet</a:t>
            </a:r>
            <a:r>
              <a:rPr lang="en-US" dirty="0"/>
              <a:t>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static Height </a:t>
            </a:r>
            <a:r>
              <a:rPr lang="en-US" dirty="0" err="1"/>
              <a:t>FromMetres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metres</a:t>
            </a:r>
            <a:r>
              <a:rPr lang="en-US" dirty="0"/>
              <a:t>)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return new Height(</a:t>
            </a:r>
            <a:r>
              <a:rPr lang="en-US" dirty="0" err="1"/>
              <a:t>metres</a:t>
            </a:r>
            <a:r>
              <a:rPr lang="en-US" dirty="0"/>
              <a:t>, </a:t>
            </a:r>
            <a:r>
              <a:rPr lang="en-US" dirty="0" err="1"/>
              <a:t>MeasurmentUnit.Metres</a:t>
            </a:r>
            <a:r>
              <a:rPr lang="en-US" dirty="0"/>
              <a:t>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1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Types (or Tiny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wrapping already-expressive types with even more expressive types</a:t>
            </a:r>
          </a:p>
          <a:p>
            <a:r>
              <a:rPr lang="en-US" dirty="0"/>
              <a:t>Adds contextual clarity to reduce errors</a:t>
            </a:r>
          </a:p>
        </p:txBody>
      </p:sp>
    </p:spTree>
    <p:extLst>
      <p:ext uri="{BB962C8B-B14F-4D97-AF65-F5344CB8AC3E}">
        <p14:creationId xmlns:p14="http://schemas.microsoft.com/office/powerpoint/2010/main" val="108239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183"/>
            <a:ext cx="10515600" cy="651671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OvertimeCalculator</a:t>
            </a:r>
            <a:r>
              <a:rPr lang="en-US" dirty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</a:t>
            </a:r>
            <a:r>
              <a:rPr lang="en-US" dirty="0" err="1"/>
              <a:t>OvertimeHours</a:t>
            </a:r>
            <a:r>
              <a:rPr lang="en-US" dirty="0"/>
              <a:t> Calculate (</a:t>
            </a:r>
            <a:r>
              <a:rPr lang="en-US" dirty="0" err="1"/>
              <a:t>HoursWorked</a:t>
            </a:r>
            <a:r>
              <a:rPr lang="en-US" dirty="0"/>
              <a:t> worked,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ContractedHours</a:t>
            </a:r>
            <a:r>
              <a:rPr lang="en-US" dirty="0"/>
              <a:t> contracted)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overtimeHours</a:t>
            </a:r>
            <a:r>
              <a:rPr lang="en-US" dirty="0"/>
              <a:t> = </a:t>
            </a:r>
            <a:r>
              <a:rPr lang="en-US" dirty="0" err="1"/>
              <a:t>worked.Hours</a:t>
            </a:r>
            <a:r>
              <a:rPr lang="en-US" dirty="0"/>
              <a:t> - </a:t>
            </a:r>
            <a:r>
              <a:rPr lang="en-US" dirty="0" err="1"/>
              <a:t>contracted.Hours</a:t>
            </a:r>
            <a:r>
              <a:rPr lang="en-US" dirty="0"/>
              <a:t>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return new </a:t>
            </a:r>
            <a:r>
              <a:rPr lang="en-US" dirty="0" err="1"/>
              <a:t>OvertimeHours</a:t>
            </a:r>
            <a:r>
              <a:rPr lang="en-US" dirty="0"/>
              <a:t>(</a:t>
            </a:r>
            <a:r>
              <a:rPr lang="en-US" dirty="0" err="1"/>
              <a:t>overtimeHours</a:t>
            </a:r>
            <a:r>
              <a:rPr lang="en-US" dirty="0"/>
              <a:t>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93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Aversion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collection of phone numbers,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Use Expressive value objects of phone numbers</a:t>
            </a:r>
          </a:p>
        </p:txBody>
      </p:sp>
    </p:spTree>
    <p:extLst>
      <p:ext uri="{BB962C8B-B14F-4D97-AF65-F5344CB8AC3E}">
        <p14:creationId xmlns:p14="http://schemas.microsoft.com/office/powerpoint/2010/main" val="14699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183"/>
            <a:ext cx="10515600" cy="651671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PhoneBook</a:t>
            </a:r>
            <a:r>
              <a:rPr lang="en-US" dirty="0"/>
              <a:t> : </a:t>
            </a:r>
            <a:r>
              <a:rPr lang="en-US" dirty="0" err="1"/>
              <a:t>ValueObject</a:t>
            </a:r>
            <a:r>
              <a:rPr lang="en-US" dirty="0"/>
              <a:t>&lt;</a:t>
            </a:r>
            <a:r>
              <a:rPr lang="en-US" dirty="0" err="1" smtClean="0"/>
              <a:t>PhoneBook</a:t>
            </a:r>
            <a:r>
              <a:rPr lang="en-US" dirty="0" smtClean="0"/>
              <a:t>&gt; </a:t>
            </a:r>
            <a:r>
              <a:rPr lang="en-US" dirty="0"/>
              <a:t>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PhoneNumber</a:t>
            </a:r>
            <a:r>
              <a:rPr lang="en-US" dirty="0"/>
              <a:t> </a:t>
            </a:r>
            <a:r>
              <a:rPr lang="en-US" dirty="0" err="1"/>
              <a:t>HomeNumber</a:t>
            </a:r>
            <a:r>
              <a:rPr lang="en-US" dirty="0"/>
              <a:t>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PhoneNumber</a:t>
            </a:r>
            <a:r>
              <a:rPr lang="en-US" dirty="0"/>
              <a:t> </a:t>
            </a:r>
            <a:r>
              <a:rPr lang="en-US" dirty="0" err="1"/>
              <a:t>MobileNumber</a:t>
            </a:r>
            <a:r>
              <a:rPr lang="en-US" dirty="0"/>
              <a:t>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PhoneNumber</a:t>
            </a:r>
            <a:r>
              <a:rPr lang="en-US" dirty="0"/>
              <a:t> </a:t>
            </a:r>
            <a:r>
              <a:rPr lang="en-US" dirty="0" err="1"/>
              <a:t>WorkNumber</a:t>
            </a:r>
            <a:r>
              <a:rPr lang="en-US" dirty="0"/>
              <a:t>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public </a:t>
            </a:r>
            <a:r>
              <a:rPr lang="en-US" dirty="0" err="1"/>
              <a:t>PhoneBook</a:t>
            </a:r>
            <a:r>
              <a:rPr lang="en-US" dirty="0"/>
              <a:t>(</a:t>
            </a:r>
            <a:r>
              <a:rPr lang="en-US" dirty="0" err="1"/>
              <a:t>PhoneNumber</a:t>
            </a:r>
            <a:r>
              <a:rPr lang="en-US" dirty="0"/>
              <a:t> </a:t>
            </a:r>
            <a:r>
              <a:rPr lang="en-US" dirty="0" err="1"/>
              <a:t>homeNum</a:t>
            </a:r>
            <a:r>
              <a:rPr lang="en-US" dirty="0"/>
              <a:t>, </a:t>
            </a:r>
            <a:r>
              <a:rPr lang="en-US" dirty="0" err="1"/>
              <a:t>PhoneNumber</a:t>
            </a:r>
            <a:r>
              <a:rPr lang="en-US" dirty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mobileNum</a:t>
            </a:r>
            <a:r>
              <a:rPr lang="en-US" dirty="0"/>
              <a:t>, </a:t>
            </a:r>
            <a:r>
              <a:rPr lang="en-US" dirty="0" err="1"/>
              <a:t>PhoneNumber</a:t>
            </a:r>
            <a:r>
              <a:rPr lang="en-US" dirty="0"/>
              <a:t> </a:t>
            </a:r>
            <a:r>
              <a:rPr lang="en-US" dirty="0" err="1"/>
              <a:t>workNum</a:t>
            </a:r>
            <a:r>
              <a:rPr lang="en-US" dirty="0"/>
              <a:t>)  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this.HomeNumber</a:t>
            </a:r>
            <a:r>
              <a:rPr lang="en-US" dirty="0"/>
              <a:t> = </a:t>
            </a:r>
            <a:r>
              <a:rPr lang="en-US" dirty="0" err="1"/>
              <a:t>homeNum</a:t>
            </a:r>
            <a:r>
              <a:rPr lang="en-US" dirty="0"/>
              <a:t>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this.MobileNumber</a:t>
            </a:r>
            <a:r>
              <a:rPr lang="en-US" dirty="0"/>
              <a:t> = </a:t>
            </a:r>
            <a:r>
              <a:rPr lang="en-US" dirty="0" err="1"/>
              <a:t>mobileNum</a:t>
            </a:r>
            <a:r>
              <a:rPr lang="en-US" dirty="0"/>
              <a:t>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this.WorkNumber</a:t>
            </a:r>
            <a:r>
              <a:rPr lang="en-US" dirty="0"/>
              <a:t> = </a:t>
            </a:r>
            <a:r>
              <a:rPr lang="en-US" dirty="0" err="1"/>
              <a:t>workNum</a:t>
            </a:r>
            <a:r>
              <a:rPr lang="en-US" dirty="0"/>
              <a:t>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59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forget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23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ToString</a:t>
            </a:r>
            <a:r>
              <a:rPr lang="en-GB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public override string </a:t>
            </a:r>
            <a:r>
              <a:rPr lang="en-GB" dirty="0" err="1"/>
              <a:t>ToString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return _value;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5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public static implicit operator string (</a:t>
            </a:r>
            <a:r>
              <a:rPr lang="en-GB" dirty="0" err="1"/>
              <a:t>PostCode</a:t>
            </a:r>
            <a:r>
              <a:rPr lang="en-GB" dirty="0"/>
              <a:t> </a:t>
            </a:r>
            <a:r>
              <a:rPr lang="en-GB" dirty="0" err="1"/>
              <a:t>postCode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return </a:t>
            </a:r>
            <a:r>
              <a:rPr lang="en-GB" dirty="0" err="1"/>
              <a:t>postCode.Value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public static explicit operator </a:t>
            </a:r>
            <a:r>
              <a:rPr lang="en-GB" dirty="0" err="1"/>
              <a:t>PostCode</a:t>
            </a:r>
            <a:r>
              <a:rPr lang="en-GB" dirty="0"/>
              <a:t>(string value) {</a:t>
            </a:r>
          </a:p>
          <a:p>
            <a:pPr marL="0" indent="0">
              <a:buNone/>
            </a:pPr>
            <a:r>
              <a:rPr lang="en-GB" dirty="0"/>
              <a:t>    return new </a:t>
            </a:r>
            <a:r>
              <a:rPr lang="en-GB" dirty="0" err="1"/>
              <a:t>PostCode</a:t>
            </a:r>
            <a:r>
              <a:rPr lang="en-GB" dirty="0"/>
              <a:t>(value);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2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qbrushes.net/downloads/images/preview/9_primitive_art_brush_pre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743994"/>
            <a:ext cx="68389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9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Resousrces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http://www.wrox.com/WileyCDA/WroxTitle/Patterns-Principles-and-Practices-of-Domain-Driven-Design.productCd-1118714709.html</a:t>
            </a:r>
          </a:p>
          <a:p>
            <a:r>
              <a:rPr lang="en-US" dirty="0">
                <a:hlinkClick r:id="rId2"/>
              </a:rPr>
              <a:t>http://grabbagoft.blogspot.dk/2007/12/dealing-with-primitive-obsession.html</a:t>
            </a:r>
            <a:endParaRPr lang="en-US" dirty="0"/>
          </a:p>
          <a:p>
            <a:r>
              <a:rPr lang="en-US" dirty="0">
                <a:hlinkClick r:id="rId3"/>
              </a:rPr>
              <a:t>http://www.refactoring.com/catalog/replaceDataValueWithObject.html</a:t>
            </a:r>
            <a:endParaRPr lang="en-US" dirty="0"/>
          </a:p>
          <a:p>
            <a:r>
              <a:rPr lang="en-US" dirty="0">
                <a:hlinkClick r:id="rId4"/>
              </a:rPr>
              <a:t>http://fsharpforfunandprofit.com/posts/designing-with-types-single-case-dus/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5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 course, primitives are the building blocks of data in any programming language</a:t>
            </a:r>
          </a:p>
          <a:p>
            <a:endParaRPr lang="en-GB" dirty="0"/>
          </a:p>
          <a:p>
            <a:r>
              <a:rPr lang="en-GB" dirty="0"/>
              <a:t>Strings, numbers, Booleans,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8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4577"/>
            <a:ext cx="10515600" cy="553238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public class Address {</a:t>
            </a:r>
          </a:p>
          <a:p>
            <a:pPr marL="0" indent="0">
              <a:buNone/>
            </a:pPr>
            <a:r>
              <a:rPr lang="en-GB" dirty="0"/>
              <a:t>    public string </a:t>
            </a:r>
            <a:r>
              <a:rPr lang="en-GB" dirty="0" err="1"/>
              <a:t>PostCode</a:t>
            </a:r>
            <a:r>
              <a:rPr lang="en-GB" dirty="0"/>
              <a:t> { get; set; }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3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string really represent Post Code?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1636"/>
              </p:ext>
            </p:extLst>
          </p:nvPr>
        </p:nvGraphicFramePr>
        <p:xfrm>
          <a:off x="1650261" y="2717141"/>
          <a:ext cx="8128000" cy="247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191277154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414929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Post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82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r>
                        <a:rPr lang="en-GB" baseline="0" dirty="0"/>
                        <a:t> Character limit including 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 long as database allows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282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Only Alpha-Numeric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Allow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( ) £ ! * + =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Even</a:t>
                      </a:r>
                      <a:r>
                        <a:rPr lang="en-GB" baseline="0" dirty="0"/>
                        <a:t> null and empty string</a:t>
                      </a: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0543979"/>
                  </a:ext>
                </a:extLst>
              </a:tr>
            </a:tbl>
          </a:graphicData>
        </a:graphic>
      </p:graphicFrame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49834"/>
            <a:ext cx="411984" cy="41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0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1605</Words>
  <Application>Microsoft Macintosh PowerPoint</Application>
  <PresentationFormat>Custom</PresentationFormat>
  <Paragraphs>320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Value objects, Invaluable, but often ignored</vt:lpstr>
      <vt:lpstr>Who am I?</vt:lpstr>
      <vt:lpstr>PowerPoint Presentation</vt:lpstr>
      <vt:lpstr>We’re recruiting</vt:lpstr>
      <vt:lpstr>As we’re obsessed</vt:lpstr>
      <vt:lpstr>Primitives</vt:lpstr>
      <vt:lpstr>PowerPoint Presentation</vt:lpstr>
      <vt:lpstr>PowerPoint Presentation</vt:lpstr>
      <vt:lpstr>But …</vt:lpstr>
      <vt:lpstr>PowerPoint Presentation</vt:lpstr>
      <vt:lpstr>Primitives would bite you back</vt:lpstr>
      <vt:lpstr>PowerPoint Presentation</vt:lpstr>
      <vt:lpstr>Fowler’s saying…</vt:lpstr>
      <vt:lpstr>As the system matures</vt:lpstr>
      <vt:lpstr>Replace Data Value with Object</vt:lpstr>
      <vt:lpstr>Why we prefer value objects</vt:lpstr>
      <vt:lpstr>Business Logic</vt:lpstr>
      <vt:lpstr>Validation</vt:lpstr>
      <vt:lpstr>Value objects have behaviours</vt:lpstr>
      <vt:lpstr>Parsing</vt:lpstr>
      <vt:lpstr>Slim and focused Domain objects</vt:lpstr>
      <vt:lpstr>Wrapping primitive types in F#</vt:lpstr>
      <vt:lpstr>Are we convinced now?</vt:lpstr>
      <vt:lpstr>Value Objects</vt:lpstr>
      <vt:lpstr>Describe something about the entity or the things it owns</vt:lpstr>
      <vt:lpstr>Represent a descriptive, identity-less concept</vt:lpstr>
      <vt:lpstr>PowerPoint Presentation</vt:lpstr>
      <vt:lpstr>Value object upon value objects</vt:lpstr>
      <vt:lpstr>PowerPoint Presentation</vt:lpstr>
      <vt:lpstr>Enhance Explicitness</vt:lpstr>
      <vt:lpstr>Price as primitives</vt:lpstr>
      <vt:lpstr>PowerPoint Presentation</vt:lpstr>
      <vt:lpstr>PowerPoint Presentation</vt:lpstr>
      <vt:lpstr>PowerPoint Presentation</vt:lpstr>
      <vt:lpstr>More behaviours into value objects</vt:lpstr>
      <vt:lpstr>Characteristics of value objects</vt:lpstr>
      <vt:lpstr>Identity-less</vt:lpstr>
      <vt:lpstr>Attribute-based Equality</vt:lpstr>
      <vt:lpstr>Behaviour-rich and Cohesive</vt:lpstr>
      <vt:lpstr>PowerPoint Presentation</vt:lpstr>
      <vt:lpstr>Slim Domain object with Rich Value Objects</vt:lpstr>
      <vt:lpstr>Immutable</vt:lpstr>
      <vt:lpstr>PowerPoint Presentation</vt:lpstr>
      <vt:lpstr>Combinable</vt:lpstr>
      <vt:lpstr>PowerPoint Presentation</vt:lpstr>
      <vt:lpstr>Self-Validating</vt:lpstr>
      <vt:lpstr>Validate in the constructor</vt:lpstr>
      <vt:lpstr>Validate inside a factory method</vt:lpstr>
      <vt:lpstr>Testable</vt:lpstr>
      <vt:lpstr>Common Modeling Patterns</vt:lpstr>
      <vt:lpstr>Static Factory Methods</vt:lpstr>
      <vt:lpstr>PowerPoint Presentation</vt:lpstr>
      <vt:lpstr>Micro Types (or Tiny Types)</vt:lpstr>
      <vt:lpstr>PowerPoint Presentation</vt:lpstr>
      <vt:lpstr>Collection Aversion</vt:lpstr>
      <vt:lpstr>PowerPoint Presentation</vt:lpstr>
      <vt:lpstr>Don’t forget …</vt:lpstr>
      <vt:lpstr>ToString()</vt:lpstr>
      <vt:lpstr>Conversion</vt:lpstr>
      <vt:lpstr>Resousrces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Gosh, I’m obsessed</dc:title>
  <dc:creator>Andrew Chaa</dc:creator>
  <cp:lastModifiedBy>Andrew Chaa</cp:lastModifiedBy>
  <cp:revision>146</cp:revision>
  <dcterms:created xsi:type="dcterms:W3CDTF">2015-12-02T11:05:21Z</dcterms:created>
  <dcterms:modified xsi:type="dcterms:W3CDTF">2016-05-24T18:11:41Z</dcterms:modified>
</cp:coreProperties>
</file>