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287000" cx="18288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j961Kin51yg0wLChREdH0SGyUA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1.Demo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2.先臺灣後日本，拐杖銷售額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上班族 平日上班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ef5dcb3e4_0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23ef5dcb3e4_0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27" name="Google Shape;127;g23ef5dcb3e4_0_0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3ef5dcb3e4_0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1.Demo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2.先臺灣後日本，拐杖銷售額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上班族 平日上班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3ef5dcb3e4_0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23ef5dcb3e4_0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/>
          <p:nvPr>
            <p:ph idx="2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壓2000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線材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壓力感測器 300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樹梅派 2000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Webcame 4000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噴漆 200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pvc水管 300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衣架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61" name="Google Shape;161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8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-2617585" y="-2844002"/>
            <a:ext cx="9202326" cy="6572288"/>
          </a:xfrm>
          <a:custGeom>
            <a:rect b="b" l="l" r="r" t="t"/>
            <a:pathLst>
              <a:path extrusionOk="0" h="9202326" w="9202326">
                <a:moveTo>
                  <a:pt x="0" y="0"/>
                </a:moveTo>
                <a:lnTo>
                  <a:pt x="9202326" y="0"/>
                </a:lnTo>
                <a:lnTo>
                  <a:pt x="9202326" y="9202326"/>
                </a:lnTo>
                <a:lnTo>
                  <a:pt x="0" y="92023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0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3" name="Google Shape;93;p1"/>
          <p:cNvGrpSpPr/>
          <p:nvPr/>
        </p:nvGrpSpPr>
        <p:grpSpPr>
          <a:xfrm>
            <a:off x="1833352" y="3919856"/>
            <a:ext cx="5593499" cy="5492414"/>
            <a:chOff x="0" y="0"/>
            <a:chExt cx="812800" cy="812800"/>
          </a:xfrm>
        </p:grpSpPr>
        <p:sp>
          <p:nvSpPr>
            <p:cNvPr id="94" name="Google Shape;94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4925" lIns="74925" spcFirstLastPara="1" rIns="74925" wrap="square" tIns="74925">
              <a:noAutofit/>
            </a:bodyPr>
            <a:lstStyle/>
            <a:p>
              <a:pPr indent="0" lvl="0" marL="0" marR="0" rtl="0" algn="ctr">
                <a:lnSpc>
                  <a:spcPct val="12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1"/>
          <p:cNvGrpSpPr/>
          <p:nvPr/>
        </p:nvGrpSpPr>
        <p:grpSpPr>
          <a:xfrm>
            <a:off x="2423730" y="5225474"/>
            <a:ext cx="4286422" cy="4208959"/>
            <a:chOff x="0" y="0"/>
            <a:chExt cx="812800" cy="812800"/>
          </a:xfrm>
        </p:grpSpPr>
        <p:sp>
          <p:nvSpPr>
            <p:cNvPr id="97" name="Google Shape;97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C2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4925" lIns="74925" spcFirstLastPara="1" rIns="74925" wrap="square" tIns="74925">
              <a:noAutofit/>
            </a:bodyPr>
            <a:lstStyle/>
            <a:p>
              <a:pPr indent="0" lvl="0" marL="0" marR="0" rtl="0" algn="ctr">
                <a:lnSpc>
                  <a:spcPct val="12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1"/>
          <p:cNvGrpSpPr/>
          <p:nvPr/>
        </p:nvGrpSpPr>
        <p:grpSpPr>
          <a:xfrm>
            <a:off x="3165134" y="6645423"/>
            <a:ext cx="2862911" cy="2811173"/>
            <a:chOff x="0" y="0"/>
            <a:chExt cx="812800" cy="812800"/>
          </a:xfrm>
        </p:grpSpPr>
        <p:sp>
          <p:nvSpPr>
            <p:cNvPr id="100" name="Google Shape;100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4925" lIns="74925" spcFirstLastPara="1" rIns="74925" wrap="square" tIns="74925">
              <a:noAutofit/>
            </a:bodyPr>
            <a:lstStyle/>
            <a:p>
              <a:pPr indent="0" lvl="0" marL="0" marR="0" rtl="0" algn="ctr">
                <a:lnSpc>
                  <a:spcPct val="12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"/>
          <p:cNvSpPr txBox="1"/>
          <p:nvPr/>
        </p:nvSpPr>
        <p:spPr>
          <a:xfrm>
            <a:off x="4005630" y="4327542"/>
            <a:ext cx="1270842" cy="641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98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TAM</a:t>
            </a:r>
            <a:endParaRPr/>
          </a:p>
        </p:txBody>
      </p:sp>
      <p:cxnSp>
        <p:nvCxnSpPr>
          <p:cNvPr id="103" name="Google Shape;103;p1"/>
          <p:cNvCxnSpPr/>
          <p:nvPr/>
        </p:nvCxnSpPr>
        <p:spPr>
          <a:xfrm>
            <a:off x="4899156" y="4563498"/>
            <a:ext cx="12480266" cy="0"/>
          </a:xfrm>
          <a:prstGeom prst="straightConnector1">
            <a:avLst/>
          </a:prstGeom>
          <a:noFill/>
          <a:ln cap="flat" cmpd="sng" w="47625">
            <a:solidFill>
              <a:srgbClr val="DBDBDB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4" name="Google Shape;104;p1"/>
          <p:cNvCxnSpPr/>
          <p:nvPr/>
        </p:nvCxnSpPr>
        <p:spPr>
          <a:xfrm>
            <a:off x="6412003" y="6666063"/>
            <a:ext cx="11048431" cy="0"/>
          </a:xfrm>
          <a:prstGeom prst="straightConnector1">
            <a:avLst/>
          </a:prstGeom>
          <a:noFill/>
          <a:ln cap="flat" cmpd="sng" w="47625">
            <a:solidFill>
              <a:srgbClr val="C1BFBF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5" name="Google Shape;105;p1"/>
          <p:cNvCxnSpPr/>
          <p:nvPr/>
        </p:nvCxnSpPr>
        <p:spPr>
          <a:xfrm>
            <a:off x="5064696" y="9412270"/>
            <a:ext cx="12447570" cy="0"/>
          </a:xfrm>
          <a:prstGeom prst="straightConnector1">
            <a:avLst/>
          </a:prstGeom>
          <a:noFill/>
          <a:ln cap="flat" cmpd="sng" w="47625">
            <a:solidFill>
              <a:srgbClr val="92929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6" name="Google Shape;106;p1"/>
          <p:cNvSpPr txBox="1"/>
          <p:nvPr/>
        </p:nvSpPr>
        <p:spPr>
          <a:xfrm>
            <a:off x="3843060" y="6070198"/>
            <a:ext cx="1595983" cy="641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98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SAM</a:t>
            </a:r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3870595" y="7812854"/>
            <a:ext cx="1540913" cy="641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98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SOM</a:t>
            </a:r>
            <a:endParaRPr/>
          </a:p>
        </p:txBody>
      </p:sp>
      <p:sp>
        <p:nvSpPr>
          <p:cNvPr id="108" name="Google Shape;108;p1"/>
          <p:cNvSpPr txBox="1"/>
          <p:nvPr/>
        </p:nvSpPr>
        <p:spPr>
          <a:xfrm>
            <a:off x="2311782" y="742884"/>
            <a:ext cx="5102165" cy="1008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0" u="none" cap="none" strike="noStrike">
                <a:solidFill>
                  <a:srgbClr val="373737"/>
                </a:solidFill>
                <a:latin typeface="Roboto"/>
                <a:ea typeface="Roboto"/>
                <a:cs typeface="Roboto"/>
                <a:sym typeface="Roboto"/>
              </a:rPr>
              <a:t>市場規模</a:t>
            </a:r>
            <a:endParaRPr b="0" i="0" sz="6500" u="none" cap="none" strike="noStrike">
              <a:solidFill>
                <a:srgbClr val="3737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7915788" y="851724"/>
            <a:ext cx="1962854" cy="1418162"/>
          </a:xfrm>
          <a:custGeom>
            <a:rect b="b" l="l" r="r" t="t"/>
            <a:pathLst>
              <a:path extrusionOk="0" h="1418162" w="1962854">
                <a:moveTo>
                  <a:pt x="0" y="0"/>
                </a:moveTo>
                <a:lnTo>
                  <a:pt x="1962855" y="0"/>
                </a:lnTo>
                <a:lnTo>
                  <a:pt x="1962855" y="1418162"/>
                </a:lnTo>
                <a:lnTo>
                  <a:pt x="0" y="14181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5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7671400" y="3416829"/>
            <a:ext cx="9536011" cy="527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Middle to upper-class working professionals with fashion needs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7720580" y="5332272"/>
            <a:ext cx="9065257" cy="11046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Clothing Boutiques, Bridal Shops, and Working Professionals Looking to Enhance Their Dressing Experience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7697133" y="7439347"/>
            <a:ext cx="5902421" cy="16817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According to the market research results</a:t>
            </a:r>
            <a:endParaRPr/>
          </a:p>
          <a:p>
            <a:pPr indent="0" lvl="0" marL="0" marR="0" rtl="0" algn="l">
              <a:lnSpc>
                <a:spcPct val="15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proportion of people interested in the product</a:t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7690725" y="2629925"/>
            <a:ext cx="510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6.82 million people</a:t>
            </a:r>
            <a:endParaRPr sz="3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7720580" y="4684238"/>
            <a:ext cx="4131589" cy="1314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3.61 million people</a:t>
            </a:r>
            <a:endParaRPr sz="3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7697133" y="6824818"/>
            <a:ext cx="5192668" cy="670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490,000 people</a:t>
            </a:r>
            <a:endParaRPr/>
          </a:p>
        </p:txBody>
      </p:sp>
      <p:sp>
        <p:nvSpPr>
          <p:cNvPr id="116" name="Google Shape;116;p1"/>
          <p:cNvSpPr txBox="1"/>
          <p:nvPr/>
        </p:nvSpPr>
        <p:spPr>
          <a:xfrm>
            <a:off x="8139247" y="1040105"/>
            <a:ext cx="3601145" cy="922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>
                <a:solidFill>
                  <a:srgbClr val="373737"/>
                </a:solidFill>
                <a:latin typeface="Roboto"/>
                <a:ea typeface="Roboto"/>
                <a:cs typeface="Roboto"/>
                <a:sym typeface="Roboto"/>
              </a:rPr>
              <a:t>TAIWAN</a:t>
            </a:r>
            <a:endParaRPr/>
          </a:p>
        </p:txBody>
      </p:sp>
      <p:sp>
        <p:nvSpPr>
          <p:cNvPr id="117" name="Google Shape;117;p1"/>
          <p:cNvSpPr txBox="1"/>
          <p:nvPr/>
        </p:nvSpPr>
        <p:spPr>
          <a:xfrm>
            <a:off x="13981343" y="7488118"/>
            <a:ext cx="4636807" cy="11046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market research results in Taiwan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13910865" y="6838717"/>
            <a:ext cx="4211002" cy="655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10 million people</a:t>
            </a:r>
            <a:endParaRPr b="1" sz="4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韓國軟體實力超驚人！ - 今周刊" id="119" name="Google Shape;11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87853" y="785049"/>
            <a:ext cx="1962854" cy="151718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"/>
          <p:cNvSpPr txBox="1"/>
          <p:nvPr/>
        </p:nvSpPr>
        <p:spPr>
          <a:xfrm>
            <a:off x="14311312" y="1114620"/>
            <a:ext cx="3200954" cy="901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>
                <a:solidFill>
                  <a:srgbClr val="373737"/>
                </a:solidFill>
                <a:latin typeface="Roboto"/>
                <a:ea typeface="Roboto"/>
                <a:cs typeface="Roboto"/>
                <a:sym typeface="Roboto"/>
              </a:rPr>
              <a:t>KOREA</a:t>
            </a:r>
            <a:endParaRPr/>
          </a:p>
        </p:txBody>
      </p:sp>
      <p:sp>
        <p:nvSpPr>
          <p:cNvPr id="121" name="Google Shape;121;p1"/>
          <p:cNvSpPr txBox="1"/>
          <p:nvPr/>
        </p:nvSpPr>
        <p:spPr>
          <a:xfrm>
            <a:off x="13910865" y="4625874"/>
            <a:ext cx="4211002" cy="655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73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22 million people</a:t>
            </a:r>
            <a:endParaRPr sz="3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13894536" y="2656683"/>
            <a:ext cx="4211002" cy="655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73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30 million people</a:t>
            </a:r>
            <a:endParaRPr sz="3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-21282" y="0"/>
            <a:ext cx="1800000" cy="1133792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8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ef5dcb3e4_0_0"/>
          <p:cNvSpPr/>
          <p:nvPr/>
        </p:nvSpPr>
        <p:spPr>
          <a:xfrm>
            <a:off x="-2617585" y="-2844002"/>
            <a:ext cx="9202326" cy="6579663"/>
          </a:xfrm>
          <a:custGeom>
            <a:rect b="b" l="l" r="r" t="t"/>
            <a:pathLst>
              <a:path extrusionOk="0" h="9202326" w="9202326">
                <a:moveTo>
                  <a:pt x="0" y="0"/>
                </a:moveTo>
                <a:lnTo>
                  <a:pt x="9202326" y="0"/>
                </a:lnTo>
                <a:lnTo>
                  <a:pt x="9202326" y="9202326"/>
                </a:lnTo>
                <a:lnTo>
                  <a:pt x="0" y="92023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0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3" name="Google Shape;133;g23ef5dcb3e4_0_0"/>
          <p:cNvGrpSpPr/>
          <p:nvPr/>
        </p:nvGrpSpPr>
        <p:grpSpPr>
          <a:xfrm>
            <a:off x="1833352" y="3919856"/>
            <a:ext cx="5593527" cy="5492415"/>
            <a:chOff x="0" y="0"/>
            <a:chExt cx="812800" cy="812800"/>
          </a:xfrm>
        </p:grpSpPr>
        <p:sp>
          <p:nvSpPr>
            <p:cNvPr id="134" name="Google Shape;134;g23ef5dcb3e4_0_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g23ef5dcb3e4_0_0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4925" lIns="74925" spcFirstLastPara="1" rIns="74925" wrap="square" tIns="74925">
              <a:noAutofit/>
            </a:bodyPr>
            <a:lstStyle/>
            <a:p>
              <a:pPr indent="0" lvl="0" marL="0" marR="0" rtl="0" algn="ctr">
                <a:lnSpc>
                  <a:spcPct val="12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g23ef5dcb3e4_0_0"/>
          <p:cNvGrpSpPr/>
          <p:nvPr/>
        </p:nvGrpSpPr>
        <p:grpSpPr>
          <a:xfrm>
            <a:off x="2423730" y="5225474"/>
            <a:ext cx="4286382" cy="4208922"/>
            <a:chOff x="0" y="0"/>
            <a:chExt cx="812800" cy="812800"/>
          </a:xfrm>
        </p:grpSpPr>
        <p:sp>
          <p:nvSpPr>
            <p:cNvPr id="137" name="Google Shape;137;g23ef5dcb3e4_0_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C2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g23ef5dcb3e4_0_0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4925" lIns="74925" spcFirstLastPara="1" rIns="74925" wrap="square" tIns="74925">
              <a:noAutofit/>
            </a:bodyPr>
            <a:lstStyle/>
            <a:p>
              <a:pPr indent="0" lvl="0" marL="0" marR="0" rtl="0" algn="ctr">
                <a:lnSpc>
                  <a:spcPct val="12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g23ef5dcb3e4_0_0"/>
          <p:cNvGrpSpPr/>
          <p:nvPr/>
        </p:nvGrpSpPr>
        <p:grpSpPr>
          <a:xfrm>
            <a:off x="3165134" y="6645423"/>
            <a:ext cx="2862925" cy="2811150"/>
            <a:chOff x="0" y="0"/>
            <a:chExt cx="812800" cy="812800"/>
          </a:xfrm>
        </p:grpSpPr>
        <p:sp>
          <p:nvSpPr>
            <p:cNvPr id="140" name="Google Shape;140;g23ef5dcb3e4_0_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g23ef5dcb3e4_0_0"/>
            <p:cNvSpPr txBox="1"/>
            <p:nvPr/>
          </p:nvSpPr>
          <p:spPr>
            <a:xfrm>
              <a:off x="76200" y="95250"/>
              <a:ext cx="6603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4925" lIns="74925" spcFirstLastPara="1" rIns="74925" wrap="square" tIns="74925">
              <a:noAutofit/>
            </a:bodyPr>
            <a:lstStyle/>
            <a:p>
              <a:pPr indent="0" lvl="0" marL="0" marR="0" rtl="0" algn="ctr">
                <a:lnSpc>
                  <a:spcPct val="12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g23ef5dcb3e4_0_0"/>
          <p:cNvSpPr txBox="1"/>
          <p:nvPr/>
        </p:nvSpPr>
        <p:spPr>
          <a:xfrm>
            <a:off x="4005630" y="4327542"/>
            <a:ext cx="127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98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TAM</a:t>
            </a:r>
            <a:endParaRPr/>
          </a:p>
        </p:txBody>
      </p:sp>
      <p:cxnSp>
        <p:nvCxnSpPr>
          <p:cNvPr id="143" name="Google Shape;143;g23ef5dcb3e4_0_0"/>
          <p:cNvCxnSpPr/>
          <p:nvPr/>
        </p:nvCxnSpPr>
        <p:spPr>
          <a:xfrm>
            <a:off x="4899156" y="4563498"/>
            <a:ext cx="12480300" cy="0"/>
          </a:xfrm>
          <a:prstGeom prst="straightConnector1">
            <a:avLst/>
          </a:prstGeom>
          <a:noFill/>
          <a:ln cap="flat" cmpd="sng" w="47625">
            <a:solidFill>
              <a:srgbClr val="DBDBDB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4" name="Google Shape;144;g23ef5dcb3e4_0_0"/>
          <p:cNvCxnSpPr/>
          <p:nvPr/>
        </p:nvCxnSpPr>
        <p:spPr>
          <a:xfrm>
            <a:off x="6412003" y="6666063"/>
            <a:ext cx="11048400" cy="0"/>
          </a:xfrm>
          <a:prstGeom prst="straightConnector1">
            <a:avLst/>
          </a:prstGeom>
          <a:noFill/>
          <a:ln cap="flat" cmpd="sng" w="47625">
            <a:solidFill>
              <a:srgbClr val="C1BFBF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5" name="Google Shape;145;g23ef5dcb3e4_0_0"/>
          <p:cNvCxnSpPr/>
          <p:nvPr/>
        </p:nvCxnSpPr>
        <p:spPr>
          <a:xfrm>
            <a:off x="5064696" y="9412270"/>
            <a:ext cx="12447600" cy="0"/>
          </a:xfrm>
          <a:prstGeom prst="straightConnector1">
            <a:avLst/>
          </a:prstGeom>
          <a:noFill/>
          <a:ln cap="flat" cmpd="sng" w="47625">
            <a:solidFill>
              <a:srgbClr val="92929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6" name="Google Shape;146;g23ef5dcb3e4_0_0"/>
          <p:cNvSpPr txBox="1"/>
          <p:nvPr/>
        </p:nvSpPr>
        <p:spPr>
          <a:xfrm>
            <a:off x="3843060" y="6070198"/>
            <a:ext cx="159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98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SAM</a:t>
            </a:r>
            <a:endParaRPr/>
          </a:p>
        </p:txBody>
      </p:sp>
      <p:sp>
        <p:nvSpPr>
          <p:cNvPr id="147" name="Google Shape;147;g23ef5dcb3e4_0_0"/>
          <p:cNvSpPr txBox="1"/>
          <p:nvPr/>
        </p:nvSpPr>
        <p:spPr>
          <a:xfrm>
            <a:off x="3870595" y="7812854"/>
            <a:ext cx="154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98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SOM</a:t>
            </a:r>
            <a:endParaRPr/>
          </a:p>
        </p:txBody>
      </p:sp>
      <p:sp>
        <p:nvSpPr>
          <p:cNvPr id="148" name="Google Shape;148;g23ef5dcb3e4_0_0"/>
          <p:cNvSpPr txBox="1"/>
          <p:nvPr/>
        </p:nvSpPr>
        <p:spPr>
          <a:xfrm>
            <a:off x="2311782" y="742884"/>
            <a:ext cx="51021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0" u="none" cap="none" strike="noStrike">
                <a:solidFill>
                  <a:srgbClr val="373737"/>
                </a:solidFill>
                <a:latin typeface="Roboto"/>
                <a:ea typeface="Roboto"/>
                <a:cs typeface="Roboto"/>
                <a:sym typeface="Roboto"/>
              </a:rPr>
              <a:t>市場規模</a:t>
            </a:r>
            <a:endParaRPr b="0" i="0" sz="6500" u="none" cap="none" strike="noStrike">
              <a:solidFill>
                <a:srgbClr val="3737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g23ef5dcb3e4_0_0"/>
          <p:cNvSpPr/>
          <p:nvPr/>
        </p:nvSpPr>
        <p:spPr>
          <a:xfrm>
            <a:off x="7915788" y="851724"/>
            <a:ext cx="1962854" cy="1418162"/>
          </a:xfrm>
          <a:custGeom>
            <a:rect b="b" l="l" r="r" t="t"/>
            <a:pathLst>
              <a:path extrusionOk="0" h="1418162" w="1962854">
                <a:moveTo>
                  <a:pt x="0" y="0"/>
                </a:moveTo>
                <a:lnTo>
                  <a:pt x="1962855" y="0"/>
                </a:lnTo>
                <a:lnTo>
                  <a:pt x="1962855" y="1418162"/>
                </a:lnTo>
                <a:lnTo>
                  <a:pt x="0" y="14181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5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23ef5dcb3e4_0_0"/>
          <p:cNvSpPr txBox="1"/>
          <p:nvPr/>
        </p:nvSpPr>
        <p:spPr>
          <a:xfrm>
            <a:off x="7671400" y="3594592"/>
            <a:ext cx="953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Middle to upper-class working professionals with fashion needs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3ef5dcb3e4_0_0"/>
          <p:cNvSpPr txBox="1"/>
          <p:nvPr/>
        </p:nvSpPr>
        <p:spPr>
          <a:xfrm>
            <a:off x="7720580" y="5332272"/>
            <a:ext cx="90654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Clothing Boutiques, Bridal Shops, and Working Professionals Looking to Enhance Their Dressing Experience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23ef5dcb3e4_0_0"/>
          <p:cNvSpPr txBox="1"/>
          <p:nvPr/>
        </p:nvSpPr>
        <p:spPr>
          <a:xfrm>
            <a:off x="7671395" y="7858725"/>
            <a:ext cx="95361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According to the market research results</a:t>
            </a:r>
            <a:r>
              <a:rPr lang="en-US"/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proportion of people interested in the product</a:t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3ef5dcb3e4_0_0"/>
          <p:cNvSpPr txBox="1"/>
          <p:nvPr/>
        </p:nvSpPr>
        <p:spPr>
          <a:xfrm>
            <a:off x="7690725" y="2807688"/>
            <a:ext cx="510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6.82 million people</a:t>
            </a:r>
            <a:endParaRPr sz="3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g23ef5dcb3e4_0_0"/>
          <p:cNvSpPr txBox="1"/>
          <p:nvPr/>
        </p:nvSpPr>
        <p:spPr>
          <a:xfrm>
            <a:off x="7720580" y="4684238"/>
            <a:ext cx="41316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3.61 million people</a:t>
            </a:r>
            <a:endParaRPr sz="3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g23ef5dcb3e4_0_0"/>
          <p:cNvSpPr txBox="1"/>
          <p:nvPr/>
        </p:nvSpPr>
        <p:spPr>
          <a:xfrm>
            <a:off x="7671408" y="7244193"/>
            <a:ext cx="519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490,000 people</a:t>
            </a:r>
            <a:endParaRPr/>
          </a:p>
        </p:txBody>
      </p:sp>
      <p:sp>
        <p:nvSpPr>
          <p:cNvPr id="156" name="Google Shape;156;g23ef5dcb3e4_0_0"/>
          <p:cNvSpPr txBox="1"/>
          <p:nvPr/>
        </p:nvSpPr>
        <p:spPr>
          <a:xfrm>
            <a:off x="8139247" y="1040105"/>
            <a:ext cx="36012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>
                <a:solidFill>
                  <a:srgbClr val="373737"/>
                </a:solidFill>
                <a:latin typeface="Roboto"/>
                <a:ea typeface="Roboto"/>
                <a:cs typeface="Roboto"/>
                <a:sym typeface="Roboto"/>
              </a:rPr>
              <a:t>TAIWAN</a:t>
            </a:r>
            <a:endParaRPr/>
          </a:p>
        </p:txBody>
      </p:sp>
      <p:sp>
        <p:nvSpPr>
          <p:cNvPr id="157" name="Google Shape;157;g23ef5dcb3e4_0_0"/>
          <p:cNvSpPr/>
          <p:nvPr/>
        </p:nvSpPr>
        <p:spPr>
          <a:xfrm>
            <a:off x="-21282" y="0"/>
            <a:ext cx="1800000" cy="11337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"/>
          <p:cNvSpPr/>
          <p:nvPr/>
        </p:nvSpPr>
        <p:spPr>
          <a:xfrm>
            <a:off x="8075901" y="2363234"/>
            <a:ext cx="4519274" cy="754833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4343400" y="-4180533"/>
            <a:ext cx="9202326" cy="8361066"/>
          </a:xfrm>
          <a:custGeom>
            <a:rect b="b" l="l" r="r" t="t"/>
            <a:pathLst>
              <a:path extrusionOk="0" h="9202326" w="9202326">
                <a:moveTo>
                  <a:pt x="0" y="0"/>
                </a:moveTo>
                <a:lnTo>
                  <a:pt x="9202326" y="0"/>
                </a:lnTo>
                <a:lnTo>
                  <a:pt x="9202326" y="9202326"/>
                </a:lnTo>
                <a:lnTo>
                  <a:pt x="0" y="92023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"/>
          <p:cNvSpPr txBox="1"/>
          <p:nvPr/>
        </p:nvSpPr>
        <p:spPr>
          <a:xfrm>
            <a:off x="8268103" y="2363234"/>
            <a:ext cx="2971800" cy="658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4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Operating Costs</a:t>
            </a:r>
            <a:endParaRPr sz="2800">
              <a:solidFill>
                <a:srgbClr val="3737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"/>
          <p:cNvSpPr txBox="1"/>
          <p:nvPr/>
        </p:nvSpPr>
        <p:spPr>
          <a:xfrm>
            <a:off x="2650828" y="864323"/>
            <a:ext cx="8338546" cy="1050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產品定價</a:t>
            </a:r>
            <a:endParaRPr sz="6500">
              <a:solidFill>
                <a:srgbClr val="3737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8244911" y="3293963"/>
            <a:ext cx="2717965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Webcam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Acrylic Shell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Raspberry Pi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Pressure Sensor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(Number of Hangers)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PVC Pipe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Spray Paint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Wiring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168" name="Google Shape;168;p2"/>
          <p:cNvSpPr/>
          <p:nvPr/>
        </p:nvSpPr>
        <p:spPr>
          <a:xfrm>
            <a:off x="10821501" y="3293963"/>
            <a:ext cx="1581150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4000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300*5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grpSp>
        <p:nvGrpSpPr>
          <p:cNvPr id="169" name="Google Shape;169;p2"/>
          <p:cNvGrpSpPr/>
          <p:nvPr/>
        </p:nvGrpSpPr>
        <p:grpSpPr>
          <a:xfrm>
            <a:off x="8276226" y="8365164"/>
            <a:ext cx="9362829" cy="1135997"/>
            <a:chOff x="0" y="-76200"/>
            <a:chExt cx="1873468" cy="1017522"/>
          </a:xfrm>
        </p:grpSpPr>
        <p:sp>
          <p:nvSpPr>
            <p:cNvPr id="170" name="Google Shape;170;p2"/>
            <p:cNvSpPr/>
            <p:nvPr/>
          </p:nvSpPr>
          <p:spPr>
            <a:xfrm>
              <a:off x="0" y="0"/>
              <a:ext cx="1873468" cy="941322"/>
            </a:xfrm>
            <a:custGeom>
              <a:rect b="b" l="l" r="r" t="t"/>
              <a:pathLst>
                <a:path extrusionOk="0" h="941322" w="1873468">
                  <a:moveTo>
                    <a:pt x="43535" y="0"/>
                  </a:moveTo>
                  <a:lnTo>
                    <a:pt x="1829933" y="0"/>
                  </a:lnTo>
                  <a:cubicBezTo>
                    <a:pt x="1841479" y="0"/>
                    <a:pt x="1852552" y="4587"/>
                    <a:pt x="1860717" y="12751"/>
                  </a:cubicBezTo>
                  <a:cubicBezTo>
                    <a:pt x="1868881" y="20915"/>
                    <a:pt x="1873468" y="31989"/>
                    <a:pt x="1873468" y="43535"/>
                  </a:cubicBezTo>
                  <a:lnTo>
                    <a:pt x="1873468" y="897788"/>
                  </a:lnTo>
                  <a:cubicBezTo>
                    <a:pt x="1873468" y="909334"/>
                    <a:pt x="1868881" y="920407"/>
                    <a:pt x="1860717" y="928571"/>
                  </a:cubicBezTo>
                  <a:cubicBezTo>
                    <a:pt x="1852552" y="936736"/>
                    <a:pt x="1841479" y="941322"/>
                    <a:pt x="1829933" y="941322"/>
                  </a:cubicBezTo>
                  <a:lnTo>
                    <a:pt x="43535" y="941322"/>
                  </a:lnTo>
                  <a:cubicBezTo>
                    <a:pt x="19491" y="941322"/>
                    <a:pt x="0" y="921831"/>
                    <a:pt x="0" y="897788"/>
                  </a:cubicBezTo>
                  <a:lnTo>
                    <a:pt x="0" y="43535"/>
                  </a:lnTo>
                  <a:cubicBezTo>
                    <a:pt x="0" y="31989"/>
                    <a:pt x="4587" y="20915"/>
                    <a:pt x="12751" y="12751"/>
                  </a:cubicBezTo>
                  <a:cubicBezTo>
                    <a:pt x="20915" y="4587"/>
                    <a:pt x="31989" y="0"/>
                    <a:pt x="43535" y="0"/>
                  </a:cubicBezTo>
                  <a:close/>
                </a:path>
              </a:pathLst>
            </a:custGeom>
            <a:solidFill>
              <a:srgbClr val="F8D0D0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1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2"/>
          <p:cNvSpPr/>
          <p:nvPr/>
        </p:nvSpPr>
        <p:spPr>
          <a:xfrm>
            <a:off x="8919473" y="8659862"/>
            <a:ext cx="950394" cy="655047"/>
          </a:xfrm>
          <a:custGeom>
            <a:rect b="b" l="l" r="r" t="t"/>
            <a:pathLst>
              <a:path extrusionOk="0" h="655047" w="983185">
                <a:moveTo>
                  <a:pt x="0" y="0"/>
                </a:moveTo>
                <a:lnTo>
                  <a:pt x="983185" y="0"/>
                </a:lnTo>
                <a:lnTo>
                  <a:pt x="983185" y="655047"/>
                </a:lnTo>
                <a:lnTo>
                  <a:pt x="0" y="6550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3" name="Google Shape;173;p2"/>
          <p:cNvSpPr txBox="1"/>
          <p:nvPr/>
        </p:nvSpPr>
        <p:spPr>
          <a:xfrm>
            <a:off x="10016520" y="8612114"/>
            <a:ext cx="1617290" cy="754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31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C46867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endParaRPr/>
          </a:p>
        </p:txBody>
      </p:sp>
      <p:sp>
        <p:nvSpPr>
          <p:cNvPr id="174" name="Google Shape;174;p2"/>
          <p:cNvSpPr txBox="1"/>
          <p:nvPr/>
        </p:nvSpPr>
        <p:spPr>
          <a:xfrm>
            <a:off x="11522919" y="8460791"/>
            <a:ext cx="5849034" cy="906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62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C85050"/>
                </a:solidFill>
                <a:latin typeface="Arial"/>
                <a:ea typeface="Arial"/>
                <a:cs typeface="Arial"/>
                <a:sym typeface="Arial"/>
              </a:rPr>
              <a:t>NT 32,700 ～ NT 38,150 </a:t>
            </a:r>
            <a:endParaRPr/>
          </a:p>
        </p:txBody>
      </p:sp>
      <p:sp>
        <p:nvSpPr>
          <p:cNvPr id="175" name="Google Shape;175;p2"/>
          <p:cNvSpPr txBox="1"/>
          <p:nvPr/>
        </p:nvSpPr>
        <p:spPr>
          <a:xfrm>
            <a:off x="10989374" y="2377899"/>
            <a:ext cx="1560544" cy="7226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12100 </a:t>
            </a:r>
            <a:r>
              <a:rPr lang="en-US" sz="4299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176" name="Google Shape;176;p2"/>
          <p:cNvSpPr/>
          <p:nvPr/>
        </p:nvSpPr>
        <p:spPr>
          <a:xfrm>
            <a:off x="13106400" y="2377899"/>
            <a:ext cx="4098471" cy="754833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"/>
          <p:cNvSpPr txBox="1"/>
          <p:nvPr/>
        </p:nvSpPr>
        <p:spPr>
          <a:xfrm>
            <a:off x="13296902" y="2377899"/>
            <a:ext cx="2552698" cy="671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4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Others</a:t>
            </a:r>
            <a:endParaRPr/>
          </a:p>
        </p:txBody>
      </p:sp>
      <p:sp>
        <p:nvSpPr>
          <p:cNvPr id="178" name="Google Shape;178;p2"/>
          <p:cNvSpPr/>
          <p:nvPr/>
        </p:nvSpPr>
        <p:spPr>
          <a:xfrm>
            <a:off x="13284036" y="3308628"/>
            <a:ext cx="212539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Materials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and Development Costs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15431198" y="3308628"/>
            <a:ext cx="158115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2000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80" name="Google Shape;180;p2"/>
          <p:cNvSpPr txBox="1"/>
          <p:nvPr/>
        </p:nvSpPr>
        <p:spPr>
          <a:xfrm>
            <a:off x="15599071" y="2392564"/>
            <a:ext cx="1560544" cy="7226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3000 </a:t>
            </a:r>
            <a:r>
              <a:rPr lang="en-US" sz="4299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pic>
        <p:nvPicPr>
          <p:cNvPr id="181" name="Google Shape;18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30368" y="2363234"/>
            <a:ext cx="4187577" cy="270555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"/>
          <p:cNvSpPr/>
          <p:nvPr/>
        </p:nvSpPr>
        <p:spPr>
          <a:xfrm>
            <a:off x="-21326" y="0"/>
            <a:ext cx="1800000" cy="1133792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9509" y="1885782"/>
            <a:ext cx="11328982" cy="6515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