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6" r:id="rId6"/>
    <p:sldId id="297" r:id="rId7"/>
    <p:sldId id="299" r:id="rId8"/>
    <p:sldId id="300" r:id="rId9"/>
    <p:sldId id="301" r:id="rId10"/>
    <p:sldId id="302" r:id="rId11"/>
    <p:sldId id="29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704E63-239C-45FA-9015-8A4F85CED6E5}" v="324" dt="2021-03-22T02:34:35.3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19" autoAdjust="0"/>
  </p:normalViewPr>
  <p:slideViewPr>
    <p:cSldViewPr snapToGrid="0">
      <p:cViewPr varScale="1">
        <p:scale>
          <a:sx n="81" d="100"/>
          <a:sy n="81" d="100"/>
        </p:scale>
        <p:origin x="64"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62B91D-912A-4D1C-B5D2-82AF2895EA4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81B0E5C-7BA9-4074-AB97-E642E76C041F}">
      <dgm:prSet/>
      <dgm:spPr/>
      <dgm:t>
        <a:bodyPr/>
        <a:lstStyle/>
        <a:p>
          <a:r>
            <a:rPr lang="en-US" dirty="0"/>
            <a:t>Ecological factors such as socioeconomic status and health resource availability are known, relevant predictors of many health outcomes</a:t>
          </a:r>
        </a:p>
      </dgm:t>
    </dgm:pt>
    <dgm:pt modelId="{C8C8D6B1-F6EE-400F-8AB4-3043AA84E354}" type="parTrans" cxnId="{E0339E30-13BF-4870-8D95-5BCAE01FC219}">
      <dgm:prSet/>
      <dgm:spPr/>
      <dgm:t>
        <a:bodyPr/>
        <a:lstStyle/>
        <a:p>
          <a:endParaRPr lang="en-US"/>
        </a:p>
      </dgm:t>
    </dgm:pt>
    <dgm:pt modelId="{D692DC2E-CD8F-4B08-86BD-39852DA94BBE}" type="sibTrans" cxnId="{E0339E30-13BF-4870-8D95-5BCAE01FC219}">
      <dgm:prSet/>
      <dgm:spPr/>
      <dgm:t>
        <a:bodyPr/>
        <a:lstStyle/>
        <a:p>
          <a:endParaRPr lang="en-US"/>
        </a:p>
      </dgm:t>
    </dgm:pt>
    <dgm:pt modelId="{FE494875-5CF0-4264-BD1B-AD39CFFE8A65}">
      <dgm:prSet/>
      <dgm:spPr/>
      <dgm:t>
        <a:bodyPr/>
        <a:lstStyle/>
        <a:p>
          <a:r>
            <a:rPr lang="en-US"/>
            <a:t>However, the scope of research spatially identifying these factors in relation to mental health is relatively limited </a:t>
          </a:r>
        </a:p>
      </dgm:t>
    </dgm:pt>
    <dgm:pt modelId="{8E5D38C5-28EE-425D-9AC5-A51134322C34}" type="parTrans" cxnId="{3915BDA3-4513-47D5-A4BC-27EF286812E6}">
      <dgm:prSet/>
      <dgm:spPr/>
      <dgm:t>
        <a:bodyPr/>
        <a:lstStyle/>
        <a:p>
          <a:endParaRPr lang="en-US"/>
        </a:p>
      </dgm:t>
    </dgm:pt>
    <dgm:pt modelId="{2C9F7DFE-8AA1-49A8-A81B-1F3B30288E2C}" type="sibTrans" cxnId="{3915BDA3-4513-47D5-A4BC-27EF286812E6}">
      <dgm:prSet/>
      <dgm:spPr/>
      <dgm:t>
        <a:bodyPr/>
        <a:lstStyle/>
        <a:p>
          <a:endParaRPr lang="en-US"/>
        </a:p>
      </dgm:t>
    </dgm:pt>
    <dgm:pt modelId="{267BCFC8-113F-473B-BE89-63AF747972BB}">
      <dgm:prSet/>
      <dgm:spPr/>
      <dgm:t>
        <a:bodyPr/>
        <a:lstStyle/>
        <a:p>
          <a:r>
            <a:rPr lang="en-US"/>
            <a:t>There are many possible effects and interactions among these ecological factors and specific mental health conditions that have not been identified</a:t>
          </a:r>
        </a:p>
      </dgm:t>
    </dgm:pt>
    <dgm:pt modelId="{A44AB7AB-2577-4F60-98E6-335B00B0CE26}" type="parTrans" cxnId="{9E552CFE-6219-4477-BDB0-BBEEF619D139}">
      <dgm:prSet/>
      <dgm:spPr/>
      <dgm:t>
        <a:bodyPr/>
        <a:lstStyle/>
        <a:p>
          <a:endParaRPr lang="en-US"/>
        </a:p>
      </dgm:t>
    </dgm:pt>
    <dgm:pt modelId="{3A1ACBE6-E235-45A9-94C5-E32A2EA4C466}" type="sibTrans" cxnId="{9E552CFE-6219-4477-BDB0-BBEEF619D139}">
      <dgm:prSet/>
      <dgm:spPr/>
      <dgm:t>
        <a:bodyPr/>
        <a:lstStyle/>
        <a:p>
          <a:endParaRPr lang="en-US"/>
        </a:p>
      </dgm:t>
    </dgm:pt>
    <dgm:pt modelId="{0AAF0C4B-DF67-40F3-AE72-C0F0C04C2D02}">
      <dgm:prSet/>
      <dgm:spPr/>
      <dgm:t>
        <a:bodyPr/>
        <a:lstStyle/>
        <a:p>
          <a:r>
            <a:rPr lang="en-US"/>
            <a:t>Identifying which ecological factors are most influential in predicting mental health status would be vital information for preventative and targeted interventions</a:t>
          </a:r>
        </a:p>
      </dgm:t>
    </dgm:pt>
    <dgm:pt modelId="{6D36126E-9645-417B-9C77-6ACEFFCFB42A}" type="parTrans" cxnId="{1CF17698-2B51-46D9-A224-4E3C9BDDDCD4}">
      <dgm:prSet/>
      <dgm:spPr/>
      <dgm:t>
        <a:bodyPr/>
        <a:lstStyle/>
        <a:p>
          <a:endParaRPr lang="en-US"/>
        </a:p>
      </dgm:t>
    </dgm:pt>
    <dgm:pt modelId="{38581ACE-1B67-46F4-B6E9-A0C342B8C038}" type="sibTrans" cxnId="{1CF17698-2B51-46D9-A224-4E3C9BDDDCD4}">
      <dgm:prSet/>
      <dgm:spPr/>
      <dgm:t>
        <a:bodyPr/>
        <a:lstStyle/>
        <a:p>
          <a:endParaRPr lang="en-US"/>
        </a:p>
      </dgm:t>
    </dgm:pt>
    <dgm:pt modelId="{C75601C0-E772-4E7F-A939-F9570BAA02B4}" type="pres">
      <dgm:prSet presAssocID="{A462B91D-912A-4D1C-B5D2-82AF2895EA48}" presName="linear" presStyleCnt="0">
        <dgm:presLayoutVars>
          <dgm:animLvl val="lvl"/>
          <dgm:resizeHandles val="exact"/>
        </dgm:presLayoutVars>
      </dgm:prSet>
      <dgm:spPr/>
    </dgm:pt>
    <dgm:pt modelId="{5C4EAB26-A11C-423C-996F-E6CCAE3FADEE}" type="pres">
      <dgm:prSet presAssocID="{B81B0E5C-7BA9-4074-AB97-E642E76C041F}" presName="parentText" presStyleLbl="node1" presStyleIdx="0" presStyleCnt="4">
        <dgm:presLayoutVars>
          <dgm:chMax val="0"/>
          <dgm:bulletEnabled val="1"/>
        </dgm:presLayoutVars>
      </dgm:prSet>
      <dgm:spPr/>
    </dgm:pt>
    <dgm:pt modelId="{32B76AEF-7494-4F40-A49E-B0F7D6C85222}" type="pres">
      <dgm:prSet presAssocID="{D692DC2E-CD8F-4B08-86BD-39852DA94BBE}" presName="spacer" presStyleCnt="0"/>
      <dgm:spPr/>
    </dgm:pt>
    <dgm:pt modelId="{D293711C-1BAE-4008-952B-BA89598E65C9}" type="pres">
      <dgm:prSet presAssocID="{FE494875-5CF0-4264-BD1B-AD39CFFE8A65}" presName="parentText" presStyleLbl="node1" presStyleIdx="1" presStyleCnt="4">
        <dgm:presLayoutVars>
          <dgm:chMax val="0"/>
          <dgm:bulletEnabled val="1"/>
        </dgm:presLayoutVars>
      </dgm:prSet>
      <dgm:spPr/>
    </dgm:pt>
    <dgm:pt modelId="{F3157299-49A6-4B14-83AE-F3D9F6FBDD09}" type="pres">
      <dgm:prSet presAssocID="{2C9F7DFE-8AA1-49A8-A81B-1F3B30288E2C}" presName="spacer" presStyleCnt="0"/>
      <dgm:spPr/>
    </dgm:pt>
    <dgm:pt modelId="{D43E6F78-42DF-47CC-AFB0-5682A3088684}" type="pres">
      <dgm:prSet presAssocID="{267BCFC8-113F-473B-BE89-63AF747972BB}" presName="parentText" presStyleLbl="node1" presStyleIdx="2" presStyleCnt="4">
        <dgm:presLayoutVars>
          <dgm:chMax val="0"/>
          <dgm:bulletEnabled val="1"/>
        </dgm:presLayoutVars>
      </dgm:prSet>
      <dgm:spPr/>
    </dgm:pt>
    <dgm:pt modelId="{5A8DC720-27E6-4A07-B05B-2F005DD6B367}" type="pres">
      <dgm:prSet presAssocID="{3A1ACBE6-E235-45A9-94C5-E32A2EA4C466}" presName="spacer" presStyleCnt="0"/>
      <dgm:spPr/>
    </dgm:pt>
    <dgm:pt modelId="{179D6C96-3ADC-4F5D-943F-C3AB35544D33}" type="pres">
      <dgm:prSet presAssocID="{0AAF0C4B-DF67-40F3-AE72-C0F0C04C2D02}" presName="parentText" presStyleLbl="node1" presStyleIdx="3" presStyleCnt="4">
        <dgm:presLayoutVars>
          <dgm:chMax val="0"/>
          <dgm:bulletEnabled val="1"/>
        </dgm:presLayoutVars>
      </dgm:prSet>
      <dgm:spPr/>
    </dgm:pt>
  </dgm:ptLst>
  <dgm:cxnLst>
    <dgm:cxn modelId="{858A3402-81E3-4913-A153-947B83D65F91}" type="presOf" srcId="{FE494875-5CF0-4264-BD1B-AD39CFFE8A65}" destId="{D293711C-1BAE-4008-952B-BA89598E65C9}" srcOrd="0" destOrd="0" presId="urn:microsoft.com/office/officeart/2005/8/layout/vList2"/>
    <dgm:cxn modelId="{8036200C-9459-404C-9AF6-E6F77D91BF13}" type="presOf" srcId="{0AAF0C4B-DF67-40F3-AE72-C0F0C04C2D02}" destId="{179D6C96-3ADC-4F5D-943F-C3AB35544D33}" srcOrd="0" destOrd="0" presId="urn:microsoft.com/office/officeart/2005/8/layout/vList2"/>
    <dgm:cxn modelId="{50F0FE27-ACE8-4837-94D1-C1F312A73523}" type="presOf" srcId="{267BCFC8-113F-473B-BE89-63AF747972BB}" destId="{D43E6F78-42DF-47CC-AFB0-5682A3088684}" srcOrd="0" destOrd="0" presId="urn:microsoft.com/office/officeart/2005/8/layout/vList2"/>
    <dgm:cxn modelId="{E0339E30-13BF-4870-8D95-5BCAE01FC219}" srcId="{A462B91D-912A-4D1C-B5D2-82AF2895EA48}" destId="{B81B0E5C-7BA9-4074-AB97-E642E76C041F}" srcOrd="0" destOrd="0" parTransId="{C8C8D6B1-F6EE-400F-8AB4-3043AA84E354}" sibTransId="{D692DC2E-CD8F-4B08-86BD-39852DA94BBE}"/>
    <dgm:cxn modelId="{EDC7A43A-FA2B-4D71-9748-AB5E62462974}" type="presOf" srcId="{A462B91D-912A-4D1C-B5D2-82AF2895EA48}" destId="{C75601C0-E772-4E7F-A939-F9570BAA02B4}" srcOrd="0" destOrd="0" presId="urn:microsoft.com/office/officeart/2005/8/layout/vList2"/>
    <dgm:cxn modelId="{1CF17698-2B51-46D9-A224-4E3C9BDDDCD4}" srcId="{A462B91D-912A-4D1C-B5D2-82AF2895EA48}" destId="{0AAF0C4B-DF67-40F3-AE72-C0F0C04C2D02}" srcOrd="3" destOrd="0" parTransId="{6D36126E-9645-417B-9C77-6ACEFFCFB42A}" sibTransId="{38581ACE-1B67-46F4-B6E9-A0C342B8C038}"/>
    <dgm:cxn modelId="{7D95AAA3-E1C6-4D9E-A30F-904E32C68827}" type="presOf" srcId="{B81B0E5C-7BA9-4074-AB97-E642E76C041F}" destId="{5C4EAB26-A11C-423C-996F-E6CCAE3FADEE}" srcOrd="0" destOrd="0" presId="urn:microsoft.com/office/officeart/2005/8/layout/vList2"/>
    <dgm:cxn modelId="{3915BDA3-4513-47D5-A4BC-27EF286812E6}" srcId="{A462B91D-912A-4D1C-B5D2-82AF2895EA48}" destId="{FE494875-5CF0-4264-BD1B-AD39CFFE8A65}" srcOrd="1" destOrd="0" parTransId="{8E5D38C5-28EE-425D-9AC5-A51134322C34}" sibTransId="{2C9F7DFE-8AA1-49A8-A81B-1F3B30288E2C}"/>
    <dgm:cxn modelId="{9E552CFE-6219-4477-BDB0-BBEEF619D139}" srcId="{A462B91D-912A-4D1C-B5D2-82AF2895EA48}" destId="{267BCFC8-113F-473B-BE89-63AF747972BB}" srcOrd="2" destOrd="0" parTransId="{A44AB7AB-2577-4F60-98E6-335B00B0CE26}" sibTransId="{3A1ACBE6-E235-45A9-94C5-E32A2EA4C466}"/>
    <dgm:cxn modelId="{C903DD34-A9CD-4043-9A0E-2913B210776D}" type="presParOf" srcId="{C75601C0-E772-4E7F-A939-F9570BAA02B4}" destId="{5C4EAB26-A11C-423C-996F-E6CCAE3FADEE}" srcOrd="0" destOrd="0" presId="urn:microsoft.com/office/officeart/2005/8/layout/vList2"/>
    <dgm:cxn modelId="{46031128-00A3-46AF-AAA8-7CA6C6696730}" type="presParOf" srcId="{C75601C0-E772-4E7F-A939-F9570BAA02B4}" destId="{32B76AEF-7494-4F40-A49E-B0F7D6C85222}" srcOrd="1" destOrd="0" presId="urn:microsoft.com/office/officeart/2005/8/layout/vList2"/>
    <dgm:cxn modelId="{24330924-D0C4-4104-9C8A-71D6791172BC}" type="presParOf" srcId="{C75601C0-E772-4E7F-A939-F9570BAA02B4}" destId="{D293711C-1BAE-4008-952B-BA89598E65C9}" srcOrd="2" destOrd="0" presId="urn:microsoft.com/office/officeart/2005/8/layout/vList2"/>
    <dgm:cxn modelId="{2AB718D5-6B3F-4F2F-AA2C-FD081AB42A27}" type="presParOf" srcId="{C75601C0-E772-4E7F-A939-F9570BAA02B4}" destId="{F3157299-49A6-4B14-83AE-F3D9F6FBDD09}" srcOrd="3" destOrd="0" presId="urn:microsoft.com/office/officeart/2005/8/layout/vList2"/>
    <dgm:cxn modelId="{643F414D-5C32-48F4-99DC-87228B898AE2}" type="presParOf" srcId="{C75601C0-E772-4E7F-A939-F9570BAA02B4}" destId="{D43E6F78-42DF-47CC-AFB0-5682A3088684}" srcOrd="4" destOrd="0" presId="urn:microsoft.com/office/officeart/2005/8/layout/vList2"/>
    <dgm:cxn modelId="{C409280D-B4BD-4F5B-9A05-49D406D389A4}" type="presParOf" srcId="{C75601C0-E772-4E7F-A939-F9570BAA02B4}" destId="{5A8DC720-27E6-4A07-B05B-2F005DD6B367}" srcOrd="5" destOrd="0" presId="urn:microsoft.com/office/officeart/2005/8/layout/vList2"/>
    <dgm:cxn modelId="{63260B8C-C4CF-4248-9B2E-CE4AB831A63C}" type="presParOf" srcId="{C75601C0-E772-4E7F-A939-F9570BAA02B4}" destId="{179D6C96-3ADC-4F5D-943F-C3AB35544D3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A0B3D6-DAE5-4B0E-AE8B-DFE6BB024BCC}" type="doc">
      <dgm:prSet loTypeId="urn:microsoft.com/office/officeart/2005/8/layout/vList2" loCatId="list" qsTypeId="urn:microsoft.com/office/officeart/2005/8/quickstyle/simple2" qsCatId="simple" csTypeId="urn:microsoft.com/office/officeart/2005/8/colors/accent1_2" csCatId="accent1"/>
      <dgm:spPr/>
      <dgm:t>
        <a:bodyPr/>
        <a:lstStyle/>
        <a:p>
          <a:endParaRPr lang="en-US"/>
        </a:p>
      </dgm:t>
    </dgm:pt>
    <dgm:pt modelId="{01258773-E811-46A7-B3A0-0FFE8C7E9C07}">
      <dgm:prSet/>
      <dgm:spPr/>
      <dgm:t>
        <a:bodyPr/>
        <a:lstStyle/>
        <a:p>
          <a:r>
            <a:rPr lang="en-US" dirty="0"/>
            <a:t>Identify ecological variables associated level self-reported mental health status using open-source computational resources and public access datasets </a:t>
          </a:r>
        </a:p>
      </dgm:t>
    </dgm:pt>
    <dgm:pt modelId="{3416D15D-84BD-4E53-9941-4A91A051169F}" type="parTrans" cxnId="{9C35013B-AC6A-4CF9-9543-9AB7E08110BC}">
      <dgm:prSet/>
      <dgm:spPr/>
      <dgm:t>
        <a:bodyPr/>
        <a:lstStyle/>
        <a:p>
          <a:endParaRPr lang="en-US"/>
        </a:p>
      </dgm:t>
    </dgm:pt>
    <dgm:pt modelId="{0F33FB03-4652-4C0B-94DF-BB40D3735816}" type="sibTrans" cxnId="{9C35013B-AC6A-4CF9-9543-9AB7E08110BC}">
      <dgm:prSet/>
      <dgm:spPr/>
      <dgm:t>
        <a:bodyPr/>
        <a:lstStyle/>
        <a:p>
          <a:endParaRPr lang="en-US"/>
        </a:p>
      </dgm:t>
    </dgm:pt>
    <dgm:pt modelId="{408C738F-05C2-4EE4-8560-6E0D0F76A486}">
      <dgm:prSet/>
      <dgm:spPr/>
      <dgm:t>
        <a:bodyPr/>
        <a:lstStyle/>
        <a:p>
          <a:r>
            <a:rPr lang="en-US"/>
            <a:t>Identify which specific ecological variables are most strongly associated with self-reported mental health status </a:t>
          </a:r>
        </a:p>
      </dgm:t>
    </dgm:pt>
    <dgm:pt modelId="{181B6E9E-D707-41C5-B600-8D7B3D034D29}" type="parTrans" cxnId="{9FCBC51C-5D75-4DCC-8BAA-F482C8DB9046}">
      <dgm:prSet/>
      <dgm:spPr/>
      <dgm:t>
        <a:bodyPr/>
        <a:lstStyle/>
        <a:p>
          <a:endParaRPr lang="en-US"/>
        </a:p>
      </dgm:t>
    </dgm:pt>
    <dgm:pt modelId="{DE5DB55C-E952-47B5-8D6A-DDFF786045C7}" type="sibTrans" cxnId="{9FCBC51C-5D75-4DCC-8BAA-F482C8DB9046}">
      <dgm:prSet/>
      <dgm:spPr/>
      <dgm:t>
        <a:bodyPr/>
        <a:lstStyle/>
        <a:p>
          <a:endParaRPr lang="en-US"/>
        </a:p>
      </dgm:t>
    </dgm:pt>
    <dgm:pt modelId="{83820BE2-6C76-4367-BAF6-83A97D730A54}" type="pres">
      <dgm:prSet presAssocID="{D5A0B3D6-DAE5-4B0E-AE8B-DFE6BB024BCC}" presName="linear" presStyleCnt="0">
        <dgm:presLayoutVars>
          <dgm:animLvl val="lvl"/>
          <dgm:resizeHandles val="exact"/>
        </dgm:presLayoutVars>
      </dgm:prSet>
      <dgm:spPr/>
    </dgm:pt>
    <dgm:pt modelId="{14BCFE05-1B39-440D-B976-F5133320BF65}" type="pres">
      <dgm:prSet presAssocID="{01258773-E811-46A7-B3A0-0FFE8C7E9C07}" presName="parentText" presStyleLbl="node1" presStyleIdx="0" presStyleCnt="2">
        <dgm:presLayoutVars>
          <dgm:chMax val="0"/>
          <dgm:bulletEnabled val="1"/>
        </dgm:presLayoutVars>
      </dgm:prSet>
      <dgm:spPr/>
    </dgm:pt>
    <dgm:pt modelId="{BF994B69-44AD-4EA9-8F21-A42EA7677883}" type="pres">
      <dgm:prSet presAssocID="{0F33FB03-4652-4C0B-94DF-BB40D3735816}" presName="spacer" presStyleCnt="0"/>
      <dgm:spPr/>
    </dgm:pt>
    <dgm:pt modelId="{464A9E6D-01D4-4B03-99B7-C5ABEF013503}" type="pres">
      <dgm:prSet presAssocID="{408C738F-05C2-4EE4-8560-6E0D0F76A486}" presName="parentText" presStyleLbl="node1" presStyleIdx="1" presStyleCnt="2">
        <dgm:presLayoutVars>
          <dgm:chMax val="0"/>
          <dgm:bulletEnabled val="1"/>
        </dgm:presLayoutVars>
      </dgm:prSet>
      <dgm:spPr/>
    </dgm:pt>
  </dgm:ptLst>
  <dgm:cxnLst>
    <dgm:cxn modelId="{9FCBC51C-5D75-4DCC-8BAA-F482C8DB9046}" srcId="{D5A0B3D6-DAE5-4B0E-AE8B-DFE6BB024BCC}" destId="{408C738F-05C2-4EE4-8560-6E0D0F76A486}" srcOrd="1" destOrd="0" parTransId="{181B6E9E-D707-41C5-B600-8D7B3D034D29}" sibTransId="{DE5DB55C-E952-47B5-8D6A-DDFF786045C7}"/>
    <dgm:cxn modelId="{02C96E1E-A6D4-43C3-9E72-C9E08C0B7793}" type="presOf" srcId="{01258773-E811-46A7-B3A0-0FFE8C7E9C07}" destId="{14BCFE05-1B39-440D-B976-F5133320BF65}" srcOrd="0" destOrd="0" presId="urn:microsoft.com/office/officeart/2005/8/layout/vList2"/>
    <dgm:cxn modelId="{9C35013B-AC6A-4CF9-9543-9AB7E08110BC}" srcId="{D5A0B3D6-DAE5-4B0E-AE8B-DFE6BB024BCC}" destId="{01258773-E811-46A7-B3A0-0FFE8C7E9C07}" srcOrd="0" destOrd="0" parTransId="{3416D15D-84BD-4E53-9941-4A91A051169F}" sibTransId="{0F33FB03-4652-4C0B-94DF-BB40D3735816}"/>
    <dgm:cxn modelId="{C896A23C-0A9A-4AF4-B787-FC848893C8A9}" type="presOf" srcId="{408C738F-05C2-4EE4-8560-6E0D0F76A486}" destId="{464A9E6D-01D4-4B03-99B7-C5ABEF013503}" srcOrd="0" destOrd="0" presId="urn:microsoft.com/office/officeart/2005/8/layout/vList2"/>
    <dgm:cxn modelId="{897F2A9F-363A-494A-86EF-DBE2C0B5BAED}" type="presOf" srcId="{D5A0B3D6-DAE5-4B0E-AE8B-DFE6BB024BCC}" destId="{83820BE2-6C76-4367-BAF6-83A97D730A54}" srcOrd="0" destOrd="0" presId="urn:microsoft.com/office/officeart/2005/8/layout/vList2"/>
    <dgm:cxn modelId="{E4EDD7A9-1FA7-4607-B7D4-34BDB73C5600}" type="presParOf" srcId="{83820BE2-6C76-4367-BAF6-83A97D730A54}" destId="{14BCFE05-1B39-440D-B976-F5133320BF65}" srcOrd="0" destOrd="0" presId="urn:microsoft.com/office/officeart/2005/8/layout/vList2"/>
    <dgm:cxn modelId="{6460A9BA-3C97-4411-BBAB-E62ED18239BA}" type="presParOf" srcId="{83820BE2-6C76-4367-BAF6-83A97D730A54}" destId="{BF994B69-44AD-4EA9-8F21-A42EA7677883}" srcOrd="1" destOrd="0" presId="urn:microsoft.com/office/officeart/2005/8/layout/vList2"/>
    <dgm:cxn modelId="{2A1C61B7-34BB-4557-BAB4-80FE23E47944}" type="presParOf" srcId="{83820BE2-6C76-4367-BAF6-83A97D730A54}" destId="{464A9E6D-01D4-4B03-99B7-C5ABEF01350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36B1F3-1F5C-4C69-A2BC-B21D58E3F42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DAE7E55-E1E2-4757-A209-E1519976D88D}">
      <dgm:prSet/>
      <dgm:spPr/>
      <dgm:t>
        <a:bodyPr/>
        <a:lstStyle/>
        <a:p>
          <a:r>
            <a:rPr lang="en-US"/>
            <a:t>1. Collect zip code level self-reported health status from the 2020 release of the CDC and RWJF PLACES dataset (formerly 500 Cities project) for all populated U.S. zip codes. This represents the health outcome or dependent variable.</a:t>
          </a:r>
        </a:p>
      </dgm:t>
    </dgm:pt>
    <dgm:pt modelId="{BA78E681-CA1C-416F-A679-FC542A125DE0}" type="parTrans" cxnId="{13EA918A-0993-478A-89F4-818B73B77443}">
      <dgm:prSet/>
      <dgm:spPr/>
      <dgm:t>
        <a:bodyPr/>
        <a:lstStyle/>
        <a:p>
          <a:endParaRPr lang="en-US"/>
        </a:p>
      </dgm:t>
    </dgm:pt>
    <dgm:pt modelId="{13F6268B-6CAA-49E0-A91F-762B54F7FCF4}" type="sibTrans" cxnId="{13EA918A-0993-478A-89F4-818B73B77443}">
      <dgm:prSet/>
      <dgm:spPr/>
      <dgm:t>
        <a:bodyPr/>
        <a:lstStyle/>
        <a:p>
          <a:endParaRPr lang="en-US"/>
        </a:p>
      </dgm:t>
    </dgm:pt>
    <dgm:pt modelId="{D5F2F466-DB8B-4840-B0B1-63C5B0BA531F}">
      <dgm:prSet/>
      <dgm:spPr/>
      <dgm:t>
        <a:bodyPr/>
        <a:lstStyle/>
        <a:p>
          <a:r>
            <a:rPr lang="en-US"/>
            <a:t>2. Collect approximately 400 zip code level socio-economic variables in the detailed profile tables from the 2020 release of the US Census American Community Survey. These represent possible predictor or independent variables. </a:t>
          </a:r>
        </a:p>
      </dgm:t>
    </dgm:pt>
    <dgm:pt modelId="{AD0AC2E8-1020-4BB5-94E9-3498529B0D4D}" type="parTrans" cxnId="{56EE6E01-F717-4BF5-9EB7-F5113C807159}">
      <dgm:prSet/>
      <dgm:spPr/>
      <dgm:t>
        <a:bodyPr/>
        <a:lstStyle/>
        <a:p>
          <a:endParaRPr lang="en-US"/>
        </a:p>
      </dgm:t>
    </dgm:pt>
    <dgm:pt modelId="{8A634266-3336-45BD-BC25-58671AD247B4}" type="sibTrans" cxnId="{56EE6E01-F717-4BF5-9EB7-F5113C807159}">
      <dgm:prSet/>
      <dgm:spPr/>
      <dgm:t>
        <a:bodyPr/>
        <a:lstStyle/>
        <a:p>
          <a:endParaRPr lang="en-US"/>
        </a:p>
      </dgm:t>
    </dgm:pt>
    <dgm:pt modelId="{A57B0EB9-4399-43EF-8953-34CB96D31E68}">
      <dgm:prSet/>
      <dgm:spPr/>
      <dgm:t>
        <a:bodyPr/>
        <a:lstStyle/>
        <a:p>
          <a:r>
            <a:rPr lang="en-US"/>
            <a:t>3. Collect approximately 2000 county level health resource variables from the 2020 release of the HRSA Area Health resource File. These represent possible independent variables. </a:t>
          </a:r>
        </a:p>
      </dgm:t>
    </dgm:pt>
    <dgm:pt modelId="{97ED0056-5B5E-4F11-B140-371007234E3C}" type="parTrans" cxnId="{04F064F2-A4EF-4410-9080-9910B0459E98}">
      <dgm:prSet/>
      <dgm:spPr/>
      <dgm:t>
        <a:bodyPr/>
        <a:lstStyle/>
        <a:p>
          <a:endParaRPr lang="en-US"/>
        </a:p>
      </dgm:t>
    </dgm:pt>
    <dgm:pt modelId="{95CC7C84-26C0-460C-BD29-839B297B82C4}" type="sibTrans" cxnId="{04F064F2-A4EF-4410-9080-9910B0459E98}">
      <dgm:prSet/>
      <dgm:spPr/>
      <dgm:t>
        <a:bodyPr/>
        <a:lstStyle/>
        <a:p>
          <a:endParaRPr lang="en-US"/>
        </a:p>
      </dgm:t>
    </dgm:pt>
    <dgm:pt modelId="{5CCABC4D-99D1-4EAB-834A-2EDDBDDCAD52}">
      <dgm:prSet/>
      <dgm:spPr/>
      <dgm:t>
        <a:bodyPr/>
        <a:lstStyle/>
        <a:p>
          <a:r>
            <a:rPr lang="en-US"/>
            <a:t>4. Connect poor mental health population rates with socio-economic percentage estimates by Zip code. Remove observations with missing outcomes and impute missing data for predictor variables using median values. Standard scale all variables.</a:t>
          </a:r>
        </a:p>
      </dgm:t>
    </dgm:pt>
    <dgm:pt modelId="{22F8CFCB-50A8-4348-B2D8-7F31650618B8}" type="parTrans" cxnId="{B433A950-AB9D-4BE6-A120-42A8CF568C26}">
      <dgm:prSet/>
      <dgm:spPr/>
      <dgm:t>
        <a:bodyPr/>
        <a:lstStyle/>
        <a:p>
          <a:endParaRPr lang="en-US"/>
        </a:p>
      </dgm:t>
    </dgm:pt>
    <dgm:pt modelId="{A44E84C0-2F81-47F1-9B2E-E87A93BC15DB}" type="sibTrans" cxnId="{B433A950-AB9D-4BE6-A120-42A8CF568C26}">
      <dgm:prSet/>
      <dgm:spPr/>
      <dgm:t>
        <a:bodyPr/>
        <a:lstStyle/>
        <a:p>
          <a:endParaRPr lang="en-US"/>
        </a:p>
      </dgm:t>
    </dgm:pt>
    <dgm:pt modelId="{52BCD488-BB53-40B2-9D34-D60243BBBBD3}">
      <dgm:prSet/>
      <dgm:spPr/>
      <dgm:t>
        <a:bodyPr/>
        <a:lstStyle/>
        <a:p>
          <a:r>
            <a:rPr lang="en-US"/>
            <a:t>5. Conduct Principal Component Analysis among predictors to identify the largest eigenvectors for each independent variable. Select variables with above average eigenvectors.</a:t>
          </a:r>
        </a:p>
      </dgm:t>
    </dgm:pt>
    <dgm:pt modelId="{EB5D9CF8-6398-4F68-AE06-C0345E88956B}" type="parTrans" cxnId="{CF117028-3ECB-430A-8BEE-E265FCB5C0B4}">
      <dgm:prSet/>
      <dgm:spPr/>
      <dgm:t>
        <a:bodyPr/>
        <a:lstStyle/>
        <a:p>
          <a:endParaRPr lang="en-US"/>
        </a:p>
      </dgm:t>
    </dgm:pt>
    <dgm:pt modelId="{AD6C6055-2F04-4FAE-B8DC-CEA3D7B0A607}" type="sibTrans" cxnId="{CF117028-3ECB-430A-8BEE-E265FCB5C0B4}">
      <dgm:prSet/>
      <dgm:spPr/>
      <dgm:t>
        <a:bodyPr/>
        <a:lstStyle/>
        <a:p>
          <a:endParaRPr lang="en-US"/>
        </a:p>
      </dgm:t>
    </dgm:pt>
    <dgm:pt modelId="{A8B77EC5-C1CB-474B-AA93-A0BB899B2531}" type="pres">
      <dgm:prSet presAssocID="{7336B1F3-1F5C-4C69-A2BC-B21D58E3F42E}" presName="linear" presStyleCnt="0">
        <dgm:presLayoutVars>
          <dgm:animLvl val="lvl"/>
          <dgm:resizeHandles val="exact"/>
        </dgm:presLayoutVars>
      </dgm:prSet>
      <dgm:spPr/>
    </dgm:pt>
    <dgm:pt modelId="{214BEF92-6A2A-4494-AB97-6626750F9C7A}" type="pres">
      <dgm:prSet presAssocID="{7DAE7E55-E1E2-4757-A209-E1519976D88D}" presName="parentText" presStyleLbl="node1" presStyleIdx="0" presStyleCnt="5">
        <dgm:presLayoutVars>
          <dgm:chMax val="0"/>
          <dgm:bulletEnabled val="1"/>
        </dgm:presLayoutVars>
      </dgm:prSet>
      <dgm:spPr/>
    </dgm:pt>
    <dgm:pt modelId="{F0597E38-543D-449B-95E6-AB4DC1CD0B6D}" type="pres">
      <dgm:prSet presAssocID="{13F6268B-6CAA-49E0-A91F-762B54F7FCF4}" presName="spacer" presStyleCnt="0"/>
      <dgm:spPr/>
    </dgm:pt>
    <dgm:pt modelId="{7DE75225-1D7F-41D2-B672-11FC4E195A11}" type="pres">
      <dgm:prSet presAssocID="{D5F2F466-DB8B-4840-B0B1-63C5B0BA531F}" presName="parentText" presStyleLbl="node1" presStyleIdx="1" presStyleCnt="5">
        <dgm:presLayoutVars>
          <dgm:chMax val="0"/>
          <dgm:bulletEnabled val="1"/>
        </dgm:presLayoutVars>
      </dgm:prSet>
      <dgm:spPr/>
    </dgm:pt>
    <dgm:pt modelId="{6D238BC5-9523-403C-8D23-4465F5C42BE6}" type="pres">
      <dgm:prSet presAssocID="{8A634266-3336-45BD-BC25-58671AD247B4}" presName="spacer" presStyleCnt="0"/>
      <dgm:spPr/>
    </dgm:pt>
    <dgm:pt modelId="{BB7D2536-C3BB-4233-919C-E8015C1FD833}" type="pres">
      <dgm:prSet presAssocID="{A57B0EB9-4399-43EF-8953-34CB96D31E68}" presName="parentText" presStyleLbl="node1" presStyleIdx="2" presStyleCnt="5">
        <dgm:presLayoutVars>
          <dgm:chMax val="0"/>
          <dgm:bulletEnabled val="1"/>
        </dgm:presLayoutVars>
      </dgm:prSet>
      <dgm:spPr/>
    </dgm:pt>
    <dgm:pt modelId="{77021C8C-02CF-4045-A2A6-75D8CE72BF19}" type="pres">
      <dgm:prSet presAssocID="{95CC7C84-26C0-460C-BD29-839B297B82C4}" presName="spacer" presStyleCnt="0"/>
      <dgm:spPr/>
    </dgm:pt>
    <dgm:pt modelId="{D975F9BA-ED91-47EC-8EB8-D401D484A1EA}" type="pres">
      <dgm:prSet presAssocID="{5CCABC4D-99D1-4EAB-834A-2EDDBDDCAD52}" presName="parentText" presStyleLbl="node1" presStyleIdx="3" presStyleCnt="5">
        <dgm:presLayoutVars>
          <dgm:chMax val="0"/>
          <dgm:bulletEnabled val="1"/>
        </dgm:presLayoutVars>
      </dgm:prSet>
      <dgm:spPr/>
    </dgm:pt>
    <dgm:pt modelId="{D309D94C-3D54-451B-8190-9B35078001AB}" type="pres">
      <dgm:prSet presAssocID="{A44E84C0-2F81-47F1-9B2E-E87A93BC15DB}" presName="spacer" presStyleCnt="0"/>
      <dgm:spPr/>
    </dgm:pt>
    <dgm:pt modelId="{3B2B82BA-D149-4A7D-AE69-237ED96CD494}" type="pres">
      <dgm:prSet presAssocID="{52BCD488-BB53-40B2-9D34-D60243BBBBD3}" presName="parentText" presStyleLbl="node1" presStyleIdx="4" presStyleCnt="5">
        <dgm:presLayoutVars>
          <dgm:chMax val="0"/>
          <dgm:bulletEnabled val="1"/>
        </dgm:presLayoutVars>
      </dgm:prSet>
      <dgm:spPr/>
    </dgm:pt>
  </dgm:ptLst>
  <dgm:cxnLst>
    <dgm:cxn modelId="{56EE6E01-F717-4BF5-9EB7-F5113C807159}" srcId="{7336B1F3-1F5C-4C69-A2BC-B21D58E3F42E}" destId="{D5F2F466-DB8B-4840-B0B1-63C5B0BA531F}" srcOrd="1" destOrd="0" parTransId="{AD0AC2E8-1020-4BB5-94E9-3498529B0D4D}" sibTransId="{8A634266-3336-45BD-BC25-58671AD247B4}"/>
    <dgm:cxn modelId="{CF117028-3ECB-430A-8BEE-E265FCB5C0B4}" srcId="{7336B1F3-1F5C-4C69-A2BC-B21D58E3F42E}" destId="{52BCD488-BB53-40B2-9D34-D60243BBBBD3}" srcOrd="4" destOrd="0" parTransId="{EB5D9CF8-6398-4F68-AE06-C0345E88956B}" sibTransId="{AD6C6055-2F04-4FAE-B8DC-CEA3D7B0A607}"/>
    <dgm:cxn modelId="{84A8825D-38EF-40DF-8205-93589A19D561}" type="presOf" srcId="{7336B1F3-1F5C-4C69-A2BC-B21D58E3F42E}" destId="{A8B77EC5-C1CB-474B-AA93-A0BB899B2531}" srcOrd="0" destOrd="0" presId="urn:microsoft.com/office/officeart/2005/8/layout/vList2"/>
    <dgm:cxn modelId="{5AFCB14E-A7FE-4D40-9935-2809929BBCA0}" type="presOf" srcId="{A57B0EB9-4399-43EF-8953-34CB96D31E68}" destId="{BB7D2536-C3BB-4233-919C-E8015C1FD833}" srcOrd="0" destOrd="0" presId="urn:microsoft.com/office/officeart/2005/8/layout/vList2"/>
    <dgm:cxn modelId="{B433A950-AB9D-4BE6-A120-42A8CF568C26}" srcId="{7336B1F3-1F5C-4C69-A2BC-B21D58E3F42E}" destId="{5CCABC4D-99D1-4EAB-834A-2EDDBDDCAD52}" srcOrd="3" destOrd="0" parTransId="{22F8CFCB-50A8-4348-B2D8-7F31650618B8}" sibTransId="{A44E84C0-2F81-47F1-9B2E-E87A93BC15DB}"/>
    <dgm:cxn modelId="{13EA918A-0993-478A-89F4-818B73B77443}" srcId="{7336B1F3-1F5C-4C69-A2BC-B21D58E3F42E}" destId="{7DAE7E55-E1E2-4757-A209-E1519976D88D}" srcOrd="0" destOrd="0" parTransId="{BA78E681-CA1C-416F-A679-FC542A125DE0}" sibTransId="{13F6268B-6CAA-49E0-A91F-762B54F7FCF4}"/>
    <dgm:cxn modelId="{2E91359B-E15F-4B69-8B6E-46955C3CB606}" type="presOf" srcId="{7DAE7E55-E1E2-4757-A209-E1519976D88D}" destId="{214BEF92-6A2A-4494-AB97-6626750F9C7A}" srcOrd="0" destOrd="0" presId="urn:microsoft.com/office/officeart/2005/8/layout/vList2"/>
    <dgm:cxn modelId="{D7B742C9-8056-43D4-9A66-BB0747B91F6D}" type="presOf" srcId="{5CCABC4D-99D1-4EAB-834A-2EDDBDDCAD52}" destId="{D975F9BA-ED91-47EC-8EB8-D401D484A1EA}" srcOrd="0" destOrd="0" presId="urn:microsoft.com/office/officeart/2005/8/layout/vList2"/>
    <dgm:cxn modelId="{9EC4C6D3-A390-4957-94E8-77D51C3E2AD9}" type="presOf" srcId="{52BCD488-BB53-40B2-9D34-D60243BBBBD3}" destId="{3B2B82BA-D149-4A7D-AE69-237ED96CD494}" srcOrd="0" destOrd="0" presId="urn:microsoft.com/office/officeart/2005/8/layout/vList2"/>
    <dgm:cxn modelId="{773069E5-58C3-43F3-9DCE-79E89015AD26}" type="presOf" srcId="{D5F2F466-DB8B-4840-B0B1-63C5B0BA531F}" destId="{7DE75225-1D7F-41D2-B672-11FC4E195A11}" srcOrd="0" destOrd="0" presId="urn:microsoft.com/office/officeart/2005/8/layout/vList2"/>
    <dgm:cxn modelId="{04F064F2-A4EF-4410-9080-9910B0459E98}" srcId="{7336B1F3-1F5C-4C69-A2BC-B21D58E3F42E}" destId="{A57B0EB9-4399-43EF-8953-34CB96D31E68}" srcOrd="2" destOrd="0" parTransId="{97ED0056-5B5E-4F11-B140-371007234E3C}" sibTransId="{95CC7C84-26C0-460C-BD29-839B297B82C4}"/>
    <dgm:cxn modelId="{88748A2A-753B-4C01-AB3F-C94BAB939989}" type="presParOf" srcId="{A8B77EC5-C1CB-474B-AA93-A0BB899B2531}" destId="{214BEF92-6A2A-4494-AB97-6626750F9C7A}" srcOrd="0" destOrd="0" presId="urn:microsoft.com/office/officeart/2005/8/layout/vList2"/>
    <dgm:cxn modelId="{4C1651CA-CD06-404E-9CFE-4BABC401D271}" type="presParOf" srcId="{A8B77EC5-C1CB-474B-AA93-A0BB899B2531}" destId="{F0597E38-543D-449B-95E6-AB4DC1CD0B6D}" srcOrd="1" destOrd="0" presId="urn:microsoft.com/office/officeart/2005/8/layout/vList2"/>
    <dgm:cxn modelId="{2AA914A3-A175-437D-A053-AED8E0AF4FE8}" type="presParOf" srcId="{A8B77EC5-C1CB-474B-AA93-A0BB899B2531}" destId="{7DE75225-1D7F-41D2-B672-11FC4E195A11}" srcOrd="2" destOrd="0" presId="urn:microsoft.com/office/officeart/2005/8/layout/vList2"/>
    <dgm:cxn modelId="{716CD227-6E3C-4544-BECF-850F10465FD7}" type="presParOf" srcId="{A8B77EC5-C1CB-474B-AA93-A0BB899B2531}" destId="{6D238BC5-9523-403C-8D23-4465F5C42BE6}" srcOrd="3" destOrd="0" presId="urn:microsoft.com/office/officeart/2005/8/layout/vList2"/>
    <dgm:cxn modelId="{E6074B00-3672-4AA5-97BB-C3627B02868A}" type="presParOf" srcId="{A8B77EC5-C1CB-474B-AA93-A0BB899B2531}" destId="{BB7D2536-C3BB-4233-919C-E8015C1FD833}" srcOrd="4" destOrd="0" presId="urn:microsoft.com/office/officeart/2005/8/layout/vList2"/>
    <dgm:cxn modelId="{F67482DC-B950-4973-A44D-3A57349202B6}" type="presParOf" srcId="{A8B77EC5-C1CB-474B-AA93-A0BB899B2531}" destId="{77021C8C-02CF-4045-A2A6-75D8CE72BF19}" srcOrd="5" destOrd="0" presId="urn:microsoft.com/office/officeart/2005/8/layout/vList2"/>
    <dgm:cxn modelId="{2B796739-290E-4A5D-A69B-59A15CAF728B}" type="presParOf" srcId="{A8B77EC5-C1CB-474B-AA93-A0BB899B2531}" destId="{D975F9BA-ED91-47EC-8EB8-D401D484A1EA}" srcOrd="6" destOrd="0" presId="urn:microsoft.com/office/officeart/2005/8/layout/vList2"/>
    <dgm:cxn modelId="{CB76044D-DAED-4F3E-B668-E9CE2F9C9BEF}" type="presParOf" srcId="{A8B77EC5-C1CB-474B-AA93-A0BB899B2531}" destId="{D309D94C-3D54-451B-8190-9B35078001AB}" srcOrd="7" destOrd="0" presId="urn:microsoft.com/office/officeart/2005/8/layout/vList2"/>
    <dgm:cxn modelId="{0F54FB0C-A5E8-4441-BF2D-596D1A236806}" type="presParOf" srcId="{A8B77EC5-C1CB-474B-AA93-A0BB899B2531}" destId="{3B2B82BA-D149-4A7D-AE69-237ED96CD49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C5DD7C-97BC-4D91-B999-891AC0A81A0A}" type="doc">
      <dgm:prSet loTypeId="urn:microsoft.com/office/officeart/2016/7/layout/VerticalDownArrowProcess" loCatId="process" qsTypeId="urn:microsoft.com/office/officeart/2005/8/quickstyle/simple1" qsCatId="simple" csTypeId="urn:microsoft.com/office/officeart/2005/8/colors/colorful2" csCatId="colorful" phldr="1"/>
      <dgm:spPr/>
      <dgm:t>
        <a:bodyPr/>
        <a:lstStyle/>
        <a:p>
          <a:endParaRPr lang="en-US"/>
        </a:p>
      </dgm:t>
    </dgm:pt>
    <dgm:pt modelId="{C4068CDF-9066-4A58-84DA-5587D22C6613}">
      <dgm:prSet/>
      <dgm:spPr/>
      <dgm:t>
        <a:bodyPr/>
        <a:lstStyle/>
        <a:p>
          <a:r>
            <a:rPr lang="en-US" dirty="0"/>
            <a:t>6</a:t>
          </a:r>
        </a:p>
      </dgm:t>
    </dgm:pt>
    <dgm:pt modelId="{662E2B42-F8E7-473E-BE68-C657E1134531}" type="parTrans" cxnId="{EF543653-6BA6-4A2B-8686-7D00300ED961}">
      <dgm:prSet/>
      <dgm:spPr/>
      <dgm:t>
        <a:bodyPr/>
        <a:lstStyle/>
        <a:p>
          <a:endParaRPr lang="en-US"/>
        </a:p>
      </dgm:t>
    </dgm:pt>
    <dgm:pt modelId="{E3ABA584-D179-46B0-B006-B0BA008F310C}" type="sibTrans" cxnId="{EF543653-6BA6-4A2B-8686-7D00300ED961}">
      <dgm:prSet/>
      <dgm:spPr/>
      <dgm:t>
        <a:bodyPr/>
        <a:lstStyle/>
        <a:p>
          <a:endParaRPr lang="en-US"/>
        </a:p>
      </dgm:t>
    </dgm:pt>
    <dgm:pt modelId="{C05089A0-3242-4A4A-B179-05CA961D94F9}">
      <dgm:prSet/>
      <dgm:spPr/>
      <dgm:t>
        <a:bodyPr/>
        <a:lstStyle/>
        <a:p>
          <a:r>
            <a:rPr lang="en-US" dirty="0"/>
            <a:t>Create a Random Forest model predicting the outcome using all predictors to identify the </a:t>
          </a:r>
          <a:r>
            <a:rPr lang="en-US" dirty="0" err="1"/>
            <a:t>gini</a:t>
          </a:r>
          <a:r>
            <a:rPr lang="en-US" dirty="0"/>
            <a:t> impurity value for each independent variable. Select variables with above average </a:t>
          </a:r>
          <a:r>
            <a:rPr lang="en-US" dirty="0" err="1"/>
            <a:t>gini</a:t>
          </a:r>
          <a:r>
            <a:rPr lang="en-US" dirty="0"/>
            <a:t> impurity. </a:t>
          </a:r>
        </a:p>
      </dgm:t>
    </dgm:pt>
    <dgm:pt modelId="{255ECCE1-7C73-4A72-BDF7-5928A6413E7E}" type="parTrans" cxnId="{50C7D577-A19A-41FF-B1D8-48C908AC5C0B}">
      <dgm:prSet/>
      <dgm:spPr/>
      <dgm:t>
        <a:bodyPr/>
        <a:lstStyle/>
        <a:p>
          <a:endParaRPr lang="en-US"/>
        </a:p>
      </dgm:t>
    </dgm:pt>
    <dgm:pt modelId="{B99E2D5F-EE94-415D-95CD-FC51873D71F3}" type="sibTrans" cxnId="{50C7D577-A19A-41FF-B1D8-48C908AC5C0B}">
      <dgm:prSet/>
      <dgm:spPr/>
      <dgm:t>
        <a:bodyPr/>
        <a:lstStyle/>
        <a:p>
          <a:endParaRPr lang="en-US"/>
        </a:p>
      </dgm:t>
    </dgm:pt>
    <dgm:pt modelId="{3331AB9F-6171-403B-8727-63ED4B454AF2}">
      <dgm:prSet/>
      <dgm:spPr/>
      <dgm:t>
        <a:bodyPr/>
        <a:lstStyle/>
        <a:p>
          <a:r>
            <a:rPr lang="en-US" dirty="0"/>
            <a:t>7</a:t>
          </a:r>
        </a:p>
      </dgm:t>
    </dgm:pt>
    <dgm:pt modelId="{1084085D-A0B0-49D8-93F1-276563581454}" type="parTrans" cxnId="{0B210093-0605-4921-A29C-864DD8775FB7}">
      <dgm:prSet/>
      <dgm:spPr/>
      <dgm:t>
        <a:bodyPr/>
        <a:lstStyle/>
        <a:p>
          <a:endParaRPr lang="en-US"/>
        </a:p>
      </dgm:t>
    </dgm:pt>
    <dgm:pt modelId="{73AACFAF-A086-41B6-B3F6-8E7016863B45}" type="sibTrans" cxnId="{0B210093-0605-4921-A29C-864DD8775FB7}">
      <dgm:prSet/>
      <dgm:spPr/>
      <dgm:t>
        <a:bodyPr/>
        <a:lstStyle/>
        <a:p>
          <a:endParaRPr lang="en-US"/>
        </a:p>
      </dgm:t>
    </dgm:pt>
    <dgm:pt modelId="{85FEEE3B-D8D4-4F8F-B6BF-529ECD2EDEB4}">
      <dgm:prSet/>
      <dgm:spPr/>
      <dgm:t>
        <a:bodyPr/>
        <a:lstStyle/>
        <a:p>
          <a:r>
            <a:rPr lang="en-US"/>
            <a:t>Use Recursive Feature Elimination with predictors present in both groups to identify the smallest set of predictors with the highest AIC value using cross-validation.</a:t>
          </a:r>
        </a:p>
      </dgm:t>
    </dgm:pt>
    <dgm:pt modelId="{E101442F-3B93-40E0-A343-BCFFCA302F09}" type="parTrans" cxnId="{C8389CB4-E75B-4B9B-9387-01E9DB0E3C68}">
      <dgm:prSet/>
      <dgm:spPr/>
      <dgm:t>
        <a:bodyPr/>
        <a:lstStyle/>
        <a:p>
          <a:endParaRPr lang="en-US"/>
        </a:p>
      </dgm:t>
    </dgm:pt>
    <dgm:pt modelId="{1DC1C7CB-F672-41B9-B7B5-B4ECD544E4F8}" type="sibTrans" cxnId="{C8389CB4-E75B-4B9B-9387-01E9DB0E3C68}">
      <dgm:prSet/>
      <dgm:spPr/>
      <dgm:t>
        <a:bodyPr/>
        <a:lstStyle/>
        <a:p>
          <a:endParaRPr lang="en-US"/>
        </a:p>
      </dgm:t>
    </dgm:pt>
    <dgm:pt modelId="{B69C249A-A9D6-42FD-BF71-644507075380}">
      <dgm:prSet/>
      <dgm:spPr/>
      <dgm:t>
        <a:bodyPr/>
        <a:lstStyle/>
        <a:p>
          <a:r>
            <a:rPr lang="en-US" dirty="0"/>
            <a:t>8</a:t>
          </a:r>
        </a:p>
      </dgm:t>
    </dgm:pt>
    <dgm:pt modelId="{D35D50C1-EFAF-4F74-AF31-FB39A0E1CAA3}" type="parTrans" cxnId="{3AA96E1C-06D7-4289-AA03-5DBC98BFC473}">
      <dgm:prSet/>
      <dgm:spPr/>
      <dgm:t>
        <a:bodyPr/>
        <a:lstStyle/>
        <a:p>
          <a:endParaRPr lang="en-US"/>
        </a:p>
      </dgm:t>
    </dgm:pt>
    <dgm:pt modelId="{4A2AC6E1-D372-494D-B54B-93DC336DE5D8}" type="sibTrans" cxnId="{3AA96E1C-06D7-4289-AA03-5DBC98BFC473}">
      <dgm:prSet/>
      <dgm:spPr/>
      <dgm:t>
        <a:bodyPr/>
        <a:lstStyle/>
        <a:p>
          <a:endParaRPr lang="en-US"/>
        </a:p>
      </dgm:t>
    </dgm:pt>
    <dgm:pt modelId="{13C119EC-8F0C-45E0-A93D-5B06EABA097F}">
      <dgm:prSet/>
      <dgm:spPr/>
      <dgm:t>
        <a:bodyPr/>
        <a:lstStyle/>
        <a:p>
          <a:r>
            <a:rPr lang="en-US"/>
            <a:t>Use Moran’s Global I test to confirm spatial autocorrelation for the final zip code variables.</a:t>
          </a:r>
        </a:p>
      </dgm:t>
    </dgm:pt>
    <dgm:pt modelId="{86E13B26-4EAB-4051-9920-D95263EFC2A8}" type="parTrans" cxnId="{6A044637-48C4-48D1-B82F-4111729191E5}">
      <dgm:prSet/>
      <dgm:spPr/>
      <dgm:t>
        <a:bodyPr/>
        <a:lstStyle/>
        <a:p>
          <a:endParaRPr lang="en-US"/>
        </a:p>
      </dgm:t>
    </dgm:pt>
    <dgm:pt modelId="{64C29E28-7A6F-41AE-8A83-6C1F3F930651}" type="sibTrans" cxnId="{6A044637-48C4-48D1-B82F-4111729191E5}">
      <dgm:prSet/>
      <dgm:spPr/>
      <dgm:t>
        <a:bodyPr/>
        <a:lstStyle/>
        <a:p>
          <a:endParaRPr lang="en-US"/>
        </a:p>
      </dgm:t>
    </dgm:pt>
    <dgm:pt modelId="{026AF501-B4B5-4342-B91E-08A7355E7869}">
      <dgm:prSet/>
      <dgm:spPr/>
      <dgm:t>
        <a:bodyPr/>
        <a:lstStyle/>
        <a:p>
          <a:r>
            <a:rPr lang="en-US" dirty="0"/>
            <a:t>9</a:t>
          </a:r>
        </a:p>
      </dgm:t>
    </dgm:pt>
    <dgm:pt modelId="{3EC126C2-AA2F-4428-8F79-77A9899B2D89}" type="parTrans" cxnId="{BCC28B94-CCE2-4F1C-8173-49A11BB378A7}">
      <dgm:prSet/>
      <dgm:spPr/>
      <dgm:t>
        <a:bodyPr/>
        <a:lstStyle/>
        <a:p>
          <a:endParaRPr lang="en-US"/>
        </a:p>
      </dgm:t>
    </dgm:pt>
    <dgm:pt modelId="{FF020730-41F7-475F-A9CF-7D75259D5F54}" type="sibTrans" cxnId="{BCC28B94-CCE2-4F1C-8173-49A11BB378A7}">
      <dgm:prSet/>
      <dgm:spPr/>
      <dgm:t>
        <a:bodyPr/>
        <a:lstStyle/>
        <a:p>
          <a:endParaRPr lang="en-US"/>
        </a:p>
      </dgm:t>
    </dgm:pt>
    <dgm:pt modelId="{1BEFE3EE-EBF5-45A9-9EF8-3BDBA07766BF}">
      <dgm:prSet/>
      <dgm:spPr/>
      <dgm:t>
        <a:bodyPr/>
        <a:lstStyle/>
        <a:p>
          <a:r>
            <a:rPr lang="en-US"/>
            <a:t>Connect zip codes to counties using the most recent HUD crosswalk file where zip codes are assigned to the county where the largest portion of their population is located. </a:t>
          </a:r>
        </a:p>
      </dgm:t>
    </dgm:pt>
    <dgm:pt modelId="{F3E3014E-6563-4B0A-AA45-5CB6A99981C8}" type="parTrans" cxnId="{EADC0F69-2B98-4458-9156-7F7BB1C124A4}">
      <dgm:prSet/>
      <dgm:spPr/>
      <dgm:t>
        <a:bodyPr/>
        <a:lstStyle/>
        <a:p>
          <a:endParaRPr lang="en-US"/>
        </a:p>
      </dgm:t>
    </dgm:pt>
    <dgm:pt modelId="{19405839-E5BF-45DE-8FD5-0F34E8DE68A1}" type="sibTrans" cxnId="{EADC0F69-2B98-4458-9156-7F7BB1C124A4}">
      <dgm:prSet/>
      <dgm:spPr/>
      <dgm:t>
        <a:bodyPr/>
        <a:lstStyle/>
        <a:p>
          <a:endParaRPr lang="en-US"/>
        </a:p>
      </dgm:t>
    </dgm:pt>
    <dgm:pt modelId="{E00C0806-4AFE-4B68-BD71-4C1DC5C59065}">
      <dgm:prSet/>
      <dgm:spPr/>
      <dgm:t>
        <a:bodyPr/>
        <a:lstStyle/>
        <a:p>
          <a:r>
            <a:rPr lang="en-US" dirty="0"/>
            <a:t>10</a:t>
          </a:r>
        </a:p>
      </dgm:t>
    </dgm:pt>
    <dgm:pt modelId="{D49A1041-7D0C-48C4-A1D3-16EAA9E03EFC}" type="parTrans" cxnId="{5D1BF9AC-BB0B-4D32-B9C7-1279FAFCD856}">
      <dgm:prSet/>
      <dgm:spPr/>
      <dgm:t>
        <a:bodyPr/>
        <a:lstStyle/>
        <a:p>
          <a:endParaRPr lang="en-US"/>
        </a:p>
      </dgm:t>
    </dgm:pt>
    <dgm:pt modelId="{D7360DA1-8BD9-44BA-A3B7-9DF89E9E7078}" type="sibTrans" cxnId="{5D1BF9AC-BB0B-4D32-B9C7-1279FAFCD856}">
      <dgm:prSet/>
      <dgm:spPr/>
      <dgm:t>
        <a:bodyPr/>
        <a:lstStyle/>
        <a:p>
          <a:endParaRPr lang="en-US"/>
        </a:p>
      </dgm:t>
    </dgm:pt>
    <dgm:pt modelId="{C5A82644-0CBA-4154-9A0B-B761AF17F020}">
      <dgm:prSet/>
      <dgm:spPr/>
      <dgm:t>
        <a:bodyPr/>
        <a:lstStyle/>
        <a:p>
          <a:r>
            <a:rPr lang="en-US"/>
            <a:t>Use local bayes smoothing to calculate a second zip code outcome. Repeat steps 5, 6, 7 and seven using county health resource variables. Retain the final county variables. </a:t>
          </a:r>
        </a:p>
      </dgm:t>
    </dgm:pt>
    <dgm:pt modelId="{5714621C-4BE7-4770-A3AD-78179C166AB3}" type="parTrans" cxnId="{0D092791-537C-412D-8CAC-C56B25FBD126}">
      <dgm:prSet/>
      <dgm:spPr/>
      <dgm:t>
        <a:bodyPr/>
        <a:lstStyle/>
        <a:p>
          <a:endParaRPr lang="en-US"/>
        </a:p>
      </dgm:t>
    </dgm:pt>
    <dgm:pt modelId="{553E7B28-400A-4769-9E1B-FE0CD6A70284}" type="sibTrans" cxnId="{0D092791-537C-412D-8CAC-C56B25FBD126}">
      <dgm:prSet/>
      <dgm:spPr/>
      <dgm:t>
        <a:bodyPr/>
        <a:lstStyle/>
        <a:p>
          <a:endParaRPr lang="en-US"/>
        </a:p>
      </dgm:t>
    </dgm:pt>
    <dgm:pt modelId="{10F3A468-3058-4E4D-9C4A-061A710756AF}">
      <dgm:prSet/>
      <dgm:spPr/>
      <dgm:t>
        <a:bodyPr/>
        <a:lstStyle/>
        <a:p>
          <a:r>
            <a:rPr lang="en-US" dirty="0"/>
            <a:t>11</a:t>
          </a:r>
        </a:p>
      </dgm:t>
    </dgm:pt>
    <dgm:pt modelId="{3F57BC62-B061-4590-8B8B-5767989C165C}" type="parTrans" cxnId="{4CD71323-FC42-4E2D-BEFC-CB78844369C6}">
      <dgm:prSet/>
      <dgm:spPr/>
      <dgm:t>
        <a:bodyPr/>
        <a:lstStyle/>
        <a:p>
          <a:endParaRPr lang="en-US"/>
        </a:p>
      </dgm:t>
    </dgm:pt>
    <dgm:pt modelId="{07EA90A0-70C7-4361-83C3-E259F3F8176F}" type="sibTrans" cxnId="{4CD71323-FC42-4E2D-BEFC-CB78844369C6}">
      <dgm:prSet/>
      <dgm:spPr/>
      <dgm:t>
        <a:bodyPr/>
        <a:lstStyle/>
        <a:p>
          <a:endParaRPr lang="en-US"/>
        </a:p>
      </dgm:t>
    </dgm:pt>
    <dgm:pt modelId="{01AE7C27-8064-4130-8592-5965299E2D00}">
      <dgm:prSet/>
      <dgm:spPr/>
      <dgm:t>
        <a:bodyPr/>
        <a:lstStyle/>
        <a:p>
          <a:r>
            <a:rPr lang="en-US"/>
            <a:t>Calculate geographic weighted regression to determine weighted coefficients for the final zip code variables from step 8. </a:t>
          </a:r>
        </a:p>
      </dgm:t>
    </dgm:pt>
    <dgm:pt modelId="{A9D851B1-5500-4F79-93BF-82AEFCD8363E}" type="parTrans" cxnId="{A40CEA32-C452-436D-BBF6-6B29E58C06AC}">
      <dgm:prSet/>
      <dgm:spPr/>
      <dgm:t>
        <a:bodyPr/>
        <a:lstStyle/>
        <a:p>
          <a:endParaRPr lang="en-US"/>
        </a:p>
      </dgm:t>
    </dgm:pt>
    <dgm:pt modelId="{35F3D99C-3714-4CE6-B0EA-62B39FD7698C}" type="sibTrans" cxnId="{A40CEA32-C452-436D-BBF6-6B29E58C06AC}">
      <dgm:prSet/>
      <dgm:spPr/>
      <dgm:t>
        <a:bodyPr/>
        <a:lstStyle/>
        <a:p>
          <a:endParaRPr lang="en-US"/>
        </a:p>
      </dgm:t>
    </dgm:pt>
    <dgm:pt modelId="{0AB3D1A6-9969-4EB2-9A0A-3A4F8CE4BEE6}">
      <dgm:prSet/>
      <dgm:spPr/>
      <dgm:t>
        <a:bodyPr/>
        <a:lstStyle/>
        <a:p>
          <a:r>
            <a:rPr lang="en-US" dirty="0"/>
            <a:t>12</a:t>
          </a:r>
        </a:p>
      </dgm:t>
    </dgm:pt>
    <dgm:pt modelId="{7196AAEA-C85D-4C3E-9ADA-59618C273246}" type="parTrans" cxnId="{59F674A8-FFB2-4DF2-A1AE-5D1298D19D11}">
      <dgm:prSet/>
      <dgm:spPr/>
      <dgm:t>
        <a:bodyPr/>
        <a:lstStyle/>
        <a:p>
          <a:endParaRPr lang="en-US"/>
        </a:p>
      </dgm:t>
    </dgm:pt>
    <dgm:pt modelId="{B57DE8ED-ADBF-4664-8B9D-F59185065DBC}" type="sibTrans" cxnId="{59F674A8-FFB2-4DF2-A1AE-5D1298D19D11}">
      <dgm:prSet/>
      <dgm:spPr/>
      <dgm:t>
        <a:bodyPr/>
        <a:lstStyle/>
        <a:p>
          <a:endParaRPr lang="en-US"/>
        </a:p>
      </dgm:t>
    </dgm:pt>
    <dgm:pt modelId="{04A19540-6E49-42C0-BE84-C3332DCBD5D3}">
      <dgm:prSet/>
      <dgm:spPr/>
      <dgm:t>
        <a:bodyPr/>
        <a:lstStyle/>
        <a:p>
          <a:r>
            <a:rPr lang="en-US"/>
            <a:t>Average these weights by county and calculate the z-score of each zip code variable by county. Create labels for county based on the highest absolute value of the z-score of each zip code variable.</a:t>
          </a:r>
        </a:p>
      </dgm:t>
    </dgm:pt>
    <dgm:pt modelId="{938FAC6A-1D03-4F43-BBED-4F5B55D028D5}" type="parTrans" cxnId="{4C9D3935-ACC6-4825-8100-89B51510930D}">
      <dgm:prSet/>
      <dgm:spPr/>
      <dgm:t>
        <a:bodyPr/>
        <a:lstStyle/>
        <a:p>
          <a:endParaRPr lang="en-US"/>
        </a:p>
      </dgm:t>
    </dgm:pt>
    <dgm:pt modelId="{97F02B77-9AD9-48A8-9A6B-2ACF416F9394}" type="sibTrans" cxnId="{4C9D3935-ACC6-4825-8100-89B51510930D}">
      <dgm:prSet/>
      <dgm:spPr/>
      <dgm:t>
        <a:bodyPr/>
        <a:lstStyle/>
        <a:p>
          <a:endParaRPr lang="en-US"/>
        </a:p>
      </dgm:t>
    </dgm:pt>
    <dgm:pt modelId="{9B7C39AB-7B8B-4EA8-9A91-F4E117FC8462}" type="pres">
      <dgm:prSet presAssocID="{07C5DD7C-97BC-4D91-B999-891AC0A81A0A}" presName="Name0" presStyleCnt="0">
        <dgm:presLayoutVars>
          <dgm:dir/>
          <dgm:animLvl val="lvl"/>
          <dgm:resizeHandles val="exact"/>
        </dgm:presLayoutVars>
      </dgm:prSet>
      <dgm:spPr/>
    </dgm:pt>
    <dgm:pt modelId="{7D98CC8E-D3C6-47A9-A601-693A93BD72B6}" type="pres">
      <dgm:prSet presAssocID="{0AB3D1A6-9969-4EB2-9A0A-3A4F8CE4BEE6}" presName="boxAndChildren" presStyleCnt="0"/>
      <dgm:spPr/>
    </dgm:pt>
    <dgm:pt modelId="{18FB1457-9889-4FB0-BEEF-EEAFF9990E23}" type="pres">
      <dgm:prSet presAssocID="{0AB3D1A6-9969-4EB2-9A0A-3A4F8CE4BEE6}" presName="parentTextBox" presStyleLbl="alignNode1" presStyleIdx="0" presStyleCnt="7"/>
      <dgm:spPr/>
    </dgm:pt>
    <dgm:pt modelId="{34477AEB-235B-4269-A9FD-B5DBF4A105C0}" type="pres">
      <dgm:prSet presAssocID="{0AB3D1A6-9969-4EB2-9A0A-3A4F8CE4BEE6}" presName="descendantBox" presStyleLbl="bgAccFollowNode1" presStyleIdx="0" presStyleCnt="7"/>
      <dgm:spPr/>
    </dgm:pt>
    <dgm:pt modelId="{C60812C1-FC0E-4DC1-A491-E0FED0A2A276}" type="pres">
      <dgm:prSet presAssocID="{07EA90A0-70C7-4361-83C3-E259F3F8176F}" presName="sp" presStyleCnt="0"/>
      <dgm:spPr/>
    </dgm:pt>
    <dgm:pt modelId="{A2052DFC-2F9E-40BB-AE0B-DBEFB68FF025}" type="pres">
      <dgm:prSet presAssocID="{10F3A468-3058-4E4D-9C4A-061A710756AF}" presName="arrowAndChildren" presStyleCnt="0"/>
      <dgm:spPr/>
    </dgm:pt>
    <dgm:pt modelId="{4053874E-E61C-4E08-A5AC-705698886F1D}" type="pres">
      <dgm:prSet presAssocID="{10F3A468-3058-4E4D-9C4A-061A710756AF}" presName="parentTextArrow" presStyleLbl="node1" presStyleIdx="0" presStyleCnt="0"/>
      <dgm:spPr/>
    </dgm:pt>
    <dgm:pt modelId="{2186B6AC-0BB2-4F3F-AD01-BDAA80993903}" type="pres">
      <dgm:prSet presAssocID="{10F3A468-3058-4E4D-9C4A-061A710756AF}" presName="arrow" presStyleLbl="alignNode1" presStyleIdx="1" presStyleCnt="7"/>
      <dgm:spPr/>
    </dgm:pt>
    <dgm:pt modelId="{5E530F5A-6331-44A7-BBF3-19482BC0D089}" type="pres">
      <dgm:prSet presAssocID="{10F3A468-3058-4E4D-9C4A-061A710756AF}" presName="descendantArrow" presStyleLbl="bgAccFollowNode1" presStyleIdx="1" presStyleCnt="7"/>
      <dgm:spPr/>
    </dgm:pt>
    <dgm:pt modelId="{E87E294C-60A5-4019-BC95-62086471529B}" type="pres">
      <dgm:prSet presAssocID="{D7360DA1-8BD9-44BA-A3B7-9DF89E9E7078}" presName="sp" presStyleCnt="0"/>
      <dgm:spPr/>
    </dgm:pt>
    <dgm:pt modelId="{CAA4F117-0AD6-4ACF-8FA2-09536B35CFFD}" type="pres">
      <dgm:prSet presAssocID="{E00C0806-4AFE-4B68-BD71-4C1DC5C59065}" presName="arrowAndChildren" presStyleCnt="0"/>
      <dgm:spPr/>
    </dgm:pt>
    <dgm:pt modelId="{2DB4B7F1-9141-4385-B2DF-F0C3FD5E8038}" type="pres">
      <dgm:prSet presAssocID="{E00C0806-4AFE-4B68-BD71-4C1DC5C59065}" presName="parentTextArrow" presStyleLbl="node1" presStyleIdx="0" presStyleCnt="0"/>
      <dgm:spPr/>
    </dgm:pt>
    <dgm:pt modelId="{FFEC3E43-DC93-42E1-8B8F-E7406668DEDB}" type="pres">
      <dgm:prSet presAssocID="{E00C0806-4AFE-4B68-BD71-4C1DC5C59065}" presName="arrow" presStyleLbl="alignNode1" presStyleIdx="2" presStyleCnt="7"/>
      <dgm:spPr/>
    </dgm:pt>
    <dgm:pt modelId="{9A712D1C-E2E1-4F6E-8CF2-583DE23B6E73}" type="pres">
      <dgm:prSet presAssocID="{E00C0806-4AFE-4B68-BD71-4C1DC5C59065}" presName="descendantArrow" presStyleLbl="bgAccFollowNode1" presStyleIdx="2" presStyleCnt="7"/>
      <dgm:spPr/>
    </dgm:pt>
    <dgm:pt modelId="{702CDAC2-B3B1-4DC9-8D12-D4998BB4206D}" type="pres">
      <dgm:prSet presAssocID="{FF020730-41F7-475F-A9CF-7D75259D5F54}" presName="sp" presStyleCnt="0"/>
      <dgm:spPr/>
    </dgm:pt>
    <dgm:pt modelId="{44A4139A-A883-4FD7-819F-C6B7402D3432}" type="pres">
      <dgm:prSet presAssocID="{026AF501-B4B5-4342-B91E-08A7355E7869}" presName="arrowAndChildren" presStyleCnt="0"/>
      <dgm:spPr/>
    </dgm:pt>
    <dgm:pt modelId="{A9AECF07-3C49-4D8C-888D-86701C620BC5}" type="pres">
      <dgm:prSet presAssocID="{026AF501-B4B5-4342-B91E-08A7355E7869}" presName="parentTextArrow" presStyleLbl="node1" presStyleIdx="0" presStyleCnt="0"/>
      <dgm:spPr/>
    </dgm:pt>
    <dgm:pt modelId="{18B7989F-A516-42EC-8319-E251B27CC2D4}" type="pres">
      <dgm:prSet presAssocID="{026AF501-B4B5-4342-B91E-08A7355E7869}" presName="arrow" presStyleLbl="alignNode1" presStyleIdx="3" presStyleCnt="7"/>
      <dgm:spPr/>
    </dgm:pt>
    <dgm:pt modelId="{08FFCB5F-6DDD-4EC7-9653-358C7CEEC5FF}" type="pres">
      <dgm:prSet presAssocID="{026AF501-B4B5-4342-B91E-08A7355E7869}" presName="descendantArrow" presStyleLbl="bgAccFollowNode1" presStyleIdx="3" presStyleCnt="7"/>
      <dgm:spPr/>
    </dgm:pt>
    <dgm:pt modelId="{FA3EC0E1-2301-4207-A08F-46C638C1936C}" type="pres">
      <dgm:prSet presAssocID="{4A2AC6E1-D372-494D-B54B-93DC336DE5D8}" presName="sp" presStyleCnt="0"/>
      <dgm:spPr/>
    </dgm:pt>
    <dgm:pt modelId="{D1BEE538-1EDF-49EA-9B6C-FBCBA3A1C347}" type="pres">
      <dgm:prSet presAssocID="{B69C249A-A9D6-42FD-BF71-644507075380}" presName="arrowAndChildren" presStyleCnt="0"/>
      <dgm:spPr/>
    </dgm:pt>
    <dgm:pt modelId="{615A981A-E50C-4E2B-A1A2-ED8818BDD104}" type="pres">
      <dgm:prSet presAssocID="{B69C249A-A9D6-42FD-BF71-644507075380}" presName="parentTextArrow" presStyleLbl="node1" presStyleIdx="0" presStyleCnt="0"/>
      <dgm:spPr/>
    </dgm:pt>
    <dgm:pt modelId="{CC34C599-6025-44C9-BF23-A1F47BF8D408}" type="pres">
      <dgm:prSet presAssocID="{B69C249A-A9D6-42FD-BF71-644507075380}" presName="arrow" presStyleLbl="alignNode1" presStyleIdx="4" presStyleCnt="7"/>
      <dgm:spPr/>
    </dgm:pt>
    <dgm:pt modelId="{A50E3D3B-7E66-4414-8BA5-69DDD824EACC}" type="pres">
      <dgm:prSet presAssocID="{B69C249A-A9D6-42FD-BF71-644507075380}" presName="descendantArrow" presStyleLbl="bgAccFollowNode1" presStyleIdx="4" presStyleCnt="7"/>
      <dgm:spPr/>
    </dgm:pt>
    <dgm:pt modelId="{A5559CBD-C7DA-49F7-8601-D45D27977CB3}" type="pres">
      <dgm:prSet presAssocID="{73AACFAF-A086-41B6-B3F6-8E7016863B45}" presName="sp" presStyleCnt="0"/>
      <dgm:spPr/>
    </dgm:pt>
    <dgm:pt modelId="{A186FBBC-44AE-4CFA-8610-4F39614C4FF1}" type="pres">
      <dgm:prSet presAssocID="{3331AB9F-6171-403B-8727-63ED4B454AF2}" presName="arrowAndChildren" presStyleCnt="0"/>
      <dgm:spPr/>
    </dgm:pt>
    <dgm:pt modelId="{5D14CF46-011C-46D7-B581-A0AB5ACC9EC3}" type="pres">
      <dgm:prSet presAssocID="{3331AB9F-6171-403B-8727-63ED4B454AF2}" presName="parentTextArrow" presStyleLbl="node1" presStyleIdx="0" presStyleCnt="0"/>
      <dgm:spPr/>
    </dgm:pt>
    <dgm:pt modelId="{C303AECB-40AF-4668-9BFB-F08538E18F0B}" type="pres">
      <dgm:prSet presAssocID="{3331AB9F-6171-403B-8727-63ED4B454AF2}" presName="arrow" presStyleLbl="alignNode1" presStyleIdx="5" presStyleCnt="7" custLinFactNeighborX="-11695"/>
      <dgm:spPr/>
    </dgm:pt>
    <dgm:pt modelId="{57FD6B95-9786-4CDF-8DCF-201683CC6ED8}" type="pres">
      <dgm:prSet presAssocID="{3331AB9F-6171-403B-8727-63ED4B454AF2}" presName="descendantArrow" presStyleLbl="bgAccFollowNode1" presStyleIdx="5" presStyleCnt="7"/>
      <dgm:spPr/>
    </dgm:pt>
    <dgm:pt modelId="{BD4C9190-2CED-4D30-88CC-02767A1BD460}" type="pres">
      <dgm:prSet presAssocID="{E3ABA584-D179-46B0-B006-B0BA008F310C}" presName="sp" presStyleCnt="0"/>
      <dgm:spPr/>
    </dgm:pt>
    <dgm:pt modelId="{EB6ECEC2-4F37-478E-9699-65C06B8CB29E}" type="pres">
      <dgm:prSet presAssocID="{C4068CDF-9066-4A58-84DA-5587D22C6613}" presName="arrowAndChildren" presStyleCnt="0"/>
      <dgm:spPr/>
    </dgm:pt>
    <dgm:pt modelId="{451D00F6-B9AF-4581-8F1C-5F5DB6459C09}" type="pres">
      <dgm:prSet presAssocID="{C4068CDF-9066-4A58-84DA-5587D22C6613}" presName="parentTextArrow" presStyleLbl="node1" presStyleIdx="0" presStyleCnt="0"/>
      <dgm:spPr/>
    </dgm:pt>
    <dgm:pt modelId="{6636C882-5E6B-4E37-9D5E-071C52AAD8CB}" type="pres">
      <dgm:prSet presAssocID="{C4068CDF-9066-4A58-84DA-5587D22C6613}" presName="arrow" presStyleLbl="alignNode1" presStyleIdx="6" presStyleCnt="7" custLinFactNeighborX="-8154" custLinFactNeighborY="626"/>
      <dgm:spPr/>
    </dgm:pt>
    <dgm:pt modelId="{B2DEA36B-47B6-4EF3-B334-CF54223670AF}" type="pres">
      <dgm:prSet presAssocID="{C4068CDF-9066-4A58-84DA-5587D22C6613}" presName="descendantArrow" presStyleLbl="bgAccFollowNode1" presStyleIdx="6" presStyleCnt="7"/>
      <dgm:spPr/>
    </dgm:pt>
  </dgm:ptLst>
  <dgm:cxnLst>
    <dgm:cxn modelId="{858BB500-76D4-4B2C-960F-0DF219C975F1}" type="presOf" srcId="{C5A82644-0CBA-4154-9A0B-B761AF17F020}" destId="{9A712D1C-E2E1-4F6E-8CF2-583DE23B6E73}" srcOrd="0" destOrd="0" presId="urn:microsoft.com/office/officeart/2016/7/layout/VerticalDownArrowProcess"/>
    <dgm:cxn modelId="{CE8C1701-43D5-4475-AF12-CC20F39C3636}" type="presOf" srcId="{B69C249A-A9D6-42FD-BF71-644507075380}" destId="{CC34C599-6025-44C9-BF23-A1F47BF8D408}" srcOrd="1" destOrd="0" presId="urn:microsoft.com/office/officeart/2016/7/layout/VerticalDownArrowProcess"/>
    <dgm:cxn modelId="{619F6301-F964-492F-98C8-BC7E88DB89AC}" type="presOf" srcId="{85FEEE3B-D8D4-4F8F-B6BF-529ECD2EDEB4}" destId="{57FD6B95-9786-4CDF-8DCF-201683CC6ED8}" srcOrd="0" destOrd="0" presId="urn:microsoft.com/office/officeart/2016/7/layout/VerticalDownArrowProcess"/>
    <dgm:cxn modelId="{57AE7609-B539-47B5-9A66-E32878DCC892}" type="presOf" srcId="{3331AB9F-6171-403B-8727-63ED4B454AF2}" destId="{C303AECB-40AF-4668-9BFB-F08538E18F0B}" srcOrd="1" destOrd="0" presId="urn:microsoft.com/office/officeart/2016/7/layout/VerticalDownArrowProcess"/>
    <dgm:cxn modelId="{62A2E409-7E5B-49DA-8AF1-3A90379426CD}" type="presOf" srcId="{13C119EC-8F0C-45E0-A93D-5B06EABA097F}" destId="{A50E3D3B-7E66-4414-8BA5-69DDD824EACC}" srcOrd="0" destOrd="0" presId="urn:microsoft.com/office/officeart/2016/7/layout/VerticalDownArrowProcess"/>
    <dgm:cxn modelId="{3AA96E1C-06D7-4289-AA03-5DBC98BFC473}" srcId="{07C5DD7C-97BC-4D91-B999-891AC0A81A0A}" destId="{B69C249A-A9D6-42FD-BF71-644507075380}" srcOrd="2" destOrd="0" parTransId="{D35D50C1-EFAF-4F74-AF31-FB39A0E1CAA3}" sibTransId="{4A2AC6E1-D372-494D-B54B-93DC336DE5D8}"/>
    <dgm:cxn modelId="{BA26D91D-3D1C-49CD-B169-7680C052D37B}" type="presOf" srcId="{C4068CDF-9066-4A58-84DA-5587D22C6613}" destId="{6636C882-5E6B-4E37-9D5E-071C52AAD8CB}" srcOrd="1" destOrd="0" presId="urn:microsoft.com/office/officeart/2016/7/layout/VerticalDownArrowProcess"/>
    <dgm:cxn modelId="{4CD71323-FC42-4E2D-BEFC-CB78844369C6}" srcId="{07C5DD7C-97BC-4D91-B999-891AC0A81A0A}" destId="{10F3A468-3058-4E4D-9C4A-061A710756AF}" srcOrd="5" destOrd="0" parTransId="{3F57BC62-B061-4590-8B8B-5767989C165C}" sibTransId="{07EA90A0-70C7-4361-83C3-E259F3F8176F}"/>
    <dgm:cxn modelId="{72E69024-4495-40F6-A743-25E38BD3BDE9}" type="presOf" srcId="{10F3A468-3058-4E4D-9C4A-061A710756AF}" destId="{2186B6AC-0BB2-4F3F-AD01-BDAA80993903}" srcOrd="1" destOrd="0" presId="urn:microsoft.com/office/officeart/2016/7/layout/VerticalDownArrowProcess"/>
    <dgm:cxn modelId="{3C20302F-CD07-4E6E-9547-590DAC6672A4}" type="presOf" srcId="{B69C249A-A9D6-42FD-BF71-644507075380}" destId="{615A981A-E50C-4E2B-A1A2-ED8818BDD104}" srcOrd="0" destOrd="0" presId="urn:microsoft.com/office/officeart/2016/7/layout/VerticalDownArrowProcess"/>
    <dgm:cxn modelId="{A40CEA32-C452-436D-BBF6-6B29E58C06AC}" srcId="{10F3A468-3058-4E4D-9C4A-061A710756AF}" destId="{01AE7C27-8064-4130-8592-5965299E2D00}" srcOrd="0" destOrd="0" parTransId="{A9D851B1-5500-4F79-93BF-82AEFCD8363E}" sibTransId="{35F3D99C-3714-4CE6-B0EA-62B39FD7698C}"/>
    <dgm:cxn modelId="{4C9D3935-ACC6-4825-8100-89B51510930D}" srcId="{0AB3D1A6-9969-4EB2-9A0A-3A4F8CE4BEE6}" destId="{04A19540-6E49-42C0-BE84-C3332DCBD5D3}" srcOrd="0" destOrd="0" parTransId="{938FAC6A-1D03-4F43-BBED-4F5B55D028D5}" sibTransId="{97F02B77-9AD9-48A8-9A6B-2ACF416F9394}"/>
    <dgm:cxn modelId="{6A044637-48C4-48D1-B82F-4111729191E5}" srcId="{B69C249A-A9D6-42FD-BF71-644507075380}" destId="{13C119EC-8F0C-45E0-A93D-5B06EABA097F}" srcOrd="0" destOrd="0" parTransId="{86E13B26-4EAB-4051-9920-D95263EFC2A8}" sibTransId="{64C29E28-7A6F-41AE-8A83-6C1F3F930651}"/>
    <dgm:cxn modelId="{EADC0F69-2B98-4458-9156-7F7BB1C124A4}" srcId="{026AF501-B4B5-4342-B91E-08A7355E7869}" destId="{1BEFE3EE-EBF5-45A9-9EF8-3BDBA07766BF}" srcOrd="0" destOrd="0" parTransId="{F3E3014E-6563-4B0A-AA45-5CB6A99981C8}" sibTransId="{19405839-E5BF-45DE-8FD5-0F34E8DE68A1}"/>
    <dgm:cxn modelId="{373F216D-D39B-41DF-A075-88316DE16F41}" type="presOf" srcId="{07C5DD7C-97BC-4D91-B999-891AC0A81A0A}" destId="{9B7C39AB-7B8B-4EA8-9A91-F4E117FC8462}" srcOrd="0" destOrd="0" presId="urn:microsoft.com/office/officeart/2016/7/layout/VerticalDownArrowProcess"/>
    <dgm:cxn modelId="{EDA7246D-237C-4AC1-8CA5-2F98B76F59E5}" type="presOf" srcId="{10F3A468-3058-4E4D-9C4A-061A710756AF}" destId="{4053874E-E61C-4E08-A5AC-705698886F1D}" srcOrd="0" destOrd="0" presId="urn:microsoft.com/office/officeart/2016/7/layout/VerticalDownArrowProcess"/>
    <dgm:cxn modelId="{1772244F-BF71-4432-B1E5-6A290E51041F}" type="presOf" srcId="{E00C0806-4AFE-4B68-BD71-4C1DC5C59065}" destId="{2DB4B7F1-9141-4385-B2DF-F0C3FD5E8038}" srcOrd="0" destOrd="0" presId="urn:microsoft.com/office/officeart/2016/7/layout/VerticalDownArrowProcess"/>
    <dgm:cxn modelId="{FCC81572-ED2B-412B-9A67-91763E4489F5}" type="presOf" srcId="{0AB3D1A6-9969-4EB2-9A0A-3A4F8CE4BEE6}" destId="{18FB1457-9889-4FB0-BEEF-EEAFF9990E23}" srcOrd="0" destOrd="0" presId="urn:microsoft.com/office/officeart/2016/7/layout/VerticalDownArrowProcess"/>
    <dgm:cxn modelId="{EF543653-6BA6-4A2B-8686-7D00300ED961}" srcId="{07C5DD7C-97BC-4D91-B999-891AC0A81A0A}" destId="{C4068CDF-9066-4A58-84DA-5587D22C6613}" srcOrd="0" destOrd="0" parTransId="{662E2B42-F8E7-473E-BE68-C657E1134531}" sibTransId="{E3ABA584-D179-46B0-B006-B0BA008F310C}"/>
    <dgm:cxn modelId="{50C7D577-A19A-41FF-B1D8-48C908AC5C0B}" srcId="{C4068CDF-9066-4A58-84DA-5587D22C6613}" destId="{C05089A0-3242-4A4A-B179-05CA961D94F9}" srcOrd="0" destOrd="0" parTransId="{255ECCE1-7C73-4A72-BDF7-5928A6413E7E}" sibTransId="{B99E2D5F-EE94-415D-95CD-FC51873D71F3}"/>
    <dgm:cxn modelId="{4F2A2458-F9BD-4096-B8C6-C68B3C5E80AB}" type="presOf" srcId="{3331AB9F-6171-403B-8727-63ED4B454AF2}" destId="{5D14CF46-011C-46D7-B581-A0AB5ACC9EC3}" srcOrd="0" destOrd="0" presId="urn:microsoft.com/office/officeart/2016/7/layout/VerticalDownArrowProcess"/>
    <dgm:cxn modelId="{0D092791-537C-412D-8CAC-C56B25FBD126}" srcId="{E00C0806-4AFE-4B68-BD71-4C1DC5C59065}" destId="{C5A82644-0CBA-4154-9A0B-B761AF17F020}" srcOrd="0" destOrd="0" parTransId="{5714621C-4BE7-4770-A3AD-78179C166AB3}" sibTransId="{553E7B28-400A-4769-9E1B-FE0CD6A70284}"/>
    <dgm:cxn modelId="{0B210093-0605-4921-A29C-864DD8775FB7}" srcId="{07C5DD7C-97BC-4D91-B999-891AC0A81A0A}" destId="{3331AB9F-6171-403B-8727-63ED4B454AF2}" srcOrd="1" destOrd="0" parTransId="{1084085D-A0B0-49D8-93F1-276563581454}" sibTransId="{73AACFAF-A086-41B6-B3F6-8E7016863B45}"/>
    <dgm:cxn modelId="{21464093-F400-4416-B54C-3B58A5DBC8A6}" type="presOf" srcId="{C05089A0-3242-4A4A-B179-05CA961D94F9}" destId="{B2DEA36B-47B6-4EF3-B334-CF54223670AF}" srcOrd="0" destOrd="0" presId="urn:microsoft.com/office/officeart/2016/7/layout/VerticalDownArrowProcess"/>
    <dgm:cxn modelId="{BCC28B94-CCE2-4F1C-8173-49A11BB378A7}" srcId="{07C5DD7C-97BC-4D91-B999-891AC0A81A0A}" destId="{026AF501-B4B5-4342-B91E-08A7355E7869}" srcOrd="3" destOrd="0" parTransId="{3EC126C2-AA2F-4428-8F79-77A9899B2D89}" sibTransId="{FF020730-41F7-475F-A9CF-7D75259D5F54}"/>
    <dgm:cxn modelId="{59F674A8-FFB2-4DF2-A1AE-5D1298D19D11}" srcId="{07C5DD7C-97BC-4D91-B999-891AC0A81A0A}" destId="{0AB3D1A6-9969-4EB2-9A0A-3A4F8CE4BEE6}" srcOrd="6" destOrd="0" parTransId="{7196AAEA-C85D-4C3E-9ADA-59618C273246}" sibTransId="{B57DE8ED-ADBF-4664-8B9D-F59185065DBC}"/>
    <dgm:cxn modelId="{5D1BF9AC-BB0B-4D32-B9C7-1279FAFCD856}" srcId="{07C5DD7C-97BC-4D91-B999-891AC0A81A0A}" destId="{E00C0806-4AFE-4B68-BD71-4C1DC5C59065}" srcOrd="4" destOrd="0" parTransId="{D49A1041-7D0C-48C4-A1D3-16EAA9E03EFC}" sibTransId="{D7360DA1-8BD9-44BA-A3B7-9DF89E9E7078}"/>
    <dgm:cxn modelId="{C8389CB4-E75B-4B9B-9387-01E9DB0E3C68}" srcId="{3331AB9F-6171-403B-8727-63ED4B454AF2}" destId="{85FEEE3B-D8D4-4F8F-B6BF-529ECD2EDEB4}" srcOrd="0" destOrd="0" parTransId="{E101442F-3B93-40E0-A343-BCFFCA302F09}" sibTransId="{1DC1C7CB-F672-41B9-B7B5-B4ECD544E4F8}"/>
    <dgm:cxn modelId="{3A930AB8-DF6F-4586-A574-86FD4EE51DCC}" type="presOf" srcId="{04A19540-6E49-42C0-BE84-C3332DCBD5D3}" destId="{34477AEB-235B-4269-A9FD-B5DBF4A105C0}" srcOrd="0" destOrd="0" presId="urn:microsoft.com/office/officeart/2016/7/layout/VerticalDownArrowProcess"/>
    <dgm:cxn modelId="{1414CDBA-B51F-40DA-ACD2-32AB05BF0554}" type="presOf" srcId="{026AF501-B4B5-4342-B91E-08A7355E7869}" destId="{A9AECF07-3C49-4D8C-888D-86701C620BC5}" srcOrd="0" destOrd="0" presId="urn:microsoft.com/office/officeart/2016/7/layout/VerticalDownArrowProcess"/>
    <dgm:cxn modelId="{CEDC4EC2-E053-42FE-8FEC-00F7EB40A36F}" type="presOf" srcId="{026AF501-B4B5-4342-B91E-08A7355E7869}" destId="{18B7989F-A516-42EC-8319-E251B27CC2D4}" srcOrd="1" destOrd="0" presId="urn:microsoft.com/office/officeart/2016/7/layout/VerticalDownArrowProcess"/>
    <dgm:cxn modelId="{0CF498D3-450C-4CF6-8F6C-7E630C86547E}" type="presOf" srcId="{E00C0806-4AFE-4B68-BD71-4C1DC5C59065}" destId="{FFEC3E43-DC93-42E1-8B8F-E7406668DEDB}" srcOrd="1" destOrd="0" presId="urn:microsoft.com/office/officeart/2016/7/layout/VerticalDownArrowProcess"/>
    <dgm:cxn modelId="{2B3827D8-2668-42DC-B5EA-C40D2E8656B9}" type="presOf" srcId="{1BEFE3EE-EBF5-45A9-9EF8-3BDBA07766BF}" destId="{08FFCB5F-6DDD-4EC7-9653-358C7CEEC5FF}" srcOrd="0" destOrd="0" presId="urn:microsoft.com/office/officeart/2016/7/layout/VerticalDownArrowProcess"/>
    <dgm:cxn modelId="{659200E9-0BA5-4EC9-AE37-A719D0351D4A}" type="presOf" srcId="{01AE7C27-8064-4130-8592-5965299E2D00}" destId="{5E530F5A-6331-44A7-BBF3-19482BC0D089}" srcOrd="0" destOrd="0" presId="urn:microsoft.com/office/officeart/2016/7/layout/VerticalDownArrowProcess"/>
    <dgm:cxn modelId="{A54A6BF3-51CC-496C-AE59-D886F566DFF2}" type="presOf" srcId="{C4068CDF-9066-4A58-84DA-5587D22C6613}" destId="{451D00F6-B9AF-4581-8F1C-5F5DB6459C09}" srcOrd="0" destOrd="0" presId="urn:microsoft.com/office/officeart/2016/7/layout/VerticalDownArrowProcess"/>
    <dgm:cxn modelId="{2CBAE841-3631-4271-A835-E2DA248B94DB}" type="presParOf" srcId="{9B7C39AB-7B8B-4EA8-9A91-F4E117FC8462}" destId="{7D98CC8E-D3C6-47A9-A601-693A93BD72B6}" srcOrd="0" destOrd="0" presId="urn:microsoft.com/office/officeart/2016/7/layout/VerticalDownArrowProcess"/>
    <dgm:cxn modelId="{CC915B9A-7A22-41FE-8CC0-408830454736}" type="presParOf" srcId="{7D98CC8E-D3C6-47A9-A601-693A93BD72B6}" destId="{18FB1457-9889-4FB0-BEEF-EEAFF9990E23}" srcOrd="0" destOrd="0" presId="urn:microsoft.com/office/officeart/2016/7/layout/VerticalDownArrowProcess"/>
    <dgm:cxn modelId="{89E1FFC4-DFB7-400D-9DDB-6C6F79E0D3B0}" type="presParOf" srcId="{7D98CC8E-D3C6-47A9-A601-693A93BD72B6}" destId="{34477AEB-235B-4269-A9FD-B5DBF4A105C0}" srcOrd="1" destOrd="0" presId="urn:microsoft.com/office/officeart/2016/7/layout/VerticalDownArrowProcess"/>
    <dgm:cxn modelId="{0B6981C3-9108-4989-9D32-1438E7479BC7}" type="presParOf" srcId="{9B7C39AB-7B8B-4EA8-9A91-F4E117FC8462}" destId="{C60812C1-FC0E-4DC1-A491-E0FED0A2A276}" srcOrd="1" destOrd="0" presId="urn:microsoft.com/office/officeart/2016/7/layout/VerticalDownArrowProcess"/>
    <dgm:cxn modelId="{9436FE16-F31D-4130-8FB8-A7A98D9BF79D}" type="presParOf" srcId="{9B7C39AB-7B8B-4EA8-9A91-F4E117FC8462}" destId="{A2052DFC-2F9E-40BB-AE0B-DBEFB68FF025}" srcOrd="2" destOrd="0" presId="urn:microsoft.com/office/officeart/2016/7/layout/VerticalDownArrowProcess"/>
    <dgm:cxn modelId="{E1A4F39B-7EED-4C4B-98B6-FDF57B38F5C8}" type="presParOf" srcId="{A2052DFC-2F9E-40BB-AE0B-DBEFB68FF025}" destId="{4053874E-E61C-4E08-A5AC-705698886F1D}" srcOrd="0" destOrd="0" presId="urn:microsoft.com/office/officeart/2016/7/layout/VerticalDownArrowProcess"/>
    <dgm:cxn modelId="{1D7C8CEE-6BE9-4493-AF13-9D0CFCC14E19}" type="presParOf" srcId="{A2052DFC-2F9E-40BB-AE0B-DBEFB68FF025}" destId="{2186B6AC-0BB2-4F3F-AD01-BDAA80993903}" srcOrd="1" destOrd="0" presId="urn:microsoft.com/office/officeart/2016/7/layout/VerticalDownArrowProcess"/>
    <dgm:cxn modelId="{D819F5A5-7D3F-4D0E-9B51-C531BA366249}" type="presParOf" srcId="{A2052DFC-2F9E-40BB-AE0B-DBEFB68FF025}" destId="{5E530F5A-6331-44A7-BBF3-19482BC0D089}" srcOrd="2" destOrd="0" presId="urn:microsoft.com/office/officeart/2016/7/layout/VerticalDownArrowProcess"/>
    <dgm:cxn modelId="{6A4FA0A2-B828-45E4-9085-CC6826D01CA5}" type="presParOf" srcId="{9B7C39AB-7B8B-4EA8-9A91-F4E117FC8462}" destId="{E87E294C-60A5-4019-BC95-62086471529B}" srcOrd="3" destOrd="0" presId="urn:microsoft.com/office/officeart/2016/7/layout/VerticalDownArrowProcess"/>
    <dgm:cxn modelId="{7EA96CDF-7007-41A4-9B66-C427788E74E7}" type="presParOf" srcId="{9B7C39AB-7B8B-4EA8-9A91-F4E117FC8462}" destId="{CAA4F117-0AD6-4ACF-8FA2-09536B35CFFD}" srcOrd="4" destOrd="0" presId="urn:microsoft.com/office/officeart/2016/7/layout/VerticalDownArrowProcess"/>
    <dgm:cxn modelId="{20A0198B-2CC0-48DA-A64D-267D7B3CA09A}" type="presParOf" srcId="{CAA4F117-0AD6-4ACF-8FA2-09536B35CFFD}" destId="{2DB4B7F1-9141-4385-B2DF-F0C3FD5E8038}" srcOrd="0" destOrd="0" presId="urn:microsoft.com/office/officeart/2016/7/layout/VerticalDownArrowProcess"/>
    <dgm:cxn modelId="{87C9422A-5476-4954-BEFD-01ED49C282CB}" type="presParOf" srcId="{CAA4F117-0AD6-4ACF-8FA2-09536B35CFFD}" destId="{FFEC3E43-DC93-42E1-8B8F-E7406668DEDB}" srcOrd="1" destOrd="0" presId="urn:microsoft.com/office/officeart/2016/7/layout/VerticalDownArrowProcess"/>
    <dgm:cxn modelId="{B0535D69-113B-4411-9C69-5859E7C5AB9F}" type="presParOf" srcId="{CAA4F117-0AD6-4ACF-8FA2-09536B35CFFD}" destId="{9A712D1C-E2E1-4F6E-8CF2-583DE23B6E73}" srcOrd="2" destOrd="0" presId="urn:microsoft.com/office/officeart/2016/7/layout/VerticalDownArrowProcess"/>
    <dgm:cxn modelId="{FB8D03AA-BD16-467D-9F3A-27D6D72D0607}" type="presParOf" srcId="{9B7C39AB-7B8B-4EA8-9A91-F4E117FC8462}" destId="{702CDAC2-B3B1-4DC9-8D12-D4998BB4206D}" srcOrd="5" destOrd="0" presId="urn:microsoft.com/office/officeart/2016/7/layout/VerticalDownArrowProcess"/>
    <dgm:cxn modelId="{3F772A24-C70B-464A-AFA7-134BC5DA8CE5}" type="presParOf" srcId="{9B7C39AB-7B8B-4EA8-9A91-F4E117FC8462}" destId="{44A4139A-A883-4FD7-819F-C6B7402D3432}" srcOrd="6" destOrd="0" presId="urn:microsoft.com/office/officeart/2016/7/layout/VerticalDownArrowProcess"/>
    <dgm:cxn modelId="{9B1AA561-C11A-4DF4-8C56-C1D54DBFFF07}" type="presParOf" srcId="{44A4139A-A883-4FD7-819F-C6B7402D3432}" destId="{A9AECF07-3C49-4D8C-888D-86701C620BC5}" srcOrd="0" destOrd="0" presId="urn:microsoft.com/office/officeart/2016/7/layout/VerticalDownArrowProcess"/>
    <dgm:cxn modelId="{FCD81062-D221-4472-B48C-C69138A1BF44}" type="presParOf" srcId="{44A4139A-A883-4FD7-819F-C6B7402D3432}" destId="{18B7989F-A516-42EC-8319-E251B27CC2D4}" srcOrd="1" destOrd="0" presId="urn:microsoft.com/office/officeart/2016/7/layout/VerticalDownArrowProcess"/>
    <dgm:cxn modelId="{A4327BFB-CB70-43A6-AB19-8DD1E33A63BB}" type="presParOf" srcId="{44A4139A-A883-4FD7-819F-C6B7402D3432}" destId="{08FFCB5F-6DDD-4EC7-9653-358C7CEEC5FF}" srcOrd="2" destOrd="0" presId="urn:microsoft.com/office/officeart/2016/7/layout/VerticalDownArrowProcess"/>
    <dgm:cxn modelId="{475A5D12-D0F3-499C-B6E7-F24A451028DE}" type="presParOf" srcId="{9B7C39AB-7B8B-4EA8-9A91-F4E117FC8462}" destId="{FA3EC0E1-2301-4207-A08F-46C638C1936C}" srcOrd="7" destOrd="0" presId="urn:microsoft.com/office/officeart/2016/7/layout/VerticalDownArrowProcess"/>
    <dgm:cxn modelId="{BB9E1FD8-1F58-4531-A9DB-2444ACE09956}" type="presParOf" srcId="{9B7C39AB-7B8B-4EA8-9A91-F4E117FC8462}" destId="{D1BEE538-1EDF-49EA-9B6C-FBCBA3A1C347}" srcOrd="8" destOrd="0" presId="urn:microsoft.com/office/officeart/2016/7/layout/VerticalDownArrowProcess"/>
    <dgm:cxn modelId="{133579F5-F7CD-48EC-BFFE-AA24D0EA9F37}" type="presParOf" srcId="{D1BEE538-1EDF-49EA-9B6C-FBCBA3A1C347}" destId="{615A981A-E50C-4E2B-A1A2-ED8818BDD104}" srcOrd="0" destOrd="0" presId="urn:microsoft.com/office/officeart/2016/7/layout/VerticalDownArrowProcess"/>
    <dgm:cxn modelId="{9018240D-5714-4A69-9DF3-5E321FBC4582}" type="presParOf" srcId="{D1BEE538-1EDF-49EA-9B6C-FBCBA3A1C347}" destId="{CC34C599-6025-44C9-BF23-A1F47BF8D408}" srcOrd="1" destOrd="0" presId="urn:microsoft.com/office/officeart/2016/7/layout/VerticalDownArrowProcess"/>
    <dgm:cxn modelId="{872E8E73-3F72-4E53-9D10-270748EFB039}" type="presParOf" srcId="{D1BEE538-1EDF-49EA-9B6C-FBCBA3A1C347}" destId="{A50E3D3B-7E66-4414-8BA5-69DDD824EACC}" srcOrd="2" destOrd="0" presId="urn:microsoft.com/office/officeart/2016/7/layout/VerticalDownArrowProcess"/>
    <dgm:cxn modelId="{5BCFB8D3-6B80-43E3-A531-0CE378867108}" type="presParOf" srcId="{9B7C39AB-7B8B-4EA8-9A91-F4E117FC8462}" destId="{A5559CBD-C7DA-49F7-8601-D45D27977CB3}" srcOrd="9" destOrd="0" presId="urn:microsoft.com/office/officeart/2016/7/layout/VerticalDownArrowProcess"/>
    <dgm:cxn modelId="{7F0115FD-F178-46EA-8B9C-C85C3A840AA9}" type="presParOf" srcId="{9B7C39AB-7B8B-4EA8-9A91-F4E117FC8462}" destId="{A186FBBC-44AE-4CFA-8610-4F39614C4FF1}" srcOrd="10" destOrd="0" presId="urn:microsoft.com/office/officeart/2016/7/layout/VerticalDownArrowProcess"/>
    <dgm:cxn modelId="{EAEA6A7D-0EA6-4956-A643-4AD923B69662}" type="presParOf" srcId="{A186FBBC-44AE-4CFA-8610-4F39614C4FF1}" destId="{5D14CF46-011C-46D7-B581-A0AB5ACC9EC3}" srcOrd="0" destOrd="0" presId="urn:microsoft.com/office/officeart/2016/7/layout/VerticalDownArrowProcess"/>
    <dgm:cxn modelId="{6426289E-298F-4D1C-A8FA-C535E9B0B684}" type="presParOf" srcId="{A186FBBC-44AE-4CFA-8610-4F39614C4FF1}" destId="{C303AECB-40AF-4668-9BFB-F08538E18F0B}" srcOrd="1" destOrd="0" presId="urn:microsoft.com/office/officeart/2016/7/layout/VerticalDownArrowProcess"/>
    <dgm:cxn modelId="{54090236-FFCB-4EA6-AC40-C11C98EF3448}" type="presParOf" srcId="{A186FBBC-44AE-4CFA-8610-4F39614C4FF1}" destId="{57FD6B95-9786-4CDF-8DCF-201683CC6ED8}" srcOrd="2" destOrd="0" presId="urn:microsoft.com/office/officeart/2016/7/layout/VerticalDownArrowProcess"/>
    <dgm:cxn modelId="{33308FF1-8D2C-43DC-BFA1-7214118E1D9F}" type="presParOf" srcId="{9B7C39AB-7B8B-4EA8-9A91-F4E117FC8462}" destId="{BD4C9190-2CED-4D30-88CC-02767A1BD460}" srcOrd="11" destOrd="0" presId="urn:microsoft.com/office/officeart/2016/7/layout/VerticalDownArrowProcess"/>
    <dgm:cxn modelId="{D5724BD0-98C2-4D55-A037-0040A18BACAE}" type="presParOf" srcId="{9B7C39AB-7B8B-4EA8-9A91-F4E117FC8462}" destId="{EB6ECEC2-4F37-478E-9699-65C06B8CB29E}" srcOrd="12" destOrd="0" presId="urn:microsoft.com/office/officeart/2016/7/layout/VerticalDownArrowProcess"/>
    <dgm:cxn modelId="{BA630B69-6560-4CBF-9605-D9EBCE31EDE7}" type="presParOf" srcId="{EB6ECEC2-4F37-478E-9699-65C06B8CB29E}" destId="{451D00F6-B9AF-4581-8F1C-5F5DB6459C09}" srcOrd="0" destOrd="0" presId="urn:microsoft.com/office/officeart/2016/7/layout/VerticalDownArrowProcess"/>
    <dgm:cxn modelId="{32162F22-C0FF-4F52-AD44-5955B1EF5539}" type="presParOf" srcId="{EB6ECEC2-4F37-478E-9699-65C06B8CB29E}" destId="{6636C882-5E6B-4E37-9D5E-071C52AAD8CB}" srcOrd="1" destOrd="0" presId="urn:microsoft.com/office/officeart/2016/7/layout/VerticalDownArrowProcess"/>
    <dgm:cxn modelId="{61DCD208-925A-47EF-B1DE-B40F77C111AA}" type="presParOf" srcId="{EB6ECEC2-4F37-478E-9699-65C06B8CB29E}" destId="{B2DEA36B-47B6-4EF3-B334-CF54223670AF}"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85C7AA7-3EDA-4DD3-86EE-F40FE5658C8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57D24F1-AFF4-4506-910D-70424411ADE2}">
      <dgm:prSet/>
      <dgm:spPr/>
      <dgm:t>
        <a:bodyPr/>
        <a:lstStyle/>
        <a:p>
          <a:r>
            <a:rPr lang="en-US"/>
            <a:t>13. Create a multinomial support vector machines model identifying coefficients for all county variables. Select the top county variable for each zip code variable as the final zip interaction variables.  </a:t>
          </a:r>
        </a:p>
      </dgm:t>
    </dgm:pt>
    <dgm:pt modelId="{4E1412EC-B517-4E06-A9D3-C31F349E2546}" type="parTrans" cxnId="{423ABA06-1365-41DD-9961-3FFE3D4CA302}">
      <dgm:prSet/>
      <dgm:spPr/>
      <dgm:t>
        <a:bodyPr/>
        <a:lstStyle/>
        <a:p>
          <a:endParaRPr lang="en-US"/>
        </a:p>
      </dgm:t>
    </dgm:pt>
    <dgm:pt modelId="{C84F22AE-51E8-46EF-9E09-DE8F04AA1F59}" type="sibTrans" cxnId="{423ABA06-1365-41DD-9961-3FFE3D4CA302}">
      <dgm:prSet/>
      <dgm:spPr/>
      <dgm:t>
        <a:bodyPr/>
        <a:lstStyle/>
        <a:p>
          <a:endParaRPr lang="en-US"/>
        </a:p>
      </dgm:t>
    </dgm:pt>
    <dgm:pt modelId="{A88C5076-3975-4FA8-9776-FEB35EB51A4E}">
      <dgm:prSet/>
      <dgm:spPr/>
      <dgm:t>
        <a:bodyPr/>
        <a:lstStyle/>
        <a:p>
          <a:r>
            <a:rPr lang="en-US"/>
            <a:t>14. Evaluate the final zip code variables, the final county variables, and interaction variables for relevance to domain knowledge and current research. Withdraw variables only if no known theory can possibly account for their inclusion. Identify a final variable set. </a:t>
          </a:r>
        </a:p>
      </dgm:t>
    </dgm:pt>
    <dgm:pt modelId="{2FD4892A-FF26-41A2-AFB4-EFC613534936}" type="parTrans" cxnId="{20C12DA2-82AD-4563-928B-733D483D5322}">
      <dgm:prSet/>
      <dgm:spPr/>
      <dgm:t>
        <a:bodyPr/>
        <a:lstStyle/>
        <a:p>
          <a:endParaRPr lang="en-US"/>
        </a:p>
      </dgm:t>
    </dgm:pt>
    <dgm:pt modelId="{698C212A-5C3E-44CA-A987-57E8CDBA3505}" type="sibTrans" cxnId="{20C12DA2-82AD-4563-928B-733D483D5322}">
      <dgm:prSet/>
      <dgm:spPr/>
      <dgm:t>
        <a:bodyPr/>
        <a:lstStyle/>
        <a:p>
          <a:endParaRPr lang="en-US"/>
        </a:p>
      </dgm:t>
    </dgm:pt>
    <dgm:pt modelId="{39F395CD-34AA-46F6-B600-38C1067CBC2A}">
      <dgm:prSet/>
      <dgm:spPr/>
      <dgm:t>
        <a:bodyPr/>
        <a:lstStyle/>
        <a:p>
          <a:r>
            <a:rPr lang="en-US"/>
            <a:t>15. Create a final multiple linear regression model using the final variable set and interaction terms. Utilize original raw data with all missing observations removed. Run statistical tests to determine OLS assumptions/violations and determine an appropriate regression modeling approach. Use this model to identify parameter estimates. </a:t>
          </a:r>
        </a:p>
      </dgm:t>
    </dgm:pt>
    <dgm:pt modelId="{2C320AA7-9F77-421F-A79B-99D6593FD135}" type="parTrans" cxnId="{998B03D3-EDA9-4361-8F41-AB1244CCE4BE}">
      <dgm:prSet/>
      <dgm:spPr/>
      <dgm:t>
        <a:bodyPr/>
        <a:lstStyle/>
        <a:p>
          <a:endParaRPr lang="en-US"/>
        </a:p>
      </dgm:t>
    </dgm:pt>
    <dgm:pt modelId="{53451E93-C504-46FF-86CD-E361C8AB6211}" type="sibTrans" cxnId="{998B03D3-EDA9-4361-8F41-AB1244CCE4BE}">
      <dgm:prSet/>
      <dgm:spPr/>
      <dgm:t>
        <a:bodyPr/>
        <a:lstStyle/>
        <a:p>
          <a:endParaRPr lang="en-US"/>
        </a:p>
      </dgm:t>
    </dgm:pt>
    <dgm:pt modelId="{F7E8C087-B2D2-418B-A4AA-7DB8319AC563}">
      <dgm:prSet/>
      <dgm:spPr/>
      <dgm:t>
        <a:bodyPr/>
        <a:lstStyle/>
        <a:p>
          <a:r>
            <a:rPr lang="en-US"/>
            <a:t>16. Create a multi-layered perceptron to predict a binary version of the final outcome (top quartile) and calculate the c-statistic from a ROC. Compare the AUC values for 1) all possible zip code and county variables 2) a random selection of variables equal in quantity to the  final variable set 3) the final variable set. Use the results to identify whether the final set adds any predictive capability. </a:t>
          </a:r>
        </a:p>
      </dgm:t>
    </dgm:pt>
    <dgm:pt modelId="{5CE77E68-4A4E-4CD8-A960-27AF6E9E9B75}" type="parTrans" cxnId="{56E2A17D-F852-40C0-A6FA-83876C8AAD64}">
      <dgm:prSet/>
      <dgm:spPr/>
      <dgm:t>
        <a:bodyPr/>
        <a:lstStyle/>
        <a:p>
          <a:endParaRPr lang="en-US"/>
        </a:p>
      </dgm:t>
    </dgm:pt>
    <dgm:pt modelId="{D0CE4266-422C-4551-A91E-2AEAD76C5B4D}" type="sibTrans" cxnId="{56E2A17D-F852-40C0-A6FA-83876C8AAD64}">
      <dgm:prSet/>
      <dgm:spPr/>
      <dgm:t>
        <a:bodyPr/>
        <a:lstStyle/>
        <a:p>
          <a:endParaRPr lang="en-US"/>
        </a:p>
      </dgm:t>
    </dgm:pt>
    <dgm:pt modelId="{55B00857-49CC-4052-BF08-E144B5E9593E}" type="pres">
      <dgm:prSet presAssocID="{985C7AA7-3EDA-4DD3-86EE-F40FE5658C87}" presName="linear" presStyleCnt="0">
        <dgm:presLayoutVars>
          <dgm:animLvl val="lvl"/>
          <dgm:resizeHandles val="exact"/>
        </dgm:presLayoutVars>
      </dgm:prSet>
      <dgm:spPr/>
    </dgm:pt>
    <dgm:pt modelId="{D942EDDB-E3D9-4BCC-898D-5ADB2BAF1241}" type="pres">
      <dgm:prSet presAssocID="{D57D24F1-AFF4-4506-910D-70424411ADE2}" presName="parentText" presStyleLbl="node1" presStyleIdx="0" presStyleCnt="4">
        <dgm:presLayoutVars>
          <dgm:chMax val="0"/>
          <dgm:bulletEnabled val="1"/>
        </dgm:presLayoutVars>
      </dgm:prSet>
      <dgm:spPr/>
    </dgm:pt>
    <dgm:pt modelId="{812ABEE7-BDED-4B45-A6DC-C72D688A01B7}" type="pres">
      <dgm:prSet presAssocID="{C84F22AE-51E8-46EF-9E09-DE8F04AA1F59}" presName="spacer" presStyleCnt="0"/>
      <dgm:spPr/>
    </dgm:pt>
    <dgm:pt modelId="{BCE2CF67-B91C-4F4C-9967-97A41CC2F6CB}" type="pres">
      <dgm:prSet presAssocID="{A88C5076-3975-4FA8-9776-FEB35EB51A4E}" presName="parentText" presStyleLbl="node1" presStyleIdx="1" presStyleCnt="4">
        <dgm:presLayoutVars>
          <dgm:chMax val="0"/>
          <dgm:bulletEnabled val="1"/>
        </dgm:presLayoutVars>
      </dgm:prSet>
      <dgm:spPr/>
    </dgm:pt>
    <dgm:pt modelId="{94EDDEE3-8FD5-4740-A63C-677A4B01973A}" type="pres">
      <dgm:prSet presAssocID="{698C212A-5C3E-44CA-A987-57E8CDBA3505}" presName="spacer" presStyleCnt="0"/>
      <dgm:spPr/>
    </dgm:pt>
    <dgm:pt modelId="{91ABBCDA-9C06-480F-8B73-503297E4E82F}" type="pres">
      <dgm:prSet presAssocID="{39F395CD-34AA-46F6-B600-38C1067CBC2A}" presName="parentText" presStyleLbl="node1" presStyleIdx="2" presStyleCnt="4">
        <dgm:presLayoutVars>
          <dgm:chMax val="0"/>
          <dgm:bulletEnabled val="1"/>
        </dgm:presLayoutVars>
      </dgm:prSet>
      <dgm:spPr/>
    </dgm:pt>
    <dgm:pt modelId="{75E18CA4-CDC8-4723-9573-B24D439AF56C}" type="pres">
      <dgm:prSet presAssocID="{53451E93-C504-46FF-86CD-E361C8AB6211}" presName="spacer" presStyleCnt="0"/>
      <dgm:spPr/>
    </dgm:pt>
    <dgm:pt modelId="{03CA8EC1-55C2-4BD9-8210-3D448825BABE}" type="pres">
      <dgm:prSet presAssocID="{F7E8C087-B2D2-418B-A4AA-7DB8319AC563}" presName="parentText" presStyleLbl="node1" presStyleIdx="3" presStyleCnt="4">
        <dgm:presLayoutVars>
          <dgm:chMax val="0"/>
          <dgm:bulletEnabled val="1"/>
        </dgm:presLayoutVars>
      </dgm:prSet>
      <dgm:spPr/>
    </dgm:pt>
  </dgm:ptLst>
  <dgm:cxnLst>
    <dgm:cxn modelId="{423ABA06-1365-41DD-9961-3FFE3D4CA302}" srcId="{985C7AA7-3EDA-4DD3-86EE-F40FE5658C87}" destId="{D57D24F1-AFF4-4506-910D-70424411ADE2}" srcOrd="0" destOrd="0" parTransId="{4E1412EC-B517-4E06-A9D3-C31F349E2546}" sibTransId="{C84F22AE-51E8-46EF-9E09-DE8F04AA1F59}"/>
    <dgm:cxn modelId="{59569212-6DCB-4D2E-BD55-B1EBABB93AB2}" type="presOf" srcId="{D57D24F1-AFF4-4506-910D-70424411ADE2}" destId="{D942EDDB-E3D9-4BCC-898D-5ADB2BAF1241}" srcOrd="0" destOrd="0" presId="urn:microsoft.com/office/officeart/2005/8/layout/vList2"/>
    <dgm:cxn modelId="{F32BED6F-72EE-4696-9221-C9AB3F922F34}" type="presOf" srcId="{985C7AA7-3EDA-4DD3-86EE-F40FE5658C87}" destId="{55B00857-49CC-4052-BF08-E144B5E9593E}" srcOrd="0" destOrd="0" presId="urn:microsoft.com/office/officeart/2005/8/layout/vList2"/>
    <dgm:cxn modelId="{A388BB78-43A0-47A4-A33D-FC315A719090}" type="presOf" srcId="{A88C5076-3975-4FA8-9776-FEB35EB51A4E}" destId="{BCE2CF67-B91C-4F4C-9967-97A41CC2F6CB}" srcOrd="0" destOrd="0" presId="urn:microsoft.com/office/officeart/2005/8/layout/vList2"/>
    <dgm:cxn modelId="{56E2A17D-F852-40C0-A6FA-83876C8AAD64}" srcId="{985C7AA7-3EDA-4DD3-86EE-F40FE5658C87}" destId="{F7E8C087-B2D2-418B-A4AA-7DB8319AC563}" srcOrd="3" destOrd="0" parTransId="{5CE77E68-4A4E-4CD8-A960-27AF6E9E9B75}" sibTransId="{D0CE4266-422C-4551-A91E-2AEAD76C5B4D}"/>
    <dgm:cxn modelId="{20C12DA2-82AD-4563-928B-733D483D5322}" srcId="{985C7AA7-3EDA-4DD3-86EE-F40FE5658C87}" destId="{A88C5076-3975-4FA8-9776-FEB35EB51A4E}" srcOrd="1" destOrd="0" parTransId="{2FD4892A-FF26-41A2-AFB4-EFC613534936}" sibTransId="{698C212A-5C3E-44CA-A987-57E8CDBA3505}"/>
    <dgm:cxn modelId="{998B03D3-EDA9-4361-8F41-AB1244CCE4BE}" srcId="{985C7AA7-3EDA-4DD3-86EE-F40FE5658C87}" destId="{39F395CD-34AA-46F6-B600-38C1067CBC2A}" srcOrd="2" destOrd="0" parTransId="{2C320AA7-9F77-421F-A79B-99D6593FD135}" sibTransId="{53451E93-C504-46FF-86CD-E361C8AB6211}"/>
    <dgm:cxn modelId="{730B91E8-E62D-412B-A220-9E8C0807F6B7}" type="presOf" srcId="{F7E8C087-B2D2-418B-A4AA-7DB8319AC563}" destId="{03CA8EC1-55C2-4BD9-8210-3D448825BABE}" srcOrd="0" destOrd="0" presId="urn:microsoft.com/office/officeart/2005/8/layout/vList2"/>
    <dgm:cxn modelId="{0561D2EC-B7D7-422A-8872-448C5086429A}" type="presOf" srcId="{39F395CD-34AA-46F6-B600-38C1067CBC2A}" destId="{91ABBCDA-9C06-480F-8B73-503297E4E82F}" srcOrd="0" destOrd="0" presId="urn:microsoft.com/office/officeart/2005/8/layout/vList2"/>
    <dgm:cxn modelId="{D7F3E46B-0EC1-4504-B83A-A53F2E765AFA}" type="presParOf" srcId="{55B00857-49CC-4052-BF08-E144B5E9593E}" destId="{D942EDDB-E3D9-4BCC-898D-5ADB2BAF1241}" srcOrd="0" destOrd="0" presId="urn:microsoft.com/office/officeart/2005/8/layout/vList2"/>
    <dgm:cxn modelId="{5353A937-E2EC-455B-8B4A-2F08D6EE569F}" type="presParOf" srcId="{55B00857-49CC-4052-BF08-E144B5E9593E}" destId="{812ABEE7-BDED-4B45-A6DC-C72D688A01B7}" srcOrd="1" destOrd="0" presId="urn:microsoft.com/office/officeart/2005/8/layout/vList2"/>
    <dgm:cxn modelId="{80D3A4EA-8507-475E-B297-5FFA02FD1D02}" type="presParOf" srcId="{55B00857-49CC-4052-BF08-E144B5E9593E}" destId="{BCE2CF67-B91C-4F4C-9967-97A41CC2F6CB}" srcOrd="2" destOrd="0" presId="urn:microsoft.com/office/officeart/2005/8/layout/vList2"/>
    <dgm:cxn modelId="{29F7EDD7-1D45-4D25-A6A1-3F7161AD0DD5}" type="presParOf" srcId="{55B00857-49CC-4052-BF08-E144B5E9593E}" destId="{94EDDEE3-8FD5-4740-A63C-677A4B01973A}" srcOrd="3" destOrd="0" presId="urn:microsoft.com/office/officeart/2005/8/layout/vList2"/>
    <dgm:cxn modelId="{F8940143-6648-4EC7-9E9B-987B26BBA510}" type="presParOf" srcId="{55B00857-49CC-4052-BF08-E144B5E9593E}" destId="{91ABBCDA-9C06-480F-8B73-503297E4E82F}" srcOrd="4" destOrd="0" presId="urn:microsoft.com/office/officeart/2005/8/layout/vList2"/>
    <dgm:cxn modelId="{031E4482-3493-4032-B012-9BABC6A70FE6}" type="presParOf" srcId="{55B00857-49CC-4052-BF08-E144B5E9593E}" destId="{75E18CA4-CDC8-4723-9573-B24D439AF56C}" srcOrd="5" destOrd="0" presId="urn:microsoft.com/office/officeart/2005/8/layout/vList2"/>
    <dgm:cxn modelId="{97E58B06-C677-4C21-8C9D-B5C2C90C67DD}" type="presParOf" srcId="{55B00857-49CC-4052-BF08-E144B5E9593E}" destId="{03CA8EC1-55C2-4BD9-8210-3D448825BAB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BEF65DB-4909-4BC3-A244-1A991AF9EEC1}" type="doc">
      <dgm:prSet loTypeId="urn:microsoft.com/office/officeart/2005/8/layout/process1" loCatId="process" qsTypeId="urn:microsoft.com/office/officeart/2005/8/quickstyle/simple1" qsCatId="simple" csTypeId="urn:microsoft.com/office/officeart/2005/8/colors/accent1_2" csCatId="accent1" phldr="1"/>
      <dgm:spPr/>
    </dgm:pt>
    <dgm:pt modelId="{AB8ACA29-7AC0-4C3A-B4C8-9126062A65BA}">
      <dgm:prSet phldrT="[Text]"/>
      <dgm:spPr/>
      <dgm:t>
        <a:bodyPr/>
        <a:lstStyle/>
        <a:p>
          <a:r>
            <a:rPr lang="en-US" dirty="0"/>
            <a:t>January-March: </a:t>
          </a:r>
        </a:p>
        <a:p>
          <a:r>
            <a:rPr lang="en-US" dirty="0"/>
            <a:t>Finalize project ideas and proposal </a:t>
          </a:r>
        </a:p>
      </dgm:t>
    </dgm:pt>
    <dgm:pt modelId="{94DC5D65-9D65-413E-A153-E10E057C946A}" type="parTrans" cxnId="{E6808713-5CFB-4342-AA76-EBF4856B3E96}">
      <dgm:prSet/>
      <dgm:spPr/>
      <dgm:t>
        <a:bodyPr/>
        <a:lstStyle/>
        <a:p>
          <a:endParaRPr lang="en-US"/>
        </a:p>
      </dgm:t>
    </dgm:pt>
    <dgm:pt modelId="{900E54C8-8CE5-42D8-962F-3314616142A7}" type="sibTrans" cxnId="{E6808713-5CFB-4342-AA76-EBF4856B3E96}">
      <dgm:prSet/>
      <dgm:spPr/>
      <dgm:t>
        <a:bodyPr/>
        <a:lstStyle/>
        <a:p>
          <a:endParaRPr lang="en-US"/>
        </a:p>
      </dgm:t>
    </dgm:pt>
    <dgm:pt modelId="{15047210-D944-4E43-B5F7-5E5F37A2B1F0}">
      <dgm:prSet phldrT="[Text]"/>
      <dgm:spPr/>
      <dgm:t>
        <a:bodyPr/>
        <a:lstStyle/>
        <a:p>
          <a:r>
            <a:rPr lang="en-US" dirty="0"/>
            <a:t>March 22</a:t>
          </a:r>
          <a:r>
            <a:rPr lang="en-US" baseline="30000" dirty="0"/>
            <a:t>nd</a:t>
          </a:r>
          <a:r>
            <a:rPr lang="en-US" dirty="0"/>
            <a:t>-April 9</a:t>
          </a:r>
          <a:r>
            <a:rPr lang="en-US" baseline="30000" dirty="0"/>
            <a:t>th:</a:t>
          </a:r>
        </a:p>
        <a:p>
          <a:r>
            <a:rPr lang="en-US" dirty="0"/>
            <a:t>Conduct analysis </a:t>
          </a:r>
        </a:p>
      </dgm:t>
    </dgm:pt>
    <dgm:pt modelId="{4B4AE6F5-99DD-4293-BE9D-8BC09CEFA63C}" type="parTrans" cxnId="{86D7FCF7-79C6-452F-ABA7-6EFC95EB9964}">
      <dgm:prSet/>
      <dgm:spPr/>
      <dgm:t>
        <a:bodyPr/>
        <a:lstStyle/>
        <a:p>
          <a:endParaRPr lang="en-US"/>
        </a:p>
      </dgm:t>
    </dgm:pt>
    <dgm:pt modelId="{589DC1A6-EE5D-4275-AB85-31C2EC4B49D8}" type="sibTrans" cxnId="{86D7FCF7-79C6-452F-ABA7-6EFC95EB9964}">
      <dgm:prSet/>
      <dgm:spPr/>
      <dgm:t>
        <a:bodyPr/>
        <a:lstStyle/>
        <a:p>
          <a:endParaRPr lang="en-US"/>
        </a:p>
      </dgm:t>
    </dgm:pt>
    <dgm:pt modelId="{434599E4-91BC-479E-9E50-FCBA1107B0DB}">
      <dgm:prSet phldrT="[Text]"/>
      <dgm:spPr/>
      <dgm:t>
        <a:bodyPr/>
        <a:lstStyle/>
        <a:p>
          <a:r>
            <a:rPr lang="en-US" dirty="0"/>
            <a:t>April 9</a:t>
          </a:r>
          <a:r>
            <a:rPr lang="en-US" baseline="30000" dirty="0"/>
            <a:t>th</a:t>
          </a:r>
          <a:r>
            <a:rPr lang="en-US" dirty="0"/>
            <a:t>-April 23</a:t>
          </a:r>
          <a:r>
            <a:rPr lang="en-US" baseline="30000" dirty="0"/>
            <a:t>rd</a:t>
          </a:r>
          <a:r>
            <a:rPr lang="en-US" dirty="0"/>
            <a:t>: Interpret Results and Finalize Report</a:t>
          </a:r>
        </a:p>
      </dgm:t>
    </dgm:pt>
    <dgm:pt modelId="{F3A59E72-CB4E-47F5-99FB-0706CA1AB9F7}" type="parTrans" cxnId="{696A3F08-7B80-44AA-BAC2-0AE0734E2E5D}">
      <dgm:prSet/>
      <dgm:spPr/>
      <dgm:t>
        <a:bodyPr/>
        <a:lstStyle/>
        <a:p>
          <a:endParaRPr lang="en-US"/>
        </a:p>
      </dgm:t>
    </dgm:pt>
    <dgm:pt modelId="{8201BB7C-08F3-4152-BEF5-1C68B86B83E6}" type="sibTrans" cxnId="{696A3F08-7B80-44AA-BAC2-0AE0734E2E5D}">
      <dgm:prSet/>
      <dgm:spPr/>
      <dgm:t>
        <a:bodyPr/>
        <a:lstStyle/>
        <a:p>
          <a:endParaRPr lang="en-US"/>
        </a:p>
      </dgm:t>
    </dgm:pt>
    <dgm:pt modelId="{CB4C6036-D8F2-4CD5-89D3-A3693663FB58}" type="pres">
      <dgm:prSet presAssocID="{FBEF65DB-4909-4BC3-A244-1A991AF9EEC1}" presName="Name0" presStyleCnt="0">
        <dgm:presLayoutVars>
          <dgm:dir/>
          <dgm:resizeHandles val="exact"/>
        </dgm:presLayoutVars>
      </dgm:prSet>
      <dgm:spPr/>
    </dgm:pt>
    <dgm:pt modelId="{845E7A5C-0FED-4F4C-BCDB-252338B754B0}" type="pres">
      <dgm:prSet presAssocID="{AB8ACA29-7AC0-4C3A-B4C8-9126062A65BA}" presName="node" presStyleLbl="node1" presStyleIdx="0" presStyleCnt="3">
        <dgm:presLayoutVars>
          <dgm:bulletEnabled val="1"/>
        </dgm:presLayoutVars>
      </dgm:prSet>
      <dgm:spPr/>
    </dgm:pt>
    <dgm:pt modelId="{28925880-6142-4D35-AA83-A3F90B3EB8A9}" type="pres">
      <dgm:prSet presAssocID="{900E54C8-8CE5-42D8-962F-3314616142A7}" presName="sibTrans" presStyleLbl="sibTrans2D1" presStyleIdx="0" presStyleCnt="2"/>
      <dgm:spPr/>
    </dgm:pt>
    <dgm:pt modelId="{D411A93B-4EEB-4354-9058-FA3D6CCF9E3E}" type="pres">
      <dgm:prSet presAssocID="{900E54C8-8CE5-42D8-962F-3314616142A7}" presName="connectorText" presStyleLbl="sibTrans2D1" presStyleIdx="0" presStyleCnt="2"/>
      <dgm:spPr/>
    </dgm:pt>
    <dgm:pt modelId="{0AB008B1-4C6D-4DE6-A13F-12F8A39AB3DA}" type="pres">
      <dgm:prSet presAssocID="{15047210-D944-4E43-B5F7-5E5F37A2B1F0}" presName="node" presStyleLbl="node1" presStyleIdx="1" presStyleCnt="3" custScaleX="84635">
        <dgm:presLayoutVars>
          <dgm:bulletEnabled val="1"/>
        </dgm:presLayoutVars>
      </dgm:prSet>
      <dgm:spPr/>
    </dgm:pt>
    <dgm:pt modelId="{376DAE27-00F6-44FE-B06F-220F4C1D5ABF}" type="pres">
      <dgm:prSet presAssocID="{589DC1A6-EE5D-4275-AB85-31C2EC4B49D8}" presName="sibTrans" presStyleLbl="sibTrans2D1" presStyleIdx="1" presStyleCnt="2"/>
      <dgm:spPr/>
    </dgm:pt>
    <dgm:pt modelId="{9D97FDED-EF59-4DC1-978A-37E1A0545F09}" type="pres">
      <dgm:prSet presAssocID="{589DC1A6-EE5D-4275-AB85-31C2EC4B49D8}" presName="connectorText" presStyleLbl="sibTrans2D1" presStyleIdx="1" presStyleCnt="2"/>
      <dgm:spPr/>
    </dgm:pt>
    <dgm:pt modelId="{1851B7ED-173F-4629-B17C-01857E636208}" type="pres">
      <dgm:prSet presAssocID="{434599E4-91BC-479E-9E50-FCBA1107B0DB}" presName="node" presStyleLbl="node1" presStyleIdx="2" presStyleCnt="3">
        <dgm:presLayoutVars>
          <dgm:bulletEnabled val="1"/>
        </dgm:presLayoutVars>
      </dgm:prSet>
      <dgm:spPr/>
    </dgm:pt>
  </dgm:ptLst>
  <dgm:cxnLst>
    <dgm:cxn modelId="{696A3F08-7B80-44AA-BAC2-0AE0734E2E5D}" srcId="{FBEF65DB-4909-4BC3-A244-1A991AF9EEC1}" destId="{434599E4-91BC-479E-9E50-FCBA1107B0DB}" srcOrd="2" destOrd="0" parTransId="{F3A59E72-CB4E-47F5-99FB-0706CA1AB9F7}" sibTransId="{8201BB7C-08F3-4152-BEF5-1C68B86B83E6}"/>
    <dgm:cxn modelId="{E6808713-5CFB-4342-AA76-EBF4856B3E96}" srcId="{FBEF65DB-4909-4BC3-A244-1A991AF9EEC1}" destId="{AB8ACA29-7AC0-4C3A-B4C8-9126062A65BA}" srcOrd="0" destOrd="0" parTransId="{94DC5D65-9D65-413E-A153-E10E057C946A}" sibTransId="{900E54C8-8CE5-42D8-962F-3314616142A7}"/>
    <dgm:cxn modelId="{D167E219-F7BB-41E4-80CE-012EFD375D11}" type="presOf" srcId="{AB8ACA29-7AC0-4C3A-B4C8-9126062A65BA}" destId="{845E7A5C-0FED-4F4C-BCDB-252338B754B0}" srcOrd="0" destOrd="0" presId="urn:microsoft.com/office/officeart/2005/8/layout/process1"/>
    <dgm:cxn modelId="{F11E711B-7344-4516-B92B-526A5A8C7A3D}" type="presOf" srcId="{FBEF65DB-4909-4BC3-A244-1A991AF9EEC1}" destId="{CB4C6036-D8F2-4CD5-89D3-A3693663FB58}" srcOrd="0" destOrd="0" presId="urn:microsoft.com/office/officeart/2005/8/layout/process1"/>
    <dgm:cxn modelId="{289C5879-7F15-494D-8761-F6788C9B0E68}" type="presOf" srcId="{900E54C8-8CE5-42D8-962F-3314616142A7}" destId="{D411A93B-4EEB-4354-9058-FA3D6CCF9E3E}" srcOrd="1" destOrd="0" presId="urn:microsoft.com/office/officeart/2005/8/layout/process1"/>
    <dgm:cxn modelId="{50564BB6-7BBF-483B-AA77-AB4972A4C405}" type="presOf" srcId="{434599E4-91BC-479E-9E50-FCBA1107B0DB}" destId="{1851B7ED-173F-4629-B17C-01857E636208}" srcOrd="0" destOrd="0" presId="urn:microsoft.com/office/officeart/2005/8/layout/process1"/>
    <dgm:cxn modelId="{40A56AB9-2C5A-4B32-9298-C833060E8A12}" type="presOf" srcId="{589DC1A6-EE5D-4275-AB85-31C2EC4B49D8}" destId="{9D97FDED-EF59-4DC1-978A-37E1A0545F09}" srcOrd="1" destOrd="0" presId="urn:microsoft.com/office/officeart/2005/8/layout/process1"/>
    <dgm:cxn modelId="{190FA2CE-539B-4A7D-953E-C5FED541F4E8}" type="presOf" srcId="{15047210-D944-4E43-B5F7-5E5F37A2B1F0}" destId="{0AB008B1-4C6D-4DE6-A13F-12F8A39AB3DA}" srcOrd="0" destOrd="0" presId="urn:microsoft.com/office/officeart/2005/8/layout/process1"/>
    <dgm:cxn modelId="{AFCFFFE6-0A51-44A9-BCF4-0E86CE5F68C9}" type="presOf" srcId="{589DC1A6-EE5D-4275-AB85-31C2EC4B49D8}" destId="{376DAE27-00F6-44FE-B06F-220F4C1D5ABF}" srcOrd="0" destOrd="0" presId="urn:microsoft.com/office/officeart/2005/8/layout/process1"/>
    <dgm:cxn modelId="{1B8461E9-4B53-4699-BB99-BF70D23CA8B4}" type="presOf" srcId="{900E54C8-8CE5-42D8-962F-3314616142A7}" destId="{28925880-6142-4D35-AA83-A3F90B3EB8A9}" srcOrd="0" destOrd="0" presId="urn:microsoft.com/office/officeart/2005/8/layout/process1"/>
    <dgm:cxn modelId="{86D7FCF7-79C6-452F-ABA7-6EFC95EB9964}" srcId="{FBEF65DB-4909-4BC3-A244-1A991AF9EEC1}" destId="{15047210-D944-4E43-B5F7-5E5F37A2B1F0}" srcOrd="1" destOrd="0" parTransId="{4B4AE6F5-99DD-4293-BE9D-8BC09CEFA63C}" sibTransId="{589DC1A6-EE5D-4275-AB85-31C2EC4B49D8}"/>
    <dgm:cxn modelId="{48EDA00F-9F55-400D-9945-398FAFE32A7D}" type="presParOf" srcId="{CB4C6036-D8F2-4CD5-89D3-A3693663FB58}" destId="{845E7A5C-0FED-4F4C-BCDB-252338B754B0}" srcOrd="0" destOrd="0" presId="urn:microsoft.com/office/officeart/2005/8/layout/process1"/>
    <dgm:cxn modelId="{C717210A-E9ED-49B9-9633-B281A78D28B8}" type="presParOf" srcId="{CB4C6036-D8F2-4CD5-89D3-A3693663FB58}" destId="{28925880-6142-4D35-AA83-A3F90B3EB8A9}" srcOrd="1" destOrd="0" presId="urn:microsoft.com/office/officeart/2005/8/layout/process1"/>
    <dgm:cxn modelId="{D9785145-A2DB-441E-9B00-977642EBD8EC}" type="presParOf" srcId="{28925880-6142-4D35-AA83-A3F90B3EB8A9}" destId="{D411A93B-4EEB-4354-9058-FA3D6CCF9E3E}" srcOrd="0" destOrd="0" presId="urn:microsoft.com/office/officeart/2005/8/layout/process1"/>
    <dgm:cxn modelId="{2B073831-B496-499A-9D7B-8CD16D374681}" type="presParOf" srcId="{CB4C6036-D8F2-4CD5-89D3-A3693663FB58}" destId="{0AB008B1-4C6D-4DE6-A13F-12F8A39AB3DA}" srcOrd="2" destOrd="0" presId="urn:microsoft.com/office/officeart/2005/8/layout/process1"/>
    <dgm:cxn modelId="{E24F72AD-58B3-40CA-A2CA-18F9AE182224}" type="presParOf" srcId="{CB4C6036-D8F2-4CD5-89D3-A3693663FB58}" destId="{376DAE27-00F6-44FE-B06F-220F4C1D5ABF}" srcOrd="3" destOrd="0" presId="urn:microsoft.com/office/officeart/2005/8/layout/process1"/>
    <dgm:cxn modelId="{5D463607-0318-4FC8-A552-66F9E44E3C76}" type="presParOf" srcId="{376DAE27-00F6-44FE-B06F-220F4C1D5ABF}" destId="{9D97FDED-EF59-4DC1-978A-37E1A0545F09}" srcOrd="0" destOrd="0" presId="urn:microsoft.com/office/officeart/2005/8/layout/process1"/>
    <dgm:cxn modelId="{EE5384B6-A7E8-481E-83D4-69F975FD86D4}" type="presParOf" srcId="{CB4C6036-D8F2-4CD5-89D3-A3693663FB58}" destId="{1851B7ED-173F-4629-B17C-01857E636208}"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4EAB26-A11C-423C-996F-E6CCAE3FADEE}">
      <dsp:nvSpPr>
        <dsp:cNvPr id="0" name=""/>
        <dsp:cNvSpPr/>
      </dsp:nvSpPr>
      <dsp:spPr>
        <a:xfrm>
          <a:off x="0" y="34250"/>
          <a:ext cx="10058399" cy="114864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Ecological factors such as socioeconomic status and health resource availability are known, relevant predictors of many health outcomes</a:t>
          </a:r>
        </a:p>
      </dsp:txBody>
      <dsp:txXfrm>
        <a:off x="56072" y="90322"/>
        <a:ext cx="9946255" cy="1036503"/>
      </dsp:txXfrm>
    </dsp:sp>
    <dsp:sp modelId="{D293711C-1BAE-4008-952B-BA89598E65C9}">
      <dsp:nvSpPr>
        <dsp:cNvPr id="0" name=""/>
        <dsp:cNvSpPr/>
      </dsp:nvSpPr>
      <dsp:spPr>
        <a:xfrm>
          <a:off x="0" y="1243377"/>
          <a:ext cx="10058399" cy="114864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However, the scope of research spatially identifying these factors in relation to mental health is relatively limited </a:t>
          </a:r>
        </a:p>
      </dsp:txBody>
      <dsp:txXfrm>
        <a:off x="56072" y="1299449"/>
        <a:ext cx="9946255" cy="1036503"/>
      </dsp:txXfrm>
    </dsp:sp>
    <dsp:sp modelId="{D43E6F78-42DF-47CC-AFB0-5682A3088684}">
      <dsp:nvSpPr>
        <dsp:cNvPr id="0" name=""/>
        <dsp:cNvSpPr/>
      </dsp:nvSpPr>
      <dsp:spPr>
        <a:xfrm>
          <a:off x="0" y="2452505"/>
          <a:ext cx="10058399" cy="114864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There are many possible effects and interactions among these ecological factors and specific mental health conditions that have not been identified</a:t>
          </a:r>
        </a:p>
      </dsp:txBody>
      <dsp:txXfrm>
        <a:off x="56072" y="2508577"/>
        <a:ext cx="9946255" cy="1036503"/>
      </dsp:txXfrm>
    </dsp:sp>
    <dsp:sp modelId="{179D6C96-3ADC-4F5D-943F-C3AB35544D33}">
      <dsp:nvSpPr>
        <dsp:cNvPr id="0" name=""/>
        <dsp:cNvSpPr/>
      </dsp:nvSpPr>
      <dsp:spPr>
        <a:xfrm>
          <a:off x="0" y="3661633"/>
          <a:ext cx="10058399" cy="114864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Identifying which ecological factors are most influential in predicting mental health status would be vital information for preventative and targeted interventions</a:t>
          </a:r>
        </a:p>
      </dsp:txBody>
      <dsp:txXfrm>
        <a:off x="56072" y="3717705"/>
        <a:ext cx="9946255" cy="10365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BCFE05-1B39-440D-B976-F5133320BF65}">
      <dsp:nvSpPr>
        <dsp:cNvPr id="0" name=""/>
        <dsp:cNvSpPr/>
      </dsp:nvSpPr>
      <dsp:spPr>
        <a:xfrm>
          <a:off x="0" y="348868"/>
          <a:ext cx="10366514" cy="18146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Identify ecological variables associated level self-reported mental health status using open-source computational resources and public access datasets </a:t>
          </a:r>
        </a:p>
      </dsp:txBody>
      <dsp:txXfrm>
        <a:off x="88585" y="437453"/>
        <a:ext cx="10189344" cy="1637500"/>
      </dsp:txXfrm>
    </dsp:sp>
    <dsp:sp modelId="{464A9E6D-01D4-4B03-99B7-C5ABEF013503}">
      <dsp:nvSpPr>
        <dsp:cNvPr id="0" name=""/>
        <dsp:cNvSpPr/>
      </dsp:nvSpPr>
      <dsp:spPr>
        <a:xfrm>
          <a:off x="0" y="2258579"/>
          <a:ext cx="10366514" cy="18146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Identify which specific ecological variables are most strongly associated with self-reported mental health status </a:t>
          </a:r>
        </a:p>
      </dsp:txBody>
      <dsp:txXfrm>
        <a:off x="88585" y="2347164"/>
        <a:ext cx="10189344" cy="1637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4BEF92-6A2A-4494-AB97-6626750F9C7A}">
      <dsp:nvSpPr>
        <dsp:cNvPr id="0" name=""/>
        <dsp:cNvSpPr/>
      </dsp:nvSpPr>
      <dsp:spPr>
        <a:xfrm>
          <a:off x="0" y="213272"/>
          <a:ext cx="6814335" cy="1123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1. Collect zip code level self-reported health status from the 2020 release of the CDC and RWJF PLACES dataset (formerly 500 Cities project) for all populated U.S. zip codes. This represents the health outcome or dependent variable.</a:t>
          </a:r>
        </a:p>
      </dsp:txBody>
      <dsp:txXfrm>
        <a:off x="54830" y="268102"/>
        <a:ext cx="6704675" cy="1013540"/>
      </dsp:txXfrm>
    </dsp:sp>
    <dsp:sp modelId="{7DE75225-1D7F-41D2-B672-11FC4E195A11}">
      <dsp:nvSpPr>
        <dsp:cNvPr id="0" name=""/>
        <dsp:cNvSpPr/>
      </dsp:nvSpPr>
      <dsp:spPr>
        <a:xfrm>
          <a:off x="0" y="1382552"/>
          <a:ext cx="6814335" cy="1123200"/>
        </a:xfrm>
        <a:prstGeom prst="roundRect">
          <a:avLst/>
        </a:prstGeom>
        <a:solidFill>
          <a:schemeClr val="accent2">
            <a:hueOff val="686585"/>
            <a:satOff val="-12202"/>
            <a:lumOff val="39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2. Collect approximately 400 zip code level socio-economic variables in the detailed profile tables from the 2020 release of the US Census American Community Survey. These represent possible predictor or independent variables. </a:t>
          </a:r>
        </a:p>
      </dsp:txBody>
      <dsp:txXfrm>
        <a:off x="54830" y="1437382"/>
        <a:ext cx="6704675" cy="1013540"/>
      </dsp:txXfrm>
    </dsp:sp>
    <dsp:sp modelId="{BB7D2536-C3BB-4233-919C-E8015C1FD833}">
      <dsp:nvSpPr>
        <dsp:cNvPr id="0" name=""/>
        <dsp:cNvSpPr/>
      </dsp:nvSpPr>
      <dsp:spPr>
        <a:xfrm>
          <a:off x="0" y="2551832"/>
          <a:ext cx="6814335" cy="1123200"/>
        </a:xfrm>
        <a:prstGeom prst="roundRect">
          <a:avLst/>
        </a:prstGeom>
        <a:solidFill>
          <a:schemeClr val="accent2">
            <a:hueOff val="1373170"/>
            <a:satOff val="-24404"/>
            <a:lumOff val="78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3. Collect approximately 2000 county level health resource variables from the 2020 release of the HRSA Area Health resource File. These represent possible independent variables. </a:t>
          </a:r>
        </a:p>
      </dsp:txBody>
      <dsp:txXfrm>
        <a:off x="54830" y="2606662"/>
        <a:ext cx="6704675" cy="1013540"/>
      </dsp:txXfrm>
    </dsp:sp>
    <dsp:sp modelId="{D975F9BA-ED91-47EC-8EB8-D401D484A1EA}">
      <dsp:nvSpPr>
        <dsp:cNvPr id="0" name=""/>
        <dsp:cNvSpPr/>
      </dsp:nvSpPr>
      <dsp:spPr>
        <a:xfrm>
          <a:off x="0" y="3721112"/>
          <a:ext cx="6814335" cy="1123200"/>
        </a:xfrm>
        <a:prstGeom prst="roundRect">
          <a:avLst/>
        </a:prstGeom>
        <a:solidFill>
          <a:schemeClr val="accent2">
            <a:hueOff val="2059755"/>
            <a:satOff val="-36606"/>
            <a:lumOff val="117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4. Connect poor mental health population rates with socio-economic percentage estimates by Zip code. Remove observations with missing outcomes and impute missing data for predictor variables using median values. Standard scale all variables.</a:t>
          </a:r>
        </a:p>
      </dsp:txBody>
      <dsp:txXfrm>
        <a:off x="54830" y="3775942"/>
        <a:ext cx="6704675" cy="1013540"/>
      </dsp:txXfrm>
    </dsp:sp>
    <dsp:sp modelId="{3B2B82BA-D149-4A7D-AE69-237ED96CD494}">
      <dsp:nvSpPr>
        <dsp:cNvPr id="0" name=""/>
        <dsp:cNvSpPr/>
      </dsp:nvSpPr>
      <dsp:spPr>
        <a:xfrm>
          <a:off x="0" y="4890392"/>
          <a:ext cx="6814335" cy="1123200"/>
        </a:xfrm>
        <a:prstGeom prst="roundRect">
          <a:avLst/>
        </a:prstGeom>
        <a:solidFill>
          <a:schemeClr val="accent2">
            <a:hueOff val="2746340"/>
            <a:satOff val="-48808"/>
            <a:lumOff val="156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5. Conduct Principal Component Analysis among predictors to identify the largest eigenvectors for each independent variable. Select variables with above average eigenvectors.</a:t>
          </a:r>
        </a:p>
      </dsp:txBody>
      <dsp:txXfrm>
        <a:off x="54830" y="4945222"/>
        <a:ext cx="6704675" cy="10135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FB1457-9889-4FB0-BEEF-EEAFF9990E23}">
      <dsp:nvSpPr>
        <dsp:cNvPr id="0" name=""/>
        <dsp:cNvSpPr/>
      </dsp:nvSpPr>
      <dsp:spPr>
        <a:xfrm>
          <a:off x="0" y="5664644"/>
          <a:ext cx="1740722" cy="61987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00" tIns="156464" rIns="123800" bIns="156464" numCol="1" spcCol="1270" anchor="ctr" anchorCtr="0">
          <a:noAutofit/>
        </a:bodyPr>
        <a:lstStyle/>
        <a:p>
          <a:pPr marL="0" lvl="0" indent="0" algn="ctr" defTabSz="977900">
            <a:lnSpc>
              <a:spcPct val="90000"/>
            </a:lnSpc>
            <a:spcBef>
              <a:spcPct val="0"/>
            </a:spcBef>
            <a:spcAft>
              <a:spcPct val="35000"/>
            </a:spcAft>
            <a:buNone/>
          </a:pPr>
          <a:r>
            <a:rPr lang="en-US" sz="2200" kern="1200" dirty="0"/>
            <a:t>12</a:t>
          </a:r>
        </a:p>
      </dsp:txBody>
      <dsp:txXfrm>
        <a:off x="0" y="5664644"/>
        <a:ext cx="1740722" cy="619879"/>
      </dsp:txXfrm>
    </dsp:sp>
    <dsp:sp modelId="{34477AEB-235B-4269-A9FD-B5DBF4A105C0}">
      <dsp:nvSpPr>
        <dsp:cNvPr id="0" name=""/>
        <dsp:cNvSpPr/>
      </dsp:nvSpPr>
      <dsp:spPr>
        <a:xfrm>
          <a:off x="1740722" y="5664644"/>
          <a:ext cx="5222166" cy="61987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5930" tIns="139700" rIns="105930" bIns="139700" numCol="1" spcCol="1270" anchor="ctr" anchorCtr="0">
          <a:noAutofit/>
        </a:bodyPr>
        <a:lstStyle/>
        <a:p>
          <a:pPr marL="0" lvl="0" indent="0" algn="l" defTabSz="488950">
            <a:lnSpc>
              <a:spcPct val="90000"/>
            </a:lnSpc>
            <a:spcBef>
              <a:spcPct val="0"/>
            </a:spcBef>
            <a:spcAft>
              <a:spcPct val="35000"/>
            </a:spcAft>
            <a:buNone/>
          </a:pPr>
          <a:r>
            <a:rPr lang="en-US" sz="1100" kern="1200"/>
            <a:t>Average these weights by county and calculate the z-score of each zip code variable by county. Create labels for county based on the highest absolute value of the z-score of each zip code variable.</a:t>
          </a:r>
        </a:p>
      </dsp:txBody>
      <dsp:txXfrm>
        <a:off x="1740722" y="5664644"/>
        <a:ext cx="5222166" cy="619879"/>
      </dsp:txXfrm>
    </dsp:sp>
    <dsp:sp modelId="{2186B6AC-0BB2-4F3F-AD01-BDAA80993903}">
      <dsp:nvSpPr>
        <dsp:cNvPr id="0" name=""/>
        <dsp:cNvSpPr/>
      </dsp:nvSpPr>
      <dsp:spPr>
        <a:xfrm rot="10800000">
          <a:off x="0" y="4720568"/>
          <a:ext cx="1740722" cy="953373"/>
        </a:xfrm>
        <a:prstGeom prst="upArrowCallout">
          <a:avLst>
            <a:gd name="adj1" fmla="val 5000"/>
            <a:gd name="adj2" fmla="val 10000"/>
            <a:gd name="adj3" fmla="val 15000"/>
            <a:gd name="adj4" fmla="val 64977"/>
          </a:avLst>
        </a:prstGeom>
        <a:solidFill>
          <a:schemeClr val="accent2">
            <a:hueOff val="457723"/>
            <a:satOff val="-8135"/>
            <a:lumOff val="262"/>
            <a:alphaOff val="0"/>
          </a:schemeClr>
        </a:solidFill>
        <a:ln w="12700" cap="flat" cmpd="sng" algn="ctr">
          <a:solidFill>
            <a:schemeClr val="accent2">
              <a:hueOff val="457723"/>
              <a:satOff val="-8135"/>
              <a:lumOff val="26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00" tIns="156464" rIns="123800" bIns="156464" numCol="1" spcCol="1270" anchor="ctr" anchorCtr="0">
          <a:noAutofit/>
        </a:bodyPr>
        <a:lstStyle/>
        <a:p>
          <a:pPr marL="0" lvl="0" indent="0" algn="ctr" defTabSz="977900">
            <a:lnSpc>
              <a:spcPct val="90000"/>
            </a:lnSpc>
            <a:spcBef>
              <a:spcPct val="0"/>
            </a:spcBef>
            <a:spcAft>
              <a:spcPct val="35000"/>
            </a:spcAft>
            <a:buNone/>
          </a:pPr>
          <a:r>
            <a:rPr lang="en-US" sz="2200" kern="1200" dirty="0"/>
            <a:t>11</a:t>
          </a:r>
        </a:p>
      </dsp:txBody>
      <dsp:txXfrm rot="-10800000">
        <a:off x="0" y="4720568"/>
        <a:ext cx="1740722" cy="619693"/>
      </dsp:txXfrm>
    </dsp:sp>
    <dsp:sp modelId="{5E530F5A-6331-44A7-BBF3-19482BC0D089}">
      <dsp:nvSpPr>
        <dsp:cNvPr id="0" name=""/>
        <dsp:cNvSpPr/>
      </dsp:nvSpPr>
      <dsp:spPr>
        <a:xfrm>
          <a:off x="1740722" y="4720568"/>
          <a:ext cx="5222166" cy="619693"/>
        </a:xfrm>
        <a:prstGeom prst="rect">
          <a:avLst/>
        </a:prstGeom>
        <a:solidFill>
          <a:schemeClr val="accent2">
            <a:tint val="40000"/>
            <a:alpha val="90000"/>
            <a:hueOff val="546186"/>
            <a:satOff val="-7102"/>
            <a:lumOff val="-224"/>
            <a:alphaOff val="0"/>
          </a:schemeClr>
        </a:solidFill>
        <a:ln w="12700" cap="flat" cmpd="sng" algn="ctr">
          <a:solidFill>
            <a:schemeClr val="accent2">
              <a:tint val="40000"/>
              <a:alpha val="90000"/>
              <a:hueOff val="546186"/>
              <a:satOff val="-7102"/>
              <a:lumOff val="-22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5930" tIns="139700" rIns="105930" bIns="139700" numCol="1" spcCol="1270" anchor="ctr" anchorCtr="0">
          <a:noAutofit/>
        </a:bodyPr>
        <a:lstStyle/>
        <a:p>
          <a:pPr marL="0" lvl="0" indent="0" algn="l" defTabSz="488950">
            <a:lnSpc>
              <a:spcPct val="90000"/>
            </a:lnSpc>
            <a:spcBef>
              <a:spcPct val="0"/>
            </a:spcBef>
            <a:spcAft>
              <a:spcPct val="35000"/>
            </a:spcAft>
            <a:buNone/>
          </a:pPr>
          <a:r>
            <a:rPr lang="en-US" sz="1100" kern="1200"/>
            <a:t>Calculate geographic weighted regression to determine weighted coefficients for the final zip code variables from step 8. </a:t>
          </a:r>
        </a:p>
      </dsp:txBody>
      <dsp:txXfrm>
        <a:off x="1740722" y="4720568"/>
        <a:ext cx="5222166" cy="619693"/>
      </dsp:txXfrm>
    </dsp:sp>
    <dsp:sp modelId="{FFEC3E43-DC93-42E1-8B8F-E7406668DEDB}">
      <dsp:nvSpPr>
        <dsp:cNvPr id="0" name=""/>
        <dsp:cNvSpPr/>
      </dsp:nvSpPr>
      <dsp:spPr>
        <a:xfrm rot="10800000">
          <a:off x="0" y="3776493"/>
          <a:ext cx="1740722" cy="953373"/>
        </a:xfrm>
        <a:prstGeom prst="upArrowCallout">
          <a:avLst>
            <a:gd name="adj1" fmla="val 5000"/>
            <a:gd name="adj2" fmla="val 10000"/>
            <a:gd name="adj3" fmla="val 15000"/>
            <a:gd name="adj4" fmla="val 64977"/>
          </a:avLst>
        </a:prstGeom>
        <a:solidFill>
          <a:schemeClr val="accent2">
            <a:hueOff val="915447"/>
            <a:satOff val="-16269"/>
            <a:lumOff val="523"/>
            <a:alphaOff val="0"/>
          </a:schemeClr>
        </a:solidFill>
        <a:ln w="12700" cap="flat" cmpd="sng" algn="ctr">
          <a:solidFill>
            <a:schemeClr val="accent2">
              <a:hueOff val="915447"/>
              <a:satOff val="-16269"/>
              <a:lumOff val="52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00" tIns="156464" rIns="123800" bIns="156464" numCol="1" spcCol="1270" anchor="ctr" anchorCtr="0">
          <a:noAutofit/>
        </a:bodyPr>
        <a:lstStyle/>
        <a:p>
          <a:pPr marL="0" lvl="0" indent="0" algn="ctr" defTabSz="977900">
            <a:lnSpc>
              <a:spcPct val="90000"/>
            </a:lnSpc>
            <a:spcBef>
              <a:spcPct val="0"/>
            </a:spcBef>
            <a:spcAft>
              <a:spcPct val="35000"/>
            </a:spcAft>
            <a:buNone/>
          </a:pPr>
          <a:r>
            <a:rPr lang="en-US" sz="2200" kern="1200" dirty="0"/>
            <a:t>10</a:t>
          </a:r>
        </a:p>
      </dsp:txBody>
      <dsp:txXfrm rot="-10800000">
        <a:off x="0" y="3776493"/>
        <a:ext cx="1740722" cy="619693"/>
      </dsp:txXfrm>
    </dsp:sp>
    <dsp:sp modelId="{9A712D1C-E2E1-4F6E-8CF2-583DE23B6E73}">
      <dsp:nvSpPr>
        <dsp:cNvPr id="0" name=""/>
        <dsp:cNvSpPr/>
      </dsp:nvSpPr>
      <dsp:spPr>
        <a:xfrm>
          <a:off x="1740722" y="3776493"/>
          <a:ext cx="5222166" cy="619693"/>
        </a:xfrm>
        <a:prstGeom prst="rect">
          <a:avLst/>
        </a:prstGeom>
        <a:solidFill>
          <a:schemeClr val="accent2">
            <a:tint val="40000"/>
            <a:alpha val="90000"/>
            <a:hueOff val="1092372"/>
            <a:satOff val="-14205"/>
            <a:lumOff val="-449"/>
            <a:alphaOff val="0"/>
          </a:schemeClr>
        </a:solidFill>
        <a:ln w="12700" cap="flat" cmpd="sng" algn="ctr">
          <a:solidFill>
            <a:schemeClr val="accent2">
              <a:tint val="40000"/>
              <a:alpha val="90000"/>
              <a:hueOff val="1092372"/>
              <a:satOff val="-14205"/>
              <a:lumOff val="-4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5930" tIns="139700" rIns="105930" bIns="139700" numCol="1" spcCol="1270" anchor="ctr" anchorCtr="0">
          <a:noAutofit/>
        </a:bodyPr>
        <a:lstStyle/>
        <a:p>
          <a:pPr marL="0" lvl="0" indent="0" algn="l" defTabSz="488950">
            <a:lnSpc>
              <a:spcPct val="90000"/>
            </a:lnSpc>
            <a:spcBef>
              <a:spcPct val="0"/>
            </a:spcBef>
            <a:spcAft>
              <a:spcPct val="35000"/>
            </a:spcAft>
            <a:buNone/>
          </a:pPr>
          <a:r>
            <a:rPr lang="en-US" sz="1100" kern="1200"/>
            <a:t>Use local bayes smoothing to calculate a second zip code outcome. Repeat steps 5, 6, 7 and seven using county health resource variables. Retain the final county variables. </a:t>
          </a:r>
        </a:p>
      </dsp:txBody>
      <dsp:txXfrm>
        <a:off x="1740722" y="3776493"/>
        <a:ext cx="5222166" cy="619693"/>
      </dsp:txXfrm>
    </dsp:sp>
    <dsp:sp modelId="{18B7989F-A516-42EC-8319-E251B27CC2D4}">
      <dsp:nvSpPr>
        <dsp:cNvPr id="0" name=""/>
        <dsp:cNvSpPr/>
      </dsp:nvSpPr>
      <dsp:spPr>
        <a:xfrm rot="10800000">
          <a:off x="0" y="2832417"/>
          <a:ext cx="1740722" cy="953373"/>
        </a:xfrm>
        <a:prstGeom prst="upArrowCallout">
          <a:avLst>
            <a:gd name="adj1" fmla="val 5000"/>
            <a:gd name="adj2" fmla="val 10000"/>
            <a:gd name="adj3" fmla="val 15000"/>
            <a:gd name="adj4" fmla="val 64977"/>
          </a:avLst>
        </a:prstGeom>
        <a:solidFill>
          <a:schemeClr val="accent2">
            <a:hueOff val="1373170"/>
            <a:satOff val="-24404"/>
            <a:lumOff val="785"/>
            <a:alphaOff val="0"/>
          </a:schemeClr>
        </a:solidFill>
        <a:ln w="12700" cap="flat" cmpd="sng" algn="ctr">
          <a:solidFill>
            <a:schemeClr val="accent2">
              <a:hueOff val="1373170"/>
              <a:satOff val="-24404"/>
              <a:lumOff val="78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00" tIns="156464" rIns="123800" bIns="156464" numCol="1" spcCol="1270" anchor="ctr" anchorCtr="0">
          <a:noAutofit/>
        </a:bodyPr>
        <a:lstStyle/>
        <a:p>
          <a:pPr marL="0" lvl="0" indent="0" algn="ctr" defTabSz="977900">
            <a:lnSpc>
              <a:spcPct val="90000"/>
            </a:lnSpc>
            <a:spcBef>
              <a:spcPct val="0"/>
            </a:spcBef>
            <a:spcAft>
              <a:spcPct val="35000"/>
            </a:spcAft>
            <a:buNone/>
          </a:pPr>
          <a:r>
            <a:rPr lang="en-US" sz="2200" kern="1200" dirty="0"/>
            <a:t>9</a:t>
          </a:r>
        </a:p>
      </dsp:txBody>
      <dsp:txXfrm rot="-10800000">
        <a:off x="0" y="2832417"/>
        <a:ext cx="1740722" cy="619693"/>
      </dsp:txXfrm>
    </dsp:sp>
    <dsp:sp modelId="{08FFCB5F-6DDD-4EC7-9653-358C7CEEC5FF}">
      <dsp:nvSpPr>
        <dsp:cNvPr id="0" name=""/>
        <dsp:cNvSpPr/>
      </dsp:nvSpPr>
      <dsp:spPr>
        <a:xfrm>
          <a:off x="1740722" y="2832417"/>
          <a:ext cx="5222166" cy="619693"/>
        </a:xfrm>
        <a:prstGeom prst="rect">
          <a:avLst/>
        </a:prstGeom>
        <a:solidFill>
          <a:schemeClr val="accent2">
            <a:tint val="40000"/>
            <a:alpha val="90000"/>
            <a:hueOff val="1638559"/>
            <a:satOff val="-21307"/>
            <a:lumOff val="-673"/>
            <a:alphaOff val="0"/>
          </a:schemeClr>
        </a:solidFill>
        <a:ln w="12700" cap="flat" cmpd="sng" algn="ctr">
          <a:solidFill>
            <a:schemeClr val="accent2">
              <a:tint val="40000"/>
              <a:alpha val="90000"/>
              <a:hueOff val="1638559"/>
              <a:satOff val="-21307"/>
              <a:lumOff val="-6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5930" tIns="139700" rIns="105930" bIns="139700" numCol="1" spcCol="1270" anchor="ctr" anchorCtr="0">
          <a:noAutofit/>
        </a:bodyPr>
        <a:lstStyle/>
        <a:p>
          <a:pPr marL="0" lvl="0" indent="0" algn="l" defTabSz="488950">
            <a:lnSpc>
              <a:spcPct val="90000"/>
            </a:lnSpc>
            <a:spcBef>
              <a:spcPct val="0"/>
            </a:spcBef>
            <a:spcAft>
              <a:spcPct val="35000"/>
            </a:spcAft>
            <a:buNone/>
          </a:pPr>
          <a:r>
            <a:rPr lang="en-US" sz="1100" kern="1200"/>
            <a:t>Connect zip codes to counties using the most recent HUD crosswalk file where zip codes are assigned to the county where the largest portion of their population is located. </a:t>
          </a:r>
        </a:p>
      </dsp:txBody>
      <dsp:txXfrm>
        <a:off x="1740722" y="2832417"/>
        <a:ext cx="5222166" cy="619693"/>
      </dsp:txXfrm>
    </dsp:sp>
    <dsp:sp modelId="{CC34C599-6025-44C9-BF23-A1F47BF8D408}">
      <dsp:nvSpPr>
        <dsp:cNvPr id="0" name=""/>
        <dsp:cNvSpPr/>
      </dsp:nvSpPr>
      <dsp:spPr>
        <a:xfrm rot="10800000">
          <a:off x="0" y="1888341"/>
          <a:ext cx="1740722" cy="953373"/>
        </a:xfrm>
        <a:prstGeom prst="upArrowCallout">
          <a:avLst>
            <a:gd name="adj1" fmla="val 5000"/>
            <a:gd name="adj2" fmla="val 10000"/>
            <a:gd name="adj3" fmla="val 15000"/>
            <a:gd name="adj4" fmla="val 64977"/>
          </a:avLst>
        </a:prstGeom>
        <a:solidFill>
          <a:schemeClr val="accent2">
            <a:hueOff val="1830893"/>
            <a:satOff val="-32539"/>
            <a:lumOff val="1046"/>
            <a:alphaOff val="0"/>
          </a:schemeClr>
        </a:solidFill>
        <a:ln w="12700" cap="flat" cmpd="sng" algn="ctr">
          <a:solidFill>
            <a:schemeClr val="accent2">
              <a:hueOff val="1830893"/>
              <a:satOff val="-32539"/>
              <a:lumOff val="104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00" tIns="156464" rIns="123800" bIns="156464" numCol="1" spcCol="1270" anchor="ctr" anchorCtr="0">
          <a:noAutofit/>
        </a:bodyPr>
        <a:lstStyle/>
        <a:p>
          <a:pPr marL="0" lvl="0" indent="0" algn="ctr" defTabSz="977900">
            <a:lnSpc>
              <a:spcPct val="90000"/>
            </a:lnSpc>
            <a:spcBef>
              <a:spcPct val="0"/>
            </a:spcBef>
            <a:spcAft>
              <a:spcPct val="35000"/>
            </a:spcAft>
            <a:buNone/>
          </a:pPr>
          <a:r>
            <a:rPr lang="en-US" sz="2200" kern="1200" dirty="0"/>
            <a:t>8</a:t>
          </a:r>
        </a:p>
      </dsp:txBody>
      <dsp:txXfrm rot="-10800000">
        <a:off x="0" y="1888341"/>
        <a:ext cx="1740722" cy="619693"/>
      </dsp:txXfrm>
    </dsp:sp>
    <dsp:sp modelId="{A50E3D3B-7E66-4414-8BA5-69DDD824EACC}">
      <dsp:nvSpPr>
        <dsp:cNvPr id="0" name=""/>
        <dsp:cNvSpPr/>
      </dsp:nvSpPr>
      <dsp:spPr>
        <a:xfrm>
          <a:off x="1740722" y="1888341"/>
          <a:ext cx="5222166" cy="619693"/>
        </a:xfrm>
        <a:prstGeom prst="rect">
          <a:avLst/>
        </a:prstGeom>
        <a:solidFill>
          <a:schemeClr val="accent2">
            <a:tint val="40000"/>
            <a:alpha val="90000"/>
            <a:hueOff val="2184745"/>
            <a:satOff val="-28410"/>
            <a:lumOff val="-898"/>
            <a:alphaOff val="0"/>
          </a:schemeClr>
        </a:solidFill>
        <a:ln w="12700" cap="flat" cmpd="sng" algn="ctr">
          <a:solidFill>
            <a:schemeClr val="accent2">
              <a:tint val="40000"/>
              <a:alpha val="90000"/>
              <a:hueOff val="2184745"/>
              <a:satOff val="-28410"/>
              <a:lumOff val="-8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5930" tIns="139700" rIns="105930" bIns="139700" numCol="1" spcCol="1270" anchor="ctr" anchorCtr="0">
          <a:noAutofit/>
        </a:bodyPr>
        <a:lstStyle/>
        <a:p>
          <a:pPr marL="0" lvl="0" indent="0" algn="l" defTabSz="488950">
            <a:lnSpc>
              <a:spcPct val="90000"/>
            </a:lnSpc>
            <a:spcBef>
              <a:spcPct val="0"/>
            </a:spcBef>
            <a:spcAft>
              <a:spcPct val="35000"/>
            </a:spcAft>
            <a:buNone/>
          </a:pPr>
          <a:r>
            <a:rPr lang="en-US" sz="1100" kern="1200"/>
            <a:t>Use Moran’s Global I test to confirm spatial autocorrelation for the final zip code variables.</a:t>
          </a:r>
        </a:p>
      </dsp:txBody>
      <dsp:txXfrm>
        <a:off x="1740722" y="1888341"/>
        <a:ext cx="5222166" cy="619693"/>
      </dsp:txXfrm>
    </dsp:sp>
    <dsp:sp modelId="{C303AECB-40AF-4668-9BFB-F08538E18F0B}">
      <dsp:nvSpPr>
        <dsp:cNvPr id="0" name=""/>
        <dsp:cNvSpPr/>
      </dsp:nvSpPr>
      <dsp:spPr>
        <a:xfrm rot="10800000">
          <a:off x="0" y="944266"/>
          <a:ext cx="1740722" cy="953373"/>
        </a:xfrm>
        <a:prstGeom prst="upArrowCallout">
          <a:avLst>
            <a:gd name="adj1" fmla="val 5000"/>
            <a:gd name="adj2" fmla="val 10000"/>
            <a:gd name="adj3" fmla="val 15000"/>
            <a:gd name="adj4" fmla="val 64977"/>
          </a:avLst>
        </a:prstGeom>
        <a:solidFill>
          <a:schemeClr val="accent2">
            <a:hueOff val="2288616"/>
            <a:satOff val="-40673"/>
            <a:lumOff val="1308"/>
            <a:alphaOff val="0"/>
          </a:schemeClr>
        </a:solidFill>
        <a:ln w="12700" cap="flat" cmpd="sng" algn="ctr">
          <a:solidFill>
            <a:schemeClr val="accent2">
              <a:hueOff val="2288616"/>
              <a:satOff val="-40673"/>
              <a:lumOff val="130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00" tIns="156464" rIns="123800" bIns="156464" numCol="1" spcCol="1270" anchor="ctr" anchorCtr="0">
          <a:noAutofit/>
        </a:bodyPr>
        <a:lstStyle/>
        <a:p>
          <a:pPr marL="0" lvl="0" indent="0" algn="ctr" defTabSz="977900">
            <a:lnSpc>
              <a:spcPct val="90000"/>
            </a:lnSpc>
            <a:spcBef>
              <a:spcPct val="0"/>
            </a:spcBef>
            <a:spcAft>
              <a:spcPct val="35000"/>
            </a:spcAft>
            <a:buNone/>
          </a:pPr>
          <a:r>
            <a:rPr lang="en-US" sz="2200" kern="1200" dirty="0"/>
            <a:t>7</a:t>
          </a:r>
        </a:p>
      </dsp:txBody>
      <dsp:txXfrm rot="-10800000">
        <a:off x="0" y="944266"/>
        <a:ext cx="1740722" cy="619693"/>
      </dsp:txXfrm>
    </dsp:sp>
    <dsp:sp modelId="{57FD6B95-9786-4CDF-8DCF-201683CC6ED8}">
      <dsp:nvSpPr>
        <dsp:cNvPr id="0" name=""/>
        <dsp:cNvSpPr/>
      </dsp:nvSpPr>
      <dsp:spPr>
        <a:xfrm>
          <a:off x="1740722" y="944266"/>
          <a:ext cx="5222166" cy="619693"/>
        </a:xfrm>
        <a:prstGeom prst="rect">
          <a:avLst/>
        </a:prstGeom>
        <a:solidFill>
          <a:schemeClr val="accent2">
            <a:tint val="40000"/>
            <a:alpha val="90000"/>
            <a:hueOff val="2730931"/>
            <a:satOff val="-35512"/>
            <a:lumOff val="-1122"/>
            <a:alphaOff val="0"/>
          </a:schemeClr>
        </a:solidFill>
        <a:ln w="12700" cap="flat" cmpd="sng" algn="ctr">
          <a:solidFill>
            <a:schemeClr val="accent2">
              <a:tint val="40000"/>
              <a:alpha val="90000"/>
              <a:hueOff val="2730931"/>
              <a:satOff val="-35512"/>
              <a:lumOff val="-11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5930" tIns="139700" rIns="105930" bIns="139700" numCol="1" spcCol="1270" anchor="ctr" anchorCtr="0">
          <a:noAutofit/>
        </a:bodyPr>
        <a:lstStyle/>
        <a:p>
          <a:pPr marL="0" lvl="0" indent="0" algn="l" defTabSz="488950">
            <a:lnSpc>
              <a:spcPct val="90000"/>
            </a:lnSpc>
            <a:spcBef>
              <a:spcPct val="0"/>
            </a:spcBef>
            <a:spcAft>
              <a:spcPct val="35000"/>
            </a:spcAft>
            <a:buNone/>
          </a:pPr>
          <a:r>
            <a:rPr lang="en-US" sz="1100" kern="1200"/>
            <a:t>Use Recursive Feature Elimination with predictors present in both groups to identify the smallest set of predictors with the highest AIC value using cross-validation.</a:t>
          </a:r>
        </a:p>
      </dsp:txBody>
      <dsp:txXfrm>
        <a:off x="1740722" y="944266"/>
        <a:ext cx="5222166" cy="619693"/>
      </dsp:txXfrm>
    </dsp:sp>
    <dsp:sp modelId="{6636C882-5E6B-4E37-9D5E-071C52AAD8CB}">
      <dsp:nvSpPr>
        <dsp:cNvPr id="0" name=""/>
        <dsp:cNvSpPr/>
      </dsp:nvSpPr>
      <dsp:spPr>
        <a:xfrm rot="10800000">
          <a:off x="0" y="6158"/>
          <a:ext cx="1740722" cy="953373"/>
        </a:xfrm>
        <a:prstGeom prst="upArrowCallout">
          <a:avLst>
            <a:gd name="adj1" fmla="val 5000"/>
            <a:gd name="adj2" fmla="val 10000"/>
            <a:gd name="adj3" fmla="val 15000"/>
            <a:gd name="adj4" fmla="val 64977"/>
          </a:avLst>
        </a:prstGeom>
        <a:solidFill>
          <a:schemeClr val="accent2">
            <a:hueOff val="2746340"/>
            <a:satOff val="-48808"/>
            <a:lumOff val="1569"/>
            <a:alphaOff val="0"/>
          </a:schemeClr>
        </a:solidFill>
        <a:ln w="12700" cap="flat" cmpd="sng" algn="ctr">
          <a:solidFill>
            <a:schemeClr val="accent2">
              <a:hueOff val="2746340"/>
              <a:satOff val="-48808"/>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00" tIns="156464" rIns="123800" bIns="156464" numCol="1" spcCol="1270" anchor="ctr" anchorCtr="0">
          <a:noAutofit/>
        </a:bodyPr>
        <a:lstStyle/>
        <a:p>
          <a:pPr marL="0" lvl="0" indent="0" algn="ctr" defTabSz="977900">
            <a:lnSpc>
              <a:spcPct val="90000"/>
            </a:lnSpc>
            <a:spcBef>
              <a:spcPct val="0"/>
            </a:spcBef>
            <a:spcAft>
              <a:spcPct val="35000"/>
            </a:spcAft>
            <a:buNone/>
          </a:pPr>
          <a:r>
            <a:rPr lang="en-US" sz="2200" kern="1200" dirty="0"/>
            <a:t>6</a:t>
          </a:r>
        </a:p>
      </dsp:txBody>
      <dsp:txXfrm rot="-10800000">
        <a:off x="0" y="6158"/>
        <a:ext cx="1740722" cy="619693"/>
      </dsp:txXfrm>
    </dsp:sp>
    <dsp:sp modelId="{B2DEA36B-47B6-4EF3-B334-CF54223670AF}">
      <dsp:nvSpPr>
        <dsp:cNvPr id="0" name=""/>
        <dsp:cNvSpPr/>
      </dsp:nvSpPr>
      <dsp:spPr>
        <a:xfrm>
          <a:off x="1740722" y="190"/>
          <a:ext cx="5222166" cy="619693"/>
        </a:xfrm>
        <a:prstGeom prst="rect">
          <a:avLst/>
        </a:prstGeom>
        <a:solidFill>
          <a:schemeClr val="accent2">
            <a:tint val="40000"/>
            <a:alpha val="90000"/>
            <a:hueOff val="3277117"/>
            <a:satOff val="-42615"/>
            <a:lumOff val="-1347"/>
            <a:alphaOff val="0"/>
          </a:schemeClr>
        </a:solidFill>
        <a:ln w="12700" cap="flat" cmpd="sng" algn="ctr">
          <a:solidFill>
            <a:schemeClr val="accent2">
              <a:tint val="40000"/>
              <a:alpha val="90000"/>
              <a:hueOff val="3277117"/>
              <a:satOff val="-42615"/>
              <a:lumOff val="-13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5930" tIns="139700" rIns="105930" bIns="139700" numCol="1" spcCol="1270" anchor="ctr" anchorCtr="0">
          <a:noAutofit/>
        </a:bodyPr>
        <a:lstStyle/>
        <a:p>
          <a:pPr marL="0" lvl="0" indent="0" algn="l" defTabSz="488950">
            <a:lnSpc>
              <a:spcPct val="90000"/>
            </a:lnSpc>
            <a:spcBef>
              <a:spcPct val="0"/>
            </a:spcBef>
            <a:spcAft>
              <a:spcPct val="35000"/>
            </a:spcAft>
            <a:buNone/>
          </a:pPr>
          <a:r>
            <a:rPr lang="en-US" sz="1100" kern="1200" dirty="0"/>
            <a:t>Create a Random Forest model predicting the outcome using all predictors to identify the </a:t>
          </a:r>
          <a:r>
            <a:rPr lang="en-US" sz="1100" kern="1200" dirty="0" err="1"/>
            <a:t>gini</a:t>
          </a:r>
          <a:r>
            <a:rPr lang="en-US" sz="1100" kern="1200" dirty="0"/>
            <a:t> impurity value for each independent variable. Select variables with above average </a:t>
          </a:r>
          <a:r>
            <a:rPr lang="en-US" sz="1100" kern="1200" dirty="0" err="1"/>
            <a:t>gini</a:t>
          </a:r>
          <a:r>
            <a:rPr lang="en-US" sz="1100" kern="1200" dirty="0"/>
            <a:t> impurity. </a:t>
          </a:r>
        </a:p>
      </dsp:txBody>
      <dsp:txXfrm>
        <a:off x="1740722" y="190"/>
        <a:ext cx="5222166" cy="6196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2EDDB-E3D9-4BCC-898D-5ADB2BAF1241}">
      <dsp:nvSpPr>
        <dsp:cNvPr id="0" name=""/>
        <dsp:cNvSpPr/>
      </dsp:nvSpPr>
      <dsp:spPr>
        <a:xfrm>
          <a:off x="0" y="170968"/>
          <a:ext cx="6530008" cy="152952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13. Create a multinomial support vector machines model identifying coefficients for all county variables. Select the top county variable for each zip code variable as the final zip interaction variables.  </a:t>
          </a:r>
        </a:p>
      </dsp:txBody>
      <dsp:txXfrm>
        <a:off x="74665" y="245633"/>
        <a:ext cx="6380678" cy="1380196"/>
      </dsp:txXfrm>
    </dsp:sp>
    <dsp:sp modelId="{BCE2CF67-B91C-4F4C-9967-97A41CC2F6CB}">
      <dsp:nvSpPr>
        <dsp:cNvPr id="0" name=""/>
        <dsp:cNvSpPr/>
      </dsp:nvSpPr>
      <dsp:spPr>
        <a:xfrm>
          <a:off x="0" y="1743695"/>
          <a:ext cx="6530008" cy="1529526"/>
        </a:xfrm>
        <a:prstGeom prst="roundRect">
          <a:avLst/>
        </a:prstGeom>
        <a:solidFill>
          <a:schemeClr val="accent2">
            <a:hueOff val="915447"/>
            <a:satOff val="-16269"/>
            <a:lumOff val="52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14. Evaluate the final zip code variables, the final county variables, and interaction variables for relevance to domain knowledge and current research. Withdraw variables only if no known theory can possibly account for their inclusion. Identify a final variable set. </a:t>
          </a:r>
        </a:p>
      </dsp:txBody>
      <dsp:txXfrm>
        <a:off x="74665" y="1818360"/>
        <a:ext cx="6380678" cy="1380196"/>
      </dsp:txXfrm>
    </dsp:sp>
    <dsp:sp modelId="{91ABBCDA-9C06-480F-8B73-503297E4E82F}">
      <dsp:nvSpPr>
        <dsp:cNvPr id="0" name=""/>
        <dsp:cNvSpPr/>
      </dsp:nvSpPr>
      <dsp:spPr>
        <a:xfrm>
          <a:off x="0" y="3316422"/>
          <a:ext cx="6530008" cy="1529526"/>
        </a:xfrm>
        <a:prstGeom prst="roundRect">
          <a:avLst/>
        </a:prstGeom>
        <a:solidFill>
          <a:schemeClr val="accent2">
            <a:hueOff val="1830893"/>
            <a:satOff val="-32539"/>
            <a:lumOff val="104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15. Create a final multiple linear regression model using the final variable set and interaction terms. Utilize original raw data with all missing observations removed. Run statistical tests to determine OLS assumptions/violations and determine an appropriate regression modeling approach. Use this model to identify parameter estimates. </a:t>
          </a:r>
        </a:p>
      </dsp:txBody>
      <dsp:txXfrm>
        <a:off x="74665" y="3391087"/>
        <a:ext cx="6380678" cy="1380196"/>
      </dsp:txXfrm>
    </dsp:sp>
    <dsp:sp modelId="{03CA8EC1-55C2-4BD9-8210-3D448825BABE}">
      <dsp:nvSpPr>
        <dsp:cNvPr id="0" name=""/>
        <dsp:cNvSpPr/>
      </dsp:nvSpPr>
      <dsp:spPr>
        <a:xfrm>
          <a:off x="0" y="4889148"/>
          <a:ext cx="6530008" cy="1529526"/>
        </a:xfrm>
        <a:prstGeom prst="roundRect">
          <a:avLst/>
        </a:prstGeom>
        <a:solidFill>
          <a:schemeClr val="accent2">
            <a:hueOff val="2746340"/>
            <a:satOff val="-48808"/>
            <a:lumOff val="156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16. Create a multi-layered perceptron to predict a binary version of the final outcome (top quartile) and calculate the c-statistic from a ROC. Compare the AUC values for 1) all possible zip code and county variables 2) a random selection of variables equal in quantity to the  final variable set 3) the final variable set. Use the results to identify whether the final set adds any predictive capability. </a:t>
          </a:r>
        </a:p>
      </dsp:txBody>
      <dsp:txXfrm>
        <a:off x="74665" y="4963813"/>
        <a:ext cx="6380678" cy="13801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E7A5C-0FED-4F4C-BCDB-252338B754B0}">
      <dsp:nvSpPr>
        <dsp:cNvPr id="0" name=""/>
        <dsp:cNvSpPr/>
      </dsp:nvSpPr>
      <dsp:spPr>
        <a:xfrm>
          <a:off x="6292" y="998679"/>
          <a:ext cx="2944457" cy="17666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January-March: </a:t>
          </a:r>
        </a:p>
        <a:p>
          <a:pPr marL="0" lvl="0" indent="0" algn="ctr" defTabSz="1022350">
            <a:lnSpc>
              <a:spcPct val="90000"/>
            </a:lnSpc>
            <a:spcBef>
              <a:spcPct val="0"/>
            </a:spcBef>
            <a:spcAft>
              <a:spcPct val="35000"/>
            </a:spcAft>
            <a:buNone/>
          </a:pPr>
          <a:r>
            <a:rPr lang="en-US" sz="2300" kern="1200" dirty="0"/>
            <a:t>Finalize project ideas and proposal </a:t>
          </a:r>
        </a:p>
      </dsp:txBody>
      <dsp:txXfrm>
        <a:off x="58036" y="1050423"/>
        <a:ext cx="2840969" cy="1663186"/>
      </dsp:txXfrm>
    </dsp:sp>
    <dsp:sp modelId="{28925880-6142-4D35-AA83-A3F90B3EB8A9}">
      <dsp:nvSpPr>
        <dsp:cNvPr id="0" name=""/>
        <dsp:cNvSpPr/>
      </dsp:nvSpPr>
      <dsp:spPr>
        <a:xfrm>
          <a:off x="3245195" y="1516904"/>
          <a:ext cx="624224" cy="7302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3245195" y="1662949"/>
        <a:ext cx="436957" cy="438135"/>
      </dsp:txXfrm>
    </dsp:sp>
    <dsp:sp modelId="{0AB008B1-4C6D-4DE6-A13F-12F8A39AB3DA}">
      <dsp:nvSpPr>
        <dsp:cNvPr id="0" name=""/>
        <dsp:cNvSpPr/>
      </dsp:nvSpPr>
      <dsp:spPr>
        <a:xfrm>
          <a:off x="4128532" y="998679"/>
          <a:ext cx="2492041" cy="17666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March 22</a:t>
          </a:r>
          <a:r>
            <a:rPr lang="en-US" sz="2300" kern="1200" baseline="30000" dirty="0"/>
            <a:t>nd</a:t>
          </a:r>
          <a:r>
            <a:rPr lang="en-US" sz="2300" kern="1200" dirty="0"/>
            <a:t>-April 9</a:t>
          </a:r>
          <a:r>
            <a:rPr lang="en-US" sz="2300" kern="1200" baseline="30000" dirty="0"/>
            <a:t>th:</a:t>
          </a:r>
        </a:p>
        <a:p>
          <a:pPr marL="0" lvl="0" indent="0" algn="ctr" defTabSz="1022350">
            <a:lnSpc>
              <a:spcPct val="90000"/>
            </a:lnSpc>
            <a:spcBef>
              <a:spcPct val="0"/>
            </a:spcBef>
            <a:spcAft>
              <a:spcPct val="35000"/>
            </a:spcAft>
            <a:buNone/>
          </a:pPr>
          <a:r>
            <a:rPr lang="en-US" sz="2300" kern="1200" dirty="0"/>
            <a:t>Conduct analysis </a:t>
          </a:r>
        </a:p>
      </dsp:txBody>
      <dsp:txXfrm>
        <a:off x="4180276" y="1050423"/>
        <a:ext cx="2388553" cy="1663186"/>
      </dsp:txXfrm>
    </dsp:sp>
    <dsp:sp modelId="{376DAE27-00F6-44FE-B06F-220F4C1D5ABF}">
      <dsp:nvSpPr>
        <dsp:cNvPr id="0" name=""/>
        <dsp:cNvSpPr/>
      </dsp:nvSpPr>
      <dsp:spPr>
        <a:xfrm>
          <a:off x="6915019" y="1516904"/>
          <a:ext cx="624224" cy="7302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915019" y="1662949"/>
        <a:ext cx="436957" cy="438135"/>
      </dsp:txXfrm>
    </dsp:sp>
    <dsp:sp modelId="{1851B7ED-173F-4629-B17C-01857E636208}">
      <dsp:nvSpPr>
        <dsp:cNvPr id="0" name=""/>
        <dsp:cNvSpPr/>
      </dsp:nvSpPr>
      <dsp:spPr>
        <a:xfrm>
          <a:off x="7798356" y="998679"/>
          <a:ext cx="2944457" cy="17666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April 9</a:t>
          </a:r>
          <a:r>
            <a:rPr lang="en-US" sz="2300" kern="1200" baseline="30000" dirty="0"/>
            <a:t>th</a:t>
          </a:r>
          <a:r>
            <a:rPr lang="en-US" sz="2300" kern="1200" dirty="0"/>
            <a:t>-April 23</a:t>
          </a:r>
          <a:r>
            <a:rPr lang="en-US" sz="2300" kern="1200" baseline="30000" dirty="0"/>
            <a:t>rd</a:t>
          </a:r>
          <a:r>
            <a:rPr lang="en-US" sz="2300" kern="1200" dirty="0"/>
            <a:t>: Interpret Results and Finalize Report</a:t>
          </a:r>
        </a:p>
      </dsp:txBody>
      <dsp:txXfrm>
        <a:off x="7850100" y="1050423"/>
        <a:ext cx="2840969" cy="16631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3/21/2021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3/21/2021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3/21/2021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3/21/2021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3/21/2021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2" Type="http://schemas.openxmlformats.org/officeDocument/2006/relationships/hyperlink" Target="https://doi.org/10.3390/ijerph1803120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960691" y="1860197"/>
            <a:ext cx="4921277" cy="2095663"/>
          </a:xfrm>
        </p:spPr>
        <p:txBody>
          <a:bodyPr>
            <a:noAutofit/>
          </a:bodyPr>
          <a:lstStyle/>
          <a:p>
            <a:r>
              <a:rPr lang="en-US" sz="3000" dirty="0">
                <a:solidFill>
                  <a:schemeClr val="tx1"/>
                </a:solidFill>
              </a:rPr>
              <a:t>Ecological Factors Associated with Self-Reported Mental Health Status: Option B</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153559" y="3763561"/>
            <a:ext cx="4655309" cy="792083"/>
          </a:xfrm>
        </p:spPr>
        <p:txBody>
          <a:bodyPr>
            <a:noAutofit/>
          </a:bodyPr>
          <a:lstStyle/>
          <a:p>
            <a:pPr marL="0" marR="0" algn="ctr">
              <a:lnSpc>
                <a:spcPct val="107000"/>
              </a:lnSpc>
              <a:spcBef>
                <a:spcPts val="0"/>
              </a:spcBef>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Alyssa Berger, Andrew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Cistola</a:t>
            </a:r>
            <a:endParaRPr lang="en-US" sz="1600" dirty="0">
              <a:latin typeface="Arial" panose="020B06040202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Midterm Project Proposal</a:t>
            </a:r>
          </a:p>
          <a:p>
            <a:pPr marL="0" marR="0" algn="ctr">
              <a:lnSpc>
                <a:spcPct val="107000"/>
              </a:lnSpc>
              <a:spcBef>
                <a:spcPts val="0"/>
              </a:spcBef>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PHC6194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5611-C035-466C-8FF9-385A8DDA57DE}"/>
              </a:ext>
            </a:extLst>
          </p:cNvPr>
          <p:cNvSpPr>
            <a:spLocks noGrp="1"/>
          </p:cNvSpPr>
          <p:nvPr>
            <p:ph type="title"/>
          </p:nvPr>
        </p:nvSpPr>
        <p:spPr>
          <a:xfrm>
            <a:off x="1066800" y="285468"/>
            <a:ext cx="10058400" cy="1371600"/>
          </a:xfrm>
        </p:spPr>
        <p:txBody>
          <a:bodyPr/>
          <a:lstStyle/>
          <a:p>
            <a:r>
              <a:rPr lang="en-US"/>
              <a:t>Project Description and Rationale</a:t>
            </a:r>
            <a:endParaRPr lang="en-US" dirty="0"/>
          </a:p>
        </p:txBody>
      </p:sp>
      <p:graphicFrame>
        <p:nvGraphicFramePr>
          <p:cNvPr id="5" name="Content Placeholder 2">
            <a:extLst>
              <a:ext uri="{FF2B5EF4-FFF2-40B4-BE49-F238E27FC236}">
                <a16:creationId xmlns:a16="http://schemas.microsoft.com/office/drawing/2014/main" id="{ACB747E7-8575-472D-ADD1-D0ABE00EAECB}"/>
              </a:ext>
            </a:extLst>
          </p:cNvPr>
          <p:cNvGraphicFramePr>
            <a:graphicFrameLocks noGrp="1"/>
          </p:cNvGraphicFramePr>
          <p:nvPr>
            <p:ph idx="1"/>
            <p:extLst>
              <p:ext uri="{D42A27DB-BD31-4B8C-83A1-F6EECF244321}">
                <p14:modId xmlns:p14="http://schemas.microsoft.com/office/powerpoint/2010/main" val="2754437507"/>
              </p:ext>
            </p:extLst>
          </p:nvPr>
        </p:nvGraphicFramePr>
        <p:xfrm>
          <a:off x="1066800" y="1406387"/>
          <a:ext cx="10058400" cy="4844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2104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Rectangle 28">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0000"/>
            </a:schemeClr>
          </a:solidFill>
          <a:ln w="6350" cap="flat" cmpd="sng" algn="ctr">
            <a:noFill/>
            <a:prstDash val="solid"/>
          </a:ln>
          <a:effectLst>
            <a:softEdge rad="0"/>
          </a:effectLst>
        </p:spPr>
      </p:sp>
      <p:sp>
        <p:nvSpPr>
          <p:cNvPr id="31" name="Rectangle 30">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FD80DEC7-EAD8-4F31-B394-8EE9D36D73F3}"/>
              </a:ext>
            </a:extLst>
          </p:cNvPr>
          <p:cNvSpPr>
            <a:spLocks noGrp="1"/>
          </p:cNvSpPr>
          <p:nvPr>
            <p:ph type="title"/>
          </p:nvPr>
        </p:nvSpPr>
        <p:spPr>
          <a:xfrm>
            <a:off x="1066800" y="594360"/>
            <a:ext cx="10058400" cy="1371600"/>
          </a:xfrm>
        </p:spPr>
        <p:txBody>
          <a:bodyPr>
            <a:normAutofit/>
          </a:bodyPr>
          <a:lstStyle/>
          <a:p>
            <a:r>
              <a:rPr lang="en-US" sz="5000" dirty="0"/>
              <a:t>Specific Aims and Objectives</a:t>
            </a:r>
          </a:p>
        </p:txBody>
      </p:sp>
      <p:graphicFrame>
        <p:nvGraphicFramePr>
          <p:cNvPr id="14" name="Content Placeholder 2">
            <a:extLst>
              <a:ext uri="{FF2B5EF4-FFF2-40B4-BE49-F238E27FC236}">
                <a16:creationId xmlns:a16="http://schemas.microsoft.com/office/drawing/2014/main" id="{EAC745C1-8E06-4BBE-907A-5642AA0CD1C0}"/>
              </a:ext>
            </a:extLst>
          </p:cNvPr>
          <p:cNvGraphicFramePr>
            <a:graphicFrameLocks noGrp="1"/>
          </p:cNvGraphicFramePr>
          <p:nvPr>
            <p:ph idx="1"/>
            <p:extLst>
              <p:ext uri="{D42A27DB-BD31-4B8C-83A1-F6EECF244321}">
                <p14:modId xmlns:p14="http://schemas.microsoft.com/office/powerpoint/2010/main" val="753950628"/>
              </p:ext>
            </p:extLst>
          </p:nvPr>
        </p:nvGraphicFramePr>
        <p:xfrm>
          <a:off x="964095" y="1644926"/>
          <a:ext cx="10366514" cy="4422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580919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241065B5-DA84-4F90-B7AD-3A9EC8369E8B}"/>
              </a:ext>
            </a:extLst>
          </p:cNvPr>
          <p:cNvSpPr>
            <a:spLocks noGrp="1"/>
          </p:cNvSpPr>
          <p:nvPr>
            <p:ph type="title"/>
          </p:nvPr>
        </p:nvSpPr>
        <p:spPr>
          <a:xfrm>
            <a:off x="573409" y="559477"/>
            <a:ext cx="3765200" cy="5709931"/>
          </a:xfrm>
        </p:spPr>
        <p:txBody>
          <a:bodyPr>
            <a:normAutofit/>
          </a:bodyPr>
          <a:lstStyle/>
          <a:p>
            <a:pPr algn="ctr"/>
            <a:r>
              <a:rPr lang="en-US" sz="3100"/>
              <a:t>Approach/Research Design</a:t>
            </a:r>
          </a:p>
        </p:txBody>
      </p:sp>
      <p:sp>
        <p:nvSpPr>
          <p:cNvPr id="13" name="Rectangle 1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DAF3B668-E076-465F-A4B4-27FC44DC48F6}"/>
              </a:ext>
            </a:extLst>
          </p:cNvPr>
          <p:cNvGraphicFramePr>
            <a:graphicFrameLocks noGrp="1"/>
          </p:cNvGraphicFramePr>
          <p:nvPr>
            <p:ph idx="1"/>
            <p:extLst>
              <p:ext uri="{D42A27DB-BD31-4B8C-83A1-F6EECF244321}">
                <p14:modId xmlns:p14="http://schemas.microsoft.com/office/powerpoint/2010/main" val="1337478517"/>
              </p:ext>
            </p:extLst>
          </p:nvPr>
        </p:nvGraphicFramePr>
        <p:xfrm>
          <a:off x="4888991" y="323021"/>
          <a:ext cx="6814335" cy="6226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5871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A5BAF465-7D48-48D4-B5CC-41F13ED02CF6}"/>
              </a:ext>
            </a:extLst>
          </p:cNvPr>
          <p:cNvSpPr>
            <a:spLocks noGrp="1"/>
          </p:cNvSpPr>
          <p:nvPr>
            <p:ph type="title"/>
          </p:nvPr>
        </p:nvSpPr>
        <p:spPr>
          <a:xfrm>
            <a:off x="573409" y="559477"/>
            <a:ext cx="3765200" cy="5709931"/>
          </a:xfrm>
        </p:spPr>
        <p:txBody>
          <a:bodyPr>
            <a:normAutofit/>
          </a:bodyPr>
          <a:lstStyle/>
          <a:p>
            <a:pPr algn="ctr"/>
            <a:r>
              <a:rPr lang="en-US" sz="3100"/>
              <a:t>Approach/Research Design</a:t>
            </a:r>
          </a:p>
        </p:txBody>
      </p:sp>
      <p:sp>
        <p:nvSpPr>
          <p:cNvPr id="13" name="Rectangle 1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6" name="Content Placeholder 2">
            <a:extLst>
              <a:ext uri="{FF2B5EF4-FFF2-40B4-BE49-F238E27FC236}">
                <a16:creationId xmlns:a16="http://schemas.microsoft.com/office/drawing/2014/main" id="{8D677141-0350-4723-9FB0-C92A54DF4529}"/>
              </a:ext>
            </a:extLst>
          </p:cNvPr>
          <p:cNvGraphicFramePr>
            <a:graphicFrameLocks noGrp="1"/>
          </p:cNvGraphicFramePr>
          <p:nvPr>
            <p:ph idx="1"/>
            <p:extLst>
              <p:ext uri="{D42A27DB-BD31-4B8C-83A1-F6EECF244321}">
                <p14:modId xmlns:p14="http://schemas.microsoft.com/office/powerpoint/2010/main" val="1081070315"/>
              </p:ext>
            </p:extLst>
          </p:nvPr>
        </p:nvGraphicFramePr>
        <p:xfrm>
          <a:off x="4888991" y="237745"/>
          <a:ext cx="6962889" cy="6284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0002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C8EEBB8A-252E-473A-A13D-EF7E47FE6F70}"/>
              </a:ext>
            </a:extLst>
          </p:cNvPr>
          <p:cNvSpPr>
            <a:spLocks noGrp="1"/>
          </p:cNvSpPr>
          <p:nvPr>
            <p:ph type="title"/>
          </p:nvPr>
        </p:nvSpPr>
        <p:spPr>
          <a:xfrm>
            <a:off x="573409" y="559477"/>
            <a:ext cx="3765200" cy="5709931"/>
          </a:xfrm>
        </p:spPr>
        <p:txBody>
          <a:bodyPr>
            <a:normAutofit/>
          </a:bodyPr>
          <a:lstStyle/>
          <a:p>
            <a:pPr algn="ctr"/>
            <a:r>
              <a:rPr lang="en-US" sz="3100"/>
              <a:t>Approach/Research Design</a:t>
            </a:r>
          </a:p>
        </p:txBody>
      </p:sp>
      <p:sp>
        <p:nvSpPr>
          <p:cNvPr id="13" name="Rectangle 1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8D0AAF10-494B-4352-9FAE-8DF2C31CEC79}"/>
              </a:ext>
            </a:extLst>
          </p:cNvPr>
          <p:cNvGraphicFramePr>
            <a:graphicFrameLocks noGrp="1"/>
          </p:cNvGraphicFramePr>
          <p:nvPr>
            <p:ph idx="1"/>
            <p:extLst>
              <p:ext uri="{D42A27DB-BD31-4B8C-83A1-F6EECF244321}">
                <p14:modId xmlns:p14="http://schemas.microsoft.com/office/powerpoint/2010/main" val="2932015881"/>
              </p:ext>
            </p:extLst>
          </p:nvPr>
        </p:nvGraphicFramePr>
        <p:xfrm>
          <a:off x="5055563" y="30612"/>
          <a:ext cx="6530008" cy="65896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1731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0F65E-2F30-414A-B8DE-31EECE00F0EF}"/>
              </a:ext>
            </a:extLst>
          </p:cNvPr>
          <p:cNvSpPr>
            <a:spLocks noGrp="1"/>
          </p:cNvSpPr>
          <p:nvPr>
            <p:ph type="title"/>
          </p:nvPr>
        </p:nvSpPr>
        <p:spPr>
          <a:xfrm>
            <a:off x="843106" y="219455"/>
            <a:ext cx="10058400" cy="1371600"/>
          </a:xfrm>
        </p:spPr>
        <p:txBody>
          <a:bodyPr>
            <a:normAutofit/>
          </a:bodyPr>
          <a:lstStyle/>
          <a:p>
            <a:r>
              <a:rPr lang="en-US" sz="4500" dirty="0"/>
              <a:t>Timeline</a:t>
            </a:r>
          </a:p>
        </p:txBody>
      </p:sp>
      <p:sp>
        <p:nvSpPr>
          <p:cNvPr id="3" name="Content Placeholder 2">
            <a:extLst>
              <a:ext uri="{FF2B5EF4-FFF2-40B4-BE49-F238E27FC236}">
                <a16:creationId xmlns:a16="http://schemas.microsoft.com/office/drawing/2014/main" id="{A74E6926-CF9F-43B4-84CB-B4B666C6BAEB}"/>
              </a:ext>
            </a:extLst>
          </p:cNvPr>
          <p:cNvSpPr>
            <a:spLocks noGrp="1"/>
          </p:cNvSpPr>
          <p:nvPr>
            <p:ph idx="1"/>
          </p:nvPr>
        </p:nvSpPr>
        <p:spPr>
          <a:xfrm>
            <a:off x="875154" y="1459901"/>
            <a:ext cx="10250045" cy="4492844"/>
          </a:xfrm>
        </p:spPr>
        <p:txBody>
          <a:bodyPr/>
          <a:lstStyle/>
          <a:p>
            <a:r>
              <a:rPr lang="en-US" sz="2400" dirty="0"/>
              <a:t>Our group meets weekly to discuss project ideas and collaborate since January 29</a:t>
            </a:r>
            <a:r>
              <a:rPr lang="en-US" sz="2400" baseline="30000" dirty="0"/>
              <a:t>th</a:t>
            </a:r>
            <a:r>
              <a:rPr lang="en-US" sz="2400" dirty="0"/>
              <a:t>, 2021</a:t>
            </a:r>
          </a:p>
          <a:p>
            <a:pPr marL="0" indent="0">
              <a:buNone/>
            </a:pPr>
            <a:endParaRPr lang="en-US" dirty="0"/>
          </a:p>
        </p:txBody>
      </p:sp>
      <p:graphicFrame>
        <p:nvGraphicFramePr>
          <p:cNvPr id="4" name="Diagram 3">
            <a:extLst>
              <a:ext uri="{FF2B5EF4-FFF2-40B4-BE49-F238E27FC236}">
                <a16:creationId xmlns:a16="http://schemas.microsoft.com/office/drawing/2014/main" id="{1FA4C576-7607-48A7-B285-452497DA57ED}"/>
              </a:ext>
            </a:extLst>
          </p:cNvPr>
          <p:cNvGraphicFramePr/>
          <p:nvPr>
            <p:extLst>
              <p:ext uri="{D42A27DB-BD31-4B8C-83A1-F6EECF244321}">
                <p14:modId xmlns:p14="http://schemas.microsoft.com/office/powerpoint/2010/main" val="2693307529"/>
              </p:ext>
            </p:extLst>
          </p:nvPr>
        </p:nvGraphicFramePr>
        <p:xfrm>
          <a:off x="761345" y="2433168"/>
          <a:ext cx="10749106" cy="3764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2877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04BED5A-E98E-4DA0-BAA5-4F6AB24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64B94A-E40E-48CE-BD7B-C1A30AE57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982" y="488542"/>
            <a:ext cx="11244036" cy="5880916"/>
          </a:xfrm>
          <a:prstGeom prst="rect">
            <a:avLst/>
          </a:prstGeom>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9EC5CA6-6479-49D5-B4B5-5643D26B83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4442" y="2057401"/>
            <a:ext cx="0" cy="27432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1B26337-5AA4-470D-9687-5907CB53B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685800"/>
            <a:ext cx="10853928" cy="5486400"/>
          </a:xfrm>
          <a:prstGeom prst="rect">
            <a:avLst/>
          </a:prstGeom>
          <a:noFill/>
          <a:ln w="6350" cap="sq" cmpd="sng" algn="ctr">
            <a:solidFill>
              <a:srgbClr val="FFFFFF"/>
            </a:solidFill>
            <a:prstDash val="solid"/>
            <a:miter lim="800000"/>
          </a:ln>
          <a:effectLst/>
        </p:spPr>
      </p:sp>
      <p:sp>
        <p:nvSpPr>
          <p:cNvPr id="2" name="Title 1">
            <a:extLst>
              <a:ext uri="{FF2B5EF4-FFF2-40B4-BE49-F238E27FC236}">
                <a16:creationId xmlns:a16="http://schemas.microsoft.com/office/drawing/2014/main" id="{436DA53E-2DA3-4494-A43D-DEE193855B44}"/>
              </a:ext>
            </a:extLst>
          </p:cNvPr>
          <p:cNvSpPr>
            <a:spLocks noGrp="1"/>
          </p:cNvSpPr>
          <p:nvPr>
            <p:ph type="title"/>
          </p:nvPr>
        </p:nvSpPr>
        <p:spPr>
          <a:xfrm>
            <a:off x="866440" y="1000370"/>
            <a:ext cx="3462079" cy="4857262"/>
          </a:xfrm>
        </p:spPr>
        <p:txBody>
          <a:bodyPr>
            <a:normAutofit/>
          </a:bodyPr>
          <a:lstStyle/>
          <a:p>
            <a:pPr algn="r"/>
            <a:r>
              <a:rPr lang="en-US" sz="4400" dirty="0">
                <a:solidFill>
                  <a:srgbClr val="FFFFFF"/>
                </a:solidFill>
              </a:rPr>
              <a:t>References</a:t>
            </a:r>
          </a:p>
        </p:txBody>
      </p:sp>
      <p:sp>
        <p:nvSpPr>
          <p:cNvPr id="3" name="Content Placeholder 2">
            <a:extLst>
              <a:ext uri="{FF2B5EF4-FFF2-40B4-BE49-F238E27FC236}">
                <a16:creationId xmlns:a16="http://schemas.microsoft.com/office/drawing/2014/main" id="{5B6773FA-DB0B-47DF-BB2A-B3F24518CA24}"/>
              </a:ext>
            </a:extLst>
          </p:cNvPr>
          <p:cNvSpPr>
            <a:spLocks noGrp="1"/>
          </p:cNvSpPr>
          <p:nvPr>
            <p:ph idx="1"/>
          </p:nvPr>
        </p:nvSpPr>
        <p:spPr>
          <a:xfrm>
            <a:off x="4963691" y="1000370"/>
            <a:ext cx="6212310" cy="4857262"/>
          </a:xfrm>
        </p:spPr>
        <p:txBody>
          <a:bodyPr anchor="ctr">
            <a:normAutofit/>
          </a:bodyPr>
          <a:lstStyle/>
          <a:p>
            <a:r>
              <a:rPr lang="en-US" sz="1900" dirty="0" err="1">
                <a:solidFill>
                  <a:srgbClr val="FFFFFF"/>
                </a:solidFill>
              </a:rPr>
              <a:t>Forthman</a:t>
            </a:r>
            <a:r>
              <a:rPr lang="en-US" sz="1900" dirty="0">
                <a:solidFill>
                  <a:srgbClr val="FFFFFF"/>
                </a:solidFill>
              </a:rPr>
              <a:t> KL, </a:t>
            </a:r>
            <a:r>
              <a:rPr lang="en-US" sz="1900" dirty="0" err="1">
                <a:solidFill>
                  <a:srgbClr val="FFFFFF"/>
                </a:solidFill>
              </a:rPr>
              <a:t>Colaizzi</a:t>
            </a:r>
            <a:r>
              <a:rPr lang="en-US" sz="1900" dirty="0">
                <a:solidFill>
                  <a:srgbClr val="FFFFFF"/>
                </a:solidFill>
              </a:rPr>
              <a:t> JM, Yeh H-w, </a:t>
            </a:r>
            <a:r>
              <a:rPr lang="en-US" sz="1900" dirty="0" err="1">
                <a:solidFill>
                  <a:srgbClr val="FFFFFF"/>
                </a:solidFill>
              </a:rPr>
              <a:t>Kuplicki</a:t>
            </a:r>
            <a:r>
              <a:rPr lang="en-US" sz="1900" dirty="0">
                <a:solidFill>
                  <a:srgbClr val="FFFFFF"/>
                </a:solidFill>
              </a:rPr>
              <a:t> R, Paulus MP. Latent Variables Quantifying Neighborhood Characteristics and Their Associations with Poor Mental Health. International Journal of Environmental Research and Public Health. 2021; 18(3):1202. </a:t>
            </a:r>
            <a:r>
              <a:rPr lang="en-US" sz="1900" dirty="0">
                <a:solidFill>
                  <a:schemeClr val="bg1"/>
                </a:solidFill>
                <a:hlinkClick r:id="rId2">
                  <a:extLst>
                    <a:ext uri="{A12FA001-AC4F-418D-AE19-62706E023703}">
                      <ahyp:hlinkClr xmlns:ahyp="http://schemas.microsoft.com/office/drawing/2018/hyperlinkcolor" val="tx"/>
                    </a:ext>
                  </a:extLst>
                </a:hlinkClick>
              </a:rPr>
              <a:t>https://doi.org/10.3390/ijerph18031202</a:t>
            </a:r>
            <a:r>
              <a:rPr lang="en-US" sz="1900" dirty="0">
                <a:solidFill>
                  <a:schemeClr val="bg1"/>
                </a:solidFill>
              </a:rPr>
              <a:t>. </a:t>
            </a:r>
          </a:p>
          <a:p>
            <a:r>
              <a:rPr lang="en-US" sz="1900" dirty="0" err="1">
                <a:solidFill>
                  <a:srgbClr val="FFFFFF"/>
                </a:solidFill>
              </a:rPr>
              <a:t>Eibich</a:t>
            </a:r>
            <a:r>
              <a:rPr lang="en-US" sz="1900" dirty="0">
                <a:solidFill>
                  <a:srgbClr val="FFFFFF"/>
                </a:solidFill>
              </a:rPr>
              <a:t> P, Krekel C, Demuth I, Wagner GG. Associations between Neighborhood Characteristics, Well-Being and Health Vary over the Life Course. Gerontology 2016; 62: 362–370.</a:t>
            </a:r>
          </a:p>
          <a:p>
            <a:r>
              <a:rPr lang="en-US" sz="1900" dirty="0">
                <a:solidFill>
                  <a:srgbClr val="FFFFFF"/>
                </a:solidFill>
              </a:rPr>
              <a:t>Miles JN, </a:t>
            </a:r>
            <a:r>
              <a:rPr lang="en-US" sz="1900" dirty="0" err="1">
                <a:solidFill>
                  <a:srgbClr val="FFFFFF"/>
                </a:solidFill>
              </a:rPr>
              <a:t>Weden</a:t>
            </a:r>
            <a:r>
              <a:rPr lang="en-US" sz="1900" dirty="0">
                <a:solidFill>
                  <a:srgbClr val="FFFFFF"/>
                </a:solidFill>
              </a:rPr>
              <a:t> MM, </a:t>
            </a:r>
            <a:r>
              <a:rPr lang="en-US" sz="1900" dirty="0" err="1">
                <a:solidFill>
                  <a:srgbClr val="FFFFFF"/>
                </a:solidFill>
              </a:rPr>
              <a:t>Lavery</a:t>
            </a:r>
            <a:r>
              <a:rPr lang="en-US" sz="1900" dirty="0">
                <a:solidFill>
                  <a:srgbClr val="FFFFFF"/>
                </a:solidFill>
              </a:rPr>
              <a:t> D, </a:t>
            </a:r>
            <a:r>
              <a:rPr lang="en-US" sz="1900" dirty="0" err="1">
                <a:solidFill>
                  <a:srgbClr val="FFFFFF"/>
                </a:solidFill>
              </a:rPr>
              <a:t>Escarce</a:t>
            </a:r>
            <a:r>
              <a:rPr lang="en-US" sz="1900" dirty="0">
                <a:solidFill>
                  <a:srgbClr val="FFFFFF"/>
                </a:solidFill>
              </a:rPr>
              <a:t> JJ, Cagney KA, Shih RA. Constructing a Time-Invariant Measure of the Socio-economic Status of U.S. Census Tracts. J. Urban Health 2016; 93: 213–232.</a:t>
            </a:r>
          </a:p>
        </p:txBody>
      </p:sp>
    </p:spTree>
    <p:extLst>
      <p:ext uri="{BB962C8B-B14F-4D97-AF65-F5344CB8AC3E}">
        <p14:creationId xmlns:p14="http://schemas.microsoft.com/office/powerpoint/2010/main" val="36672468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{123EFD5B-039A-4E55-9190-8B02DAE8459E}tf56219246_win32</Template>
  <TotalTime>35</TotalTime>
  <Words>893</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Avenir Next LT Pro</vt:lpstr>
      <vt:lpstr>Avenir Next LT Pro Light</vt:lpstr>
      <vt:lpstr>Calibri</vt:lpstr>
      <vt:lpstr>Garamond</vt:lpstr>
      <vt:lpstr>SavonVTI</vt:lpstr>
      <vt:lpstr>Ecological Factors Associated with Self-Reported Mental Health Status: Option B</vt:lpstr>
      <vt:lpstr>Project Description and Rationale</vt:lpstr>
      <vt:lpstr>Specific Aims and Objectives</vt:lpstr>
      <vt:lpstr>Approach/Research Design</vt:lpstr>
      <vt:lpstr>Approach/Research Design</vt:lpstr>
      <vt:lpstr>Approach/Research Design</vt:lpstr>
      <vt:lpstr>Timeline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Ecological Factors Associated with Self-Reported Mental Health Status: Option B</dc:title>
  <dc:creator>Alyssa Berger</dc:creator>
  <cp:lastModifiedBy>Alyssa Berger</cp:lastModifiedBy>
  <cp:revision>4</cp:revision>
  <dcterms:created xsi:type="dcterms:W3CDTF">2021-03-22T01:59:17Z</dcterms:created>
  <dcterms:modified xsi:type="dcterms:W3CDTF">2021-03-22T02:34:52Z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