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57" r:id="rId3"/>
    <p:sldId id="268" r:id="rId4"/>
    <p:sldId id="258" r:id="rId5"/>
    <p:sldId id="260" r:id="rId6"/>
    <p:sldId id="276" r:id="rId7"/>
    <p:sldId id="261" r:id="rId8"/>
    <p:sldId id="263" r:id="rId9"/>
    <p:sldId id="269" r:id="rId10"/>
    <p:sldId id="270" r:id="rId11"/>
    <p:sldId id="271" r:id="rId12"/>
    <p:sldId id="272" r:id="rId13"/>
    <p:sldId id="273" r:id="rId14"/>
    <p:sldId id="274" r:id="rId15"/>
    <p:sldId id="275" r:id="rId16"/>
    <p:sldId id="264" r:id="rId17"/>
    <p:sldId id="265"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B7CCF7-1832-4F0D-9885-1C8ED0E28D91}" v="17" dt="2021-04-20T21:27:19.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517" autoAdjust="0"/>
  </p:normalViewPr>
  <p:slideViewPr>
    <p:cSldViewPr snapToGrid="0">
      <p:cViewPr varScale="1">
        <p:scale>
          <a:sx n="115" d="100"/>
          <a:sy n="115" d="100"/>
        </p:scale>
        <p:origin x="372" y="102"/>
      </p:cViewPr>
      <p:guideLst/>
    </p:cSldViewPr>
  </p:slideViewPr>
  <p:outlineViewPr>
    <p:cViewPr>
      <p:scale>
        <a:sx n="33" d="100"/>
        <a:sy n="33" d="100"/>
      </p:scale>
      <p:origin x="0" y="-97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stola,Andrew S" userId="9331a875-03b4-427c-899f-4feeda8c67d9" providerId="ADAL" clId="{72B7CCF7-1832-4F0D-9885-1C8ED0E28D91}"/>
    <pc:docChg chg="undo custSel addSld modSld modMainMaster">
      <pc:chgData name="Cistola,Andrew S" userId="9331a875-03b4-427c-899f-4feeda8c67d9" providerId="ADAL" clId="{72B7CCF7-1832-4F0D-9885-1C8ED0E28D91}" dt="2021-04-21T14:56:20.099" v="148" actId="2890"/>
      <pc:docMkLst>
        <pc:docMk/>
      </pc:docMkLst>
      <pc:sldChg chg="addSp delSp delDesignElem">
        <pc:chgData name="Cistola,Andrew S" userId="9331a875-03b4-427c-899f-4feeda8c67d9" providerId="ADAL" clId="{72B7CCF7-1832-4F0D-9885-1C8ED0E28D91}" dt="2021-04-20T21:22:31.040" v="13"/>
        <pc:sldMkLst>
          <pc:docMk/>
          <pc:sldMk cId="3286413204" sldId="256"/>
        </pc:sldMkLst>
        <pc:spChg chg="add del">
          <ac:chgData name="Cistola,Andrew S" userId="9331a875-03b4-427c-899f-4feeda8c67d9" providerId="ADAL" clId="{72B7CCF7-1832-4F0D-9885-1C8ED0E28D91}" dt="2021-04-20T21:22:31.040" v="13"/>
          <ac:spMkLst>
            <pc:docMk/>
            <pc:sldMk cId="3286413204" sldId="256"/>
            <ac:spMk id="81" creationId="{4AA13AD3-0A4F-475A-BEBB-DEEFF5C096C3}"/>
          </ac:spMkLst>
        </pc:spChg>
        <pc:spChg chg="add del">
          <ac:chgData name="Cistola,Andrew S" userId="9331a875-03b4-427c-899f-4feeda8c67d9" providerId="ADAL" clId="{72B7CCF7-1832-4F0D-9885-1C8ED0E28D91}" dt="2021-04-20T21:22:31.040" v="13"/>
          <ac:spMkLst>
            <pc:docMk/>
            <pc:sldMk cId="3286413204" sldId="256"/>
            <ac:spMk id="82" creationId="{5C60DF7C-88F0-40A5-96EC-BABE7A4A39AA}"/>
          </ac:spMkLst>
        </pc:spChg>
      </pc:sldChg>
      <pc:sldChg chg="addSp delSp delDesignElem">
        <pc:chgData name="Cistola,Andrew S" userId="9331a875-03b4-427c-899f-4feeda8c67d9" providerId="ADAL" clId="{72B7CCF7-1832-4F0D-9885-1C8ED0E28D91}" dt="2021-04-20T21:22:31.040" v="13"/>
        <pc:sldMkLst>
          <pc:docMk/>
          <pc:sldMk cId="1185858060" sldId="257"/>
        </pc:sldMkLst>
        <pc:spChg chg="add del">
          <ac:chgData name="Cistola,Andrew S" userId="9331a875-03b4-427c-899f-4feeda8c67d9" providerId="ADAL" clId="{72B7CCF7-1832-4F0D-9885-1C8ED0E28D91}" dt="2021-04-20T21:22:31.040" v="13"/>
          <ac:spMkLst>
            <pc:docMk/>
            <pc:sldMk cId="1185858060" sldId="257"/>
            <ac:spMk id="9" creationId="{EB6D1D7F-141C-4D8E-BFBA-D95B68E16385}"/>
          </ac:spMkLst>
        </pc:spChg>
        <pc:spChg chg="add del">
          <ac:chgData name="Cistola,Andrew S" userId="9331a875-03b4-427c-899f-4feeda8c67d9" providerId="ADAL" clId="{72B7CCF7-1832-4F0D-9885-1C8ED0E28D91}" dt="2021-04-20T21:22:31.040" v="13"/>
          <ac:spMkLst>
            <pc:docMk/>
            <pc:sldMk cId="1185858060" sldId="257"/>
            <ac:spMk id="11" creationId="{558DA214-7FDA-4C9D-A7CF-9AD725E290E1}"/>
          </ac:spMkLst>
        </pc:spChg>
      </pc:sldChg>
      <pc:sldChg chg="addSp delSp delDesignElem">
        <pc:chgData name="Cistola,Andrew S" userId="9331a875-03b4-427c-899f-4feeda8c67d9" providerId="ADAL" clId="{72B7CCF7-1832-4F0D-9885-1C8ED0E28D91}" dt="2021-04-20T21:22:31.040" v="13"/>
        <pc:sldMkLst>
          <pc:docMk/>
          <pc:sldMk cId="337640042" sldId="260"/>
        </pc:sldMkLst>
        <pc:spChg chg="add del">
          <ac:chgData name="Cistola,Andrew S" userId="9331a875-03b4-427c-899f-4feeda8c67d9" providerId="ADAL" clId="{72B7CCF7-1832-4F0D-9885-1C8ED0E28D91}" dt="2021-04-20T21:22:31.040" v="13"/>
          <ac:spMkLst>
            <pc:docMk/>
            <pc:sldMk cId="337640042" sldId="260"/>
            <ac:spMk id="6" creationId="{EB6D1D7F-141C-4D8E-BFBA-D95B68E16385}"/>
          </ac:spMkLst>
        </pc:spChg>
        <pc:spChg chg="add del">
          <ac:chgData name="Cistola,Andrew S" userId="9331a875-03b4-427c-899f-4feeda8c67d9" providerId="ADAL" clId="{72B7CCF7-1832-4F0D-9885-1C8ED0E28D91}" dt="2021-04-20T21:22:31.040" v="13"/>
          <ac:spMkLst>
            <pc:docMk/>
            <pc:sldMk cId="337640042" sldId="260"/>
            <ac:spMk id="7" creationId="{558DA214-7FDA-4C9D-A7CF-9AD725E290E1}"/>
          </ac:spMkLst>
        </pc:spChg>
      </pc:sldChg>
      <pc:sldChg chg="addSp delSp modSp delDesignElem">
        <pc:chgData name="Cistola,Andrew S" userId="9331a875-03b4-427c-899f-4feeda8c67d9" providerId="ADAL" clId="{72B7CCF7-1832-4F0D-9885-1C8ED0E28D91}" dt="2021-04-20T21:22:31.040" v="13"/>
        <pc:sldMkLst>
          <pc:docMk/>
          <pc:sldMk cId="993699106" sldId="261"/>
        </pc:sldMkLst>
        <pc:spChg chg="mod">
          <ac:chgData name="Cistola,Andrew S" userId="9331a875-03b4-427c-899f-4feeda8c67d9" providerId="ADAL" clId="{72B7CCF7-1832-4F0D-9885-1C8ED0E28D91}" dt="2021-04-20T21:22:31.040" v="13"/>
          <ac:spMkLst>
            <pc:docMk/>
            <pc:sldMk cId="993699106" sldId="261"/>
            <ac:spMk id="2" creationId="{5DBEB35D-5D8E-4E8E-9F2B-82335D2FFB00}"/>
          </ac:spMkLst>
        </pc:spChg>
        <pc:spChg chg="add del">
          <ac:chgData name="Cistola,Andrew S" userId="9331a875-03b4-427c-899f-4feeda8c67d9" providerId="ADAL" clId="{72B7CCF7-1832-4F0D-9885-1C8ED0E28D91}" dt="2021-04-20T21:22:31.040" v="13"/>
          <ac:spMkLst>
            <pc:docMk/>
            <pc:sldMk cId="993699106" sldId="261"/>
            <ac:spMk id="26" creationId="{EB6D1D7F-141C-4D8E-BFBA-D95B68E16385}"/>
          </ac:spMkLst>
        </pc:spChg>
        <pc:spChg chg="add del">
          <ac:chgData name="Cistola,Andrew S" userId="9331a875-03b4-427c-899f-4feeda8c67d9" providerId="ADAL" clId="{72B7CCF7-1832-4F0D-9885-1C8ED0E28D91}" dt="2021-04-20T21:22:31.040" v="13"/>
          <ac:spMkLst>
            <pc:docMk/>
            <pc:sldMk cId="993699106" sldId="261"/>
            <ac:spMk id="27" creationId="{27248369-464E-49D1-91FC-BC34A50A66D2}"/>
          </ac:spMkLst>
        </pc:spChg>
      </pc:sldChg>
      <pc:sldChg chg="addSp delSp modSp delDesignElem">
        <pc:chgData name="Cistola,Andrew S" userId="9331a875-03b4-427c-899f-4feeda8c67d9" providerId="ADAL" clId="{72B7CCF7-1832-4F0D-9885-1C8ED0E28D91}" dt="2021-04-20T21:22:31.040" v="13"/>
        <pc:sldMkLst>
          <pc:docMk/>
          <pc:sldMk cId="3988789583" sldId="263"/>
        </pc:sldMkLst>
        <pc:spChg chg="mod">
          <ac:chgData name="Cistola,Andrew S" userId="9331a875-03b4-427c-899f-4feeda8c67d9" providerId="ADAL" clId="{72B7CCF7-1832-4F0D-9885-1C8ED0E28D91}" dt="2021-04-20T21:22:31.040" v="13"/>
          <ac:spMkLst>
            <pc:docMk/>
            <pc:sldMk cId="3988789583" sldId="263"/>
            <ac:spMk id="2" creationId="{145780F0-D451-4374-B0BD-9858D916FADE}"/>
          </ac:spMkLst>
        </pc:spChg>
        <pc:spChg chg="add del">
          <ac:chgData name="Cistola,Andrew S" userId="9331a875-03b4-427c-899f-4feeda8c67d9" providerId="ADAL" clId="{72B7CCF7-1832-4F0D-9885-1C8ED0E28D91}" dt="2021-04-20T21:22:31.040" v="13"/>
          <ac:spMkLst>
            <pc:docMk/>
            <pc:sldMk cId="3988789583" sldId="263"/>
            <ac:spMk id="9" creationId="{EB6D1D7F-141C-4D8E-BFBA-D95B68E16385}"/>
          </ac:spMkLst>
        </pc:spChg>
        <pc:spChg chg="add del">
          <ac:chgData name="Cistola,Andrew S" userId="9331a875-03b4-427c-899f-4feeda8c67d9" providerId="ADAL" clId="{72B7CCF7-1832-4F0D-9885-1C8ED0E28D91}" dt="2021-04-20T21:22:31.040" v="13"/>
          <ac:spMkLst>
            <pc:docMk/>
            <pc:sldMk cId="3988789583" sldId="263"/>
            <ac:spMk id="11" creationId="{245B42B6-26F8-4E25-839B-FB38F13BEFFC}"/>
          </ac:spMkLst>
        </pc:spChg>
      </pc:sldChg>
      <pc:sldChg chg="modSp">
        <pc:chgData name="Cistola,Andrew S" userId="9331a875-03b4-427c-899f-4feeda8c67d9" providerId="ADAL" clId="{72B7CCF7-1832-4F0D-9885-1C8ED0E28D91}" dt="2021-04-20T21:22:31.040" v="13"/>
        <pc:sldMkLst>
          <pc:docMk/>
          <pc:sldMk cId="2004947118" sldId="264"/>
        </pc:sldMkLst>
        <pc:spChg chg="mod">
          <ac:chgData name="Cistola,Andrew S" userId="9331a875-03b4-427c-899f-4feeda8c67d9" providerId="ADAL" clId="{72B7CCF7-1832-4F0D-9885-1C8ED0E28D91}" dt="2021-04-20T21:22:31.040" v="13"/>
          <ac:spMkLst>
            <pc:docMk/>
            <pc:sldMk cId="2004947118" sldId="264"/>
            <ac:spMk id="2" creationId="{B1ED4502-6AA9-4CBA-AC84-C8368038AFC0}"/>
          </ac:spMkLst>
        </pc:spChg>
      </pc:sldChg>
      <pc:sldChg chg="addSp delSp delDesignElem">
        <pc:chgData name="Cistola,Andrew S" userId="9331a875-03b4-427c-899f-4feeda8c67d9" providerId="ADAL" clId="{72B7CCF7-1832-4F0D-9885-1C8ED0E28D91}" dt="2021-04-20T21:22:31.040" v="13"/>
        <pc:sldMkLst>
          <pc:docMk/>
          <pc:sldMk cId="2381077288" sldId="267"/>
        </pc:sldMkLst>
        <pc:spChg chg="add del">
          <ac:chgData name="Cistola,Andrew S" userId="9331a875-03b4-427c-899f-4feeda8c67d9" providerId="ADAL" clId="{72B7CCF7-1832-4F0D-9885-1C8ED0E28D91}" dt="2021-04-20T21:22:31.040" v="13"/>
          <ac:spMkLst>
            <pc:docMk/>
            <pc:sldMk cId="2381077288" sldId="267"/>
            <ac:spMk id="8" creationId="{EB6D1D7F-141C-4D8E-BFBA-D95B68E16385}"/>
          </ac:spMkLst>
        </pc:spChg>
        <pc:spChg chg="add del">
          <ac:chgData name="Cistola,Andrew S" userId="9331a875-03b4-427c-899f-4feeda8c67d9" providerId="ADAL" clId="{72B7CCF7-1832-4F0D-9885-1C8ED0E28D91}" dt="2021-04-20T21:22:31.040" v="13"/>
          <ac:spMkLst>
            <pc:docMk/>
            <pc:sldMk cId="2381077288" sldId="267"/>
            <ac:spMk id="10" creationId="{558DA214-7FDA-4C9D-A7CF-9AD725E290E1}"/>
          </ac:spMkLst>
        </pc:spChg>
      </pc:sldChg>
      <pc:sldChg chg="addSp delSp delDesignElem">
        <pc:chgData name="Cistola,Andrew S" userId="9331a875-03b4-427c-899f-4feeda8c67d9" providerId="ADAL" clId="{72B7CCF7-1832-4F0D-9885-1C8ED0E28D91}" dt="2021-04-20T21:22:31.040" v="13"/>
        <pc:sldMkLst>
          <pc:docMk/>
          <pc:sldMk cId="3463295807" sldId="268"/>
        </pc:sldMkLst>
        <pc:spChg chg="add del">
          <ac:chgData name="Cistola,Andrew S" userId="9331a875-03b4-427c-899f-4feeda8c67d9" providerId="ADAL" clId="{72B7CCF7-1832-4F0D-9885-1C8ED0E28D91}" dt="2021-04-20T21:22:31.040" v="13"/>
          <ac:spMkLst>
            <pc:docMk/>
            <pc:sldMk cId="3463295807" sldId="268"/>
            <ac:spMk id="8" creationId="{EB6D1D7F-141C-4D8E-BFBA-D95B68E16385}"/>
          </ac:spMkLst>
        </pc:spChg>
        <pc:spChg chg="add del">
          <ac:chgData name="Cistola,Andrew S" userId="9331a875-03b4-427c-899f-4feeda8c67d9" providerId="ADAL" clId="{72B7CCF7-1832-4F0D-9885-1C8ED0E28D91}" dt="2021-04-20T21:22:31.040" v="13"/>
          <ac:spMkLst>
            <pc:docMk/>
            <pc:sldMk cId="3463295807" sldId="268"/>
            <ac:spMk id="10" creationId="{558DA214-7FDA-4C9D-A7CF-9AD725E290E1}"/>
          </ac:spMkLst>
        </pc:spChg>
      </pc:sldChg>
      <pc:sldChg chg="addSp delSp modSp delDesignElem">
        <pc:chgData name="Cistola,Andrew S" userId="9331a875-03b4-427c-899f-4feeda8c67d9" providerId="ADAL" clId="{72B7CCF7-1832-4F0D-9885-1C8ED0E28D91}" dt="2021-04-20T21:22:31.040" v="13"/>
        <pc:sldMkLst>
          <pc:docMk/>
          <pc:sldMk cId="3878297788" sldId="269"/>
        </pc:sldMkLst>
        <pc:spChg chg="mod">
          <ac:chgData name="Cistola,Andrew S" userId="9331a875-03b4-427c-899f-4feeda8c67d9" providerId="ADAL" clId="{72B7CCF7-1832-4F0D-9885-1C8ED0E28D91}" dt="2021-04-20T21:22:31.040" v="13"/>
          <ac:spMkLst>
            <pc:docMk/>
            <pc:sldMk cId="3878297788" sldId="269"/>
            <ac:spMk id="2" creationId="{539B3F39-FA81-459B-A061-1522A1309C73}"/>
          </ac:spMkLst>
        </pc:spChg>
        <pc:spChg chg="add del">
          <ac:chgData name="Cistola,Andrew S" userId="9331a875-03b4-427c-899f-4feeda8c67d9" providerId="ADAL" clId="{72B7CCF7-1832-4F0D-9885-1C8ED0E28D91}" dt="2021-04-20T21:22:31.040" v="13"/>
          <ac:spMkLst>
            <pc:docMk/>
            <pc:sldMk cId="3878297788" sldId="269"/>
            <ac:spMk id="28" creationId="{EB6D1D7F-141C-4D8E-BFBA-D95B68E16385}"/>
          </ac:spMkLst>
        </pc:spChg>
        <pc:spChg chg="add del">
          <ac:chgData name="Cistola,Andrew S" userId="9331a875-03b4-427c-899f-4feeda8c67d9" providerId="ADAL" clId="{72B7CCF7-1832-4F0D-9885-1C8ED0E28D91}" dt="2021-04-20T21:22:31.040" v="13"/>
          <ac:spMkLst>
            <pc:docMk/>
            <pc:sldMk cId="3878297788" sldId="269"/>
            <ac:spMk id="30" creationId="{245B42B6-26F8-4E25-839B-FB38F13BEFFC}"/>
          </ac:spMkLst>
        </pc:spChg>
        <pc:picChg chg="mod">
          <ac:chgData name="Cistola,Andrew S" userId="9331a875-03b4-427c-899f-4feeda8c67d9" providerId="ADAL" clId="{72B7CCF7-1832-4F0D-9885-1C8ED0E28D91}" dt="2021-04-20T21:22:31.040" v="13"/>
          <ac:picMkLst>
            <pc:docMk/>
            <pc:sldMk cId="3878297788" sldId="269"/>
            <ac:picMk id="19" creationId="{B13D5882-E15C-4C96-9A64-004FE206C2B5}"/>
          </ac:picMkLst>
        </pc:picChg>
      </pc:sldChg>
      <pc:sldChg chg="addSp delSp modSp mod delDesignElem chgLayout">
        <pc:chgData name="Cistola,Andrew S" userId="9331a875-03b4-427c-899f-4feeda8c67d9" providerId="ADAL" clId="{72B7CCF7-1832-4F0D-9885-1C8ED0E28D91}" dt="2021-04-20T21:23:35.583" v="19" actId="6264"/>
        <pc:sldMkLst>
          <pc:docMk/>
          <pc:sldMk cId="4089050864" sldId="270"/>
        </pc:sldMkLst>
        <pc:spChg chg="mod ord">
          <ac:chgData name="Cistola,Andrew S" userId="9331a875-03b4-427c-899f-4feeda8c67d9" providerId="ADAL" clId="{72B7CCF7-1832-4F0D-9885-1C8ED0E28D91}" dt="2021-04-20T21:23:35.583" v="19" actId="6264"/>
          <ac:spMkLst>
            <pc:docMk/>
            <pc:sldMk cId="4089050864" sldId="270"/>
            <ac:spMk id="2" creationId="{880089BB-EBD6-402D-B948-9BAFCC4F8B13}"/>
          </ac:spMkLst>
        </pc:spChg>
        <pc:spChg chg="add del mod">
          <ac:chgData name="Cistola,Andrew S" userId="9331a875-03b4-427c-899f-4feeda8c67d9" providerId="ADAL" clId="{72B7CCF7-1832-4F0D-9885-1C8ED0E28D91}" dt="2021-04-20T21:23:17.018" v="17" actId="6264"/>
          <ac:spMkLst>
            <pc:docMk/>
            <pc:sldMk cId="4089050864" sldId="270"/>
            <ac:spMk id="3" creationId="{CA418E64-6169-4448-BB80-E53DE8D4D4FD}"/>
          </ac:spMkLst>
        </pc:spChg>
        <pc:spChg chg="add del mod ord">
          <ac:chgData name="Cistola,Andrew S" userId="9331a875-03b4-427c-899f-4feeda8c67d9" providerId="ADAL" clId="{72B7CCF7-1832-4F0D-9885-1C8ED0E28D91}" dt="2021-04-20T21:23:17.018" v="17" actId="6264"/>
          <ac:spMkLst>
            <pc:docMk/>
            <pc:sldMk cId="4089050864" sldId="270"/>
            <ac:spMk id="5" creationId="{9F205424-EC63-43EE-AD91-3750F05651B7}"/>
          </ac:spMkLst>
        </pc:spChg>
        <pc:spChg chg="add del mod">
          <ac:chgData name="Cistola,Andrew S" userId="9331a875-03b4-427c-899f-4feeda8c67d9" providerId="ADAL" clId="{72B7CCF7-1832-4F0D-9885-1C8ED0E28D91}" dt="2021-04-20T21:23:16.257" v="16" actId="6264"/>
          <ac:spMkLst>
            <pc:docMk/>
            <pc:sldMk cId="4089050864" sldId="270"/>
            <ac:spMk id="6" creationId="{A2631CFD-5801-4C2D-91CC-84F5CEA0DAE7}"/>
          </ac:spMkLst>
        </pc:spChg>
        <pc:spChg chg="add del mod ord">
          <ac:chgData name="Cistola,Andrew S" userId="9331a875-03b4-427c-899f-4feeda8c67d9" providerId="ADAL" clId="{72B7CCF7-1832-4F0D-9885-1C8ED0E28D91}" dt="2021-04-20T21:23:16.257" v="16" actId="6264"/>
          <ac:spMkLst>
            <pc:docMk/>
            <pc:sldMk cId="4089050864" sldId="270"/>
            <ac:spMk id="7" creationId="{CD80727B-8900-44A1-ACFF-E9623DF2B2E3}"/>
          </ac:spMkLst>
        </pc:spChg>
        <pc:spChg chg="add del mod">
          <ac:chgData name="Cistola,Andrew S" userId="9331a875-03b4-427c-899f-4feeda8c67d9" providerId="ADAL" clId="{72B7CCF7-1832-4F0D-9885-1C8ED0E28D91}" dt="2021-04-20T21:23:35.583" v="19" actId="6264"/>
          <ac:spMkLst>
            <pc:docMk/>
            <pc:sldMk cId="4089050864" sldId="270"/>
            <ac:spMk id="8" creationId="{E5191BE3-4C2C-4085-8F6E-B44499A265F1}"/>
          </ac:spMkLst>
        </pc:spChg>
        <pc:spChg chg="add del mod ord">
          <ac:chgData name="Cistola,Andrew S" userId="9331a875-03b4-427c-899f-4feeda8c67d9" providerId="ADAL" clId="{72B7CCF7-1832-4F0D-9885-1C8ED0E28D91}" dt="2021-04-20T21:23:35.583" v="19" actId="6264"/>
          <ac:spMkLst>
            <pc:docMk/>
            <pc:sldMk cId="4089050864" sldId="270"/>
            <ac:spMk id="9" creationId="{6347C4C1-7B5A-4EF0-86B8-A978BA99C0E8}"/>
          </ac:spMkLst>
        </pc:spChg>
        <pc:spChg chg="add del">
          <ac:chgData name="Cistola,Andrew S" userId="9331a875-03b4-427c-899f-4feeda8c67d9" providerId="ADAL" clId="{72B7CCF7-1832-4F0D-9885-1C8ED0E28D91}" dt="2021-04-20T21:23:35.583" v="19" actId="6264"/>
          <ac:spMkLst>
            <pc:docMk/>
            <pc:sldMk cId="4089050864" sldId="270"/>
            <ac:spMk id="10" creationId="{EB6D1D7F-141C-4D8E-BFBA-D95B68E16385}"/>
          </ac:spMkLst>
        </pc:spChg>
        <pc:spChg chg="add del">
          <ac:chgData name="Cistola,Andrew S" userId="9331a875-03b4-427c-899f-4feeda8c67d9" providerId="ADAL" clId="{72B7CCF7-1832-4F0D-9885-1C8ED0E28D91}" dt="2021-04-20T21:23:35.583" v="19" actId="6264"/>
          <ac:spMkLst>
            <pc:docMk/>
            <pc:sldMk cId="4089050864" sldId="270"/>
            <ac:spMk id="12" creationId="{558DA214-7FDA-4C9D-A7CF-9AD725E290E1}"/>
          </ac:spMkLst>
        </pc:spChg>
        <pc:spChg chg="add del">
          <ac:chgData name="Cistola,Andrew S" userId="9331a875-03b4-427c-899f-4feeda8c67d9" providerId="ADAL" clId="{72B7CCF7-1832-4F0D-9885-1C8ED0E28D91}" dt="2021-04-20T21:23:35.583" v="19" actId="6264"/>
          <ac:spMkLst>
            <pc:docMk/>
            <pc:sldMk cId="4089050864" sldId="270"/>
            <ac:spMk id="14" creationId="{A77F89CE-BF52-4AF5-8B0B-7E9693734EDE}"/>
          </ac:spMkLst>
        </pc:spChg>
      </pc:sldChg>
      <pc:sldChg chg="addSp delSp modSp mod delDesignElem chgLayout">
        <pc:chgData name="Cistola,Andrew S" userId="9331a875-03b4-427c-899f-4feeda8c67d9" providerId="ADAL" clId="{72B7CCF7-1832-4F0D-9885-1C8ED0E28D91}" dt="2021-04-20T21:38:28.559" v="74" actId="14100"/>
        <pc:sldMkLst>
          <pc:docMk/>
          <pc:sldMk cId="4069547296" sldId="271"/>
        </pc:sldMkLst>
        <pc:spChg chg="mod ord">
          <ac:chgData name="Cistola,Andrew S" userId="9331a875-03b4-427c-899f-4feeda8c67d9" providerId="ADAL" clId="{72B7CCF7-1832-4F0D-9885-1C8ED0E28D91}" dt="2021-04-20T21:38:28.559" v="74" actId="14100"/>
          <ac:spMkLst>
            <pc:docMk/>
            <pc:sldMk cId="4069547296" sldId="271"/>
            <ac:spMk id="2" creationId="{15C06E28-12E6-4F53-A003-E041B1A52562}"/>
          </ac:spMkLst>
        </pc:spChg>
        <pc:spChg chg="add del mod">
          <ac:chgData name="Cistola,Andrew S" userId="9331a875-03b4-427c-899f-4feeda8c67d9" providerId="ADAL" clId="{72B7CCF7-1832-4F0D-9885-1C8ED0E28D91}" dt="2021-04-20T21:23:42.448" v="22" actId="6264"/>
          <ac:spMkLst>
            <pc:docMk/>
            <pc:sldMk cId="4069547296" sldId="271"/>
            <ac:spMk id="5" creationId="{FCFA68A9-E6F5-4EA9-9C01-6077C794DD80}"/>
          </ac:spMkLst>
        </pc:spChg>
        <pc:spChg chg="add del mod">
          <ac:chgData name="Cistola,Andrew S" userId="9331a875-03b4-427c-899f-4feeda8c67d9" providerId="ADAL" clId="{72B7CCF7-1832-4F0D-9885-1C8ED0E28D91}" dt="2021-04-20T21:23:42.448" v="22" actId="6264"/>
          <ac:spMkLst>
            <pc:docMk/>
            <pc:sldMk cId="4069547296" sldId="271"/>
            <ac:spMk id="6" creationId="{82B41877-2195-4E8C-9898-235CDD16A6B4}"/>
          </ac:spMkLst>
        </pc:spChg>
        <pc:spChg chg="add del mod ord">
          <ac:chgData name="Cistola,Andrew S" userId="9331a875-03b4-427c-899f-4feeda8c67d9" providerId="ADAL" clId="{72B7CCF7-1832-4F0D-9885-1C8ED0E28D91}" dt="2021-04-20T21:37:12.082" v="55" actId="478"/>
          <ac:spMkLst>
            <pc:docMk/>
            <pc:sldMk cId="4069547296" sldId="271"/>
            <ac:spMk id="7" creationId="{18E934FA-7907-4621-853B-296967B71AD0}"/>
          </ac:spMkLst>
        </pc:spChg>
        <pc:spChg chg="mod">
          <ac:chgData name="Cistola,Andrew S" userId="9331a875-03b4-427c-899f-4feeda8c67d9" providerId="ADAL" clId="{72B7CCF7-1832-4F0D-9885-1C8ED0E28D91}" dt="2021-04-20T21:37:09.856" v="54" actId="14100"/>
          <ac:spMkLst>
            <pc:docMk/>
            <pc:sldMk cId="4069547296" sldId="271"/>
            <ac:spMk id="14" creationId="{0EA45F07-1BFD-4737-BC73-5C027A0E20D5}"/>
          </ac:spMkLst>
        </pc:spChg>
        <pc:spChg chg="add del">
          <ac:chgData name="Cistola,Andrew S" userId="9331a875-03b4-427c-899f-4feeda8c67d9" providerId="ADAL" clId="{72B7CCF7-1832-4F0D-9885-1C8ED0E28D91}" dt="2021-04-20T21:37:04.164" v="51" actId="700"/>
          <ac:spMkLst>
            <pc:docMk/>
            <pc:sldMk cId="4069547296" sldId="271"/>
            <ac:spMk id="19" creationId="{EB6D1D7F-141C-4D8E-BFBA-D95B68E16385}"/>
          </ac:spMkLst>
        </pc:spChg>
        <pc:spChg chg="add del">
          <ac:chgData name="Cistola,Andrew S" userId="9331a875-03b4-427c-899f-4feeda8c67d9" providerId="ADAL" clId="{72B7CCF7-1832-4F0D-9885-1C8ED0E28D91}" dt="2021-04-20T21:37:04.164" v="51" actId="700"/>
          <ac:spMkLst>
            <pc:docMk/>
            <pc:sldMk cId="4069547296" sldId="271"/>
            <ac:spMk id="21" creationId="{245B42B6-26F8-4E25-839B-FB38F13BEFFC}"/>
          </ac:spMkLst>
        </pc:spChg>
        <pc:picChg chg="mod ord modCrop">
          <ac:chgData name="Cistola,Andrew S" userId="9331a875-03b4-427c-899f-4feeda8c67d9" providerId="ADAL" clId="{72B7CCF7-1832-4F0D-9885-1C8ED0E28D91}" dt="2021-04-20T21:38:25.302" v="73" actId="1076"/>
          <ac:picMkLst>
            <pc:docMk/>
            <pc:sldMk cId="4069547296" sldId="271"/>
            <ac:picMk id="4" creationId="{ACAC4713-D83E-43AD-A55A-4580CE011B41}"/>
          </ac:picMkLst>
        </pc:picChg>
      </pc:sldChg>
      <pc:sldChg chg="addSp delSp modSp mod delDesignElem chgLayout">
        <pc:chgData name="Cistola,Andrew S" userId="9331a875-03b4-427c-899f-4feeda8c67d9" providerId="ADAL" clId="{72B7CCF7-1832-4F0D-9885-1C8ED0E28D91}" dt="2021-04-20T21:40:33.416" v="92" actId="478"/>
        <pc:sldMkLst>
          <pc:docMk/>
          <pc:sldMk cId="493786882" sldId="272"/>
        </pc:sldMkLst>
        <pc:spChg chg="mod ord">
          <ac:chgData name="Cistola,Andrew S" userId="9331a875-03b4-427c-899f-4feeda8c67d9" providerId="ADAL" clId="{72B7CCF7-1832-4F0D-9885-1C8ED0E28D91}" dt="2021-04-20T21:40:31.589" v="91" actId="14100"/>
          <ac:spMkLst>
            <pc:docMk/>
            <pc:sldMk cId="493786882" sldId="272"/>
            <ac:spMk id="2" creationId="{2127AEC3-EADC-4358-B3E0-6A4C552CF69E}"/>
          </ac:spMkLst>
        </pc:spChg>
        <pc:spChg chg="add del mod ord">
          <ac:chgData name="Cistola,Andrew S" userId="9331a875-03b4-427c-899f-4feeda8c67d9" providerId="ADAL" clId="{72B7CCF7-1832-4F0D-9885-1C8ED0E28D91}" dt="2021-04-20T21:40:33.416" v="92" actId="478"/>
          <ac:spMkLst>
            <pc:docMk/>
            <pc:sldMk cId="493786882" sldId="272"/>
            <ac:spMk id="3" creationId="{0E073896-64FB-489E-8804-CA1A966F93AF}"/>
          </ac:spMkLst>
        </pc:spChg>
        <pc:spChg chg="mod">
          <ac:chgData name="Cistola,Andrew S" userId="9331a875-03b4-427c-899f-4feeda8c67d9" providerId="ADAL" clId="{72B7CCF7-1832-4F0D-9885-1C8ED0E28D91}" dt="2021-04-20T21:40:25.046" v="90" actId="14100"/>
          <ac:spMkLst>
            <pc:docMk/>
            <pc:sldMk cId="493786882" sldId="272"/>
            <ac:spMk id="6" creationId="{96577ABE-6356-40ED-AE88-66AEC2B5340A}"/>
          </ac:spMkLst>
        </pc:spChg>
        <pc:spChg chg="add del">
          <ac:chgData name="Cistola,Andrew S" userId="9331a875-03b4-427c-899f-4feeda8c67d9" providerId="ADAL" clId="{72B7CCF7-1832-4F0D-9885-1C8ED0E28D91}" dt="2021-04-20T21:38:37.635" v="75" actId="700"/>
          <ac:spMkLst>
            <pc:docMk/>
            <pc:sldMk cId="493786882" sldId="272"/>
            <ac:spMk id="17" creationId="{EB6D1D7F-141C-4D8E-BFBA-D95B68E16385}"/>
          </ac:spMkLst>
        </pc:spChg>
        <pc:spChg chg="add del">
          <ac:chgData name="Cistola,Andrew S" userId="9331a875-03b4-427c-899f-4feeda8c67d9" providerId="ADAL" clId="{72B7CCF7-1832-4F0D-9885-1C8ED0E28D91}" dt="2021-04-20T21:38:37.635" v="75" actId="700"/>
          <ac:spMkLst>
            <pc:docMk/>
            <pc:sldMk cId="493786882" sldId="272"/>
            <ac:spMk id="18" creationId="{245B42B6-26F8-4E25-839B-FB38F13BEFFC}"/>
          </ac:spMkLst>
        </pc:spChg>
        <pc:picChg chg="mod ord modCrop">
          <ac:chgData name="Cistola,Andrew S" userId="9331a875-03b4-427c-899f-4feeda8c67d9" providerId="ADAL" clId="{72B7CCF7-1832-4F0D-9885-1C8ED0E28D91}" dt="2021-04-20T21:40:08.510" v="89" actId="14100"/>
          <ac:picMkLst>
            <pc:docMk/>
            <pc:sldMk cId="493786882" sldId="272"/>
            <ac:picMk id="4" creationId="{EA4964C0-2CDD-424A-BCA3-EA3A5DAB4E67}"/>
          </ac:picMkLst>
        </pc:picChg>
      </pc:sldChg>
      <pc:sldChg chg="addSp delSp modSp mod delDesignElem">
        <pc:chgData name="Cistola,Andrew S" userId="9331a875-03b4-427c-899f-4feeda8c67d9" providerId="ADAL" clId="{72B7CCF7-1832-4F0D-9885-1C8ED0E28D91}" dt="2021-04-20T21:44:46.082" v="146" actId="404"/>
        <pc:sldMkLst>
          <pc:docMk/>
          <pc:sldMk cId="3650980118" sldId="273"/>
        </pc:sldMkLst>
        <pc:spChg chg="mod">
          <ac:chgData name="Cistola,Andrew S" userId="9331a875-03b4-427c-899f-4feeda8c67d9" providerId="ADAL" clId="{72B7CCF7-1832-4F0D-9885-1C8ED0E28D91}" dt="2021-04-20T21:42:36.450" v="118" actId="403"/>
          <ac:spMkLst>
            <pc:docMk/>
            <pc:sldMk cId="3650980118" sldId="273"/>
            <ac:spMk id="2" creationId="{41359087-08A3-43DD-B443-934DECB2CF10}"/>
          </ac:spMkLst>
        </pc:spChg>
        <pc:spChg chg="mod">
          <ac:chgData name="Cistola,Andrew S" userId="9331a875-03b4-427c-899f-4feeda8c67d9" providerId="ADAL" clId="{72B7CCF7-1832-4F0D-9885-1C8ED0E28D91}" dt="2021-04-20T21:44:46.082" v="146" actId="404"/>
          <ac:spMkLst>
            <pc:docMk/>
            <pc:sldMk cId="3650980118" sldId="273"/>
            <ac:spMk id="8" creationId="{33CAB52B-0FB7-4C82-9380-575CC2377BDE}"/>
          </ac:spMkLst>
        </pc:spChg>
        <pc:spChg chg="add del">
          <ac:chgData name="Cistola,Andrew S" userId="9331a875-03b4-427c-899f-4feeda8c67d9" providerId="ADAL" clId="{72B7CCF7-1832-4F0D-9885-1C8ED0E28D91}" dt="2021-04-20T21:22:31.040" v="13"/>
          <ac:spMkLst>
            <pc:docMk/>
            <pc:sldMk cId="3650980118" sldId="273"/>
            <ac:spMk id="10" creationId="{1D153959-30FA-4987-A094-7243641F474B}"/>
          </ac:spMkLst>
        </pc:spChg>
        <pc:spChg chg="add del">
          <ac:chgData name="Cistola,Andrew S" userId="9331a875-03b4-427c-899f-4feeda8c67d9" providerId="ADAL" clId="{72B7CCF7-1832-4F0D-9885-1C8ED0E28D91}" dt="2021-04-20T21:22:31.040" v="13"/>
          <ac:spMkLst>
            <pc:docMk/>
            <pc:sldMk cId="3650980118" sldId="273"/>
            <ac:spMk id="12" creationId="{EB6D1D7F-141C-4D8E-BFBA-D95B68E16385}"/>
          </ac:spMkLst>
        </pc:spChg>
        <pc:spChg chg="add del">
          <ac:chgData name="Cistola,Andrew S" userId="9331a875-03b4-427c-899f-4feeda8c67d9" providerId="ADAL" clId="{72B7CCF7-1832-4F0D-9885-1C8ED0E28D91}" dt="2021-04-20T21:22:31.040" v="13"/>
          <ac:spMkLst>
            <pc:docMk/>
            <pc:sldMk cId="3650980118" sldId="273"/>
            <ac:spMk id="17" creationId="{245B42B6-26F8-4E25-839B-FB38F13BEFFC}"/>
          </ac:spMkLst>
        </pc:spChg>
        <pc:picChg chg="mod modCrop">
          <ac:chgData name="Cistola,Andrew S" userId="9331a875-03b4-427c-899f-4feeda8c67d9" providerId="ADAL" clId="{72B7CCF7-1832-4F0D-9885-1C8ED0E28D91}" dt="2021-04-20T21:44:29.352" v="142" actId="1076"/>
          <ac:picMkLst>
            <pc:docMk/>
            <pc:sldMk cId="3650980118" sldId="273"/>
            <ac:picMk id="4" creationId="{23C315E6-6CE9-4795-B477-688B8752EAAB}"/>
          </ac:picMkLst>
        </pc:picChg>
      </pc:sldChg>
      <pc:sldChg chg="modSp mod">
        <pc:chgData name="Cistola,Andrew S" userId="9331a875-03b4-427c-899f-4feeda8c67d9" providerId="ADAL" clId="{72B7CCF7-1832-4F0D-9885-1C8ED0E28D91}" dt="2021-04-20T21:44:52.225" v="147" actId="14100"/>
        <pc:sldMkLst>
          <pc:docMk/>
          <pc:sldMk cId="29113916" sldId="274"/>
        </pc:sldMkLst>
        <pc:spChg chg="mod">
          <ac:chgData name="Cistola,Andrew S" userId="9331a875-03b4-427c-899f-4feeda8c67d9" providerId="ADAL" clId="{72B7CCF7-1832-4F0D-9885-1C8ED0E28D91}" dt="2021-04-20T21:44:52.225" v="147" actId="14100"/>
          <ac:spMkLst>
            <pc:docMk/>
            <pc:sldMk cId="29113916" sldId="274"/>
            <ac:spMk id="2" creationId="{7E35ABED-5C07-4ACC-896A-339C782236FE}"/>
          </ac:spMkLst>
        </pc:spChg>
        <pc:spChg chg="mod">
          <ac:chgData name="Cistola,Andrew S" userId="9331a875-03b4-427c-899f-4feeda8c67d9" providerId="ADAL" clId="{72B7CCF7-1832-4F0D-9885-1C8ED0E28D91}" dt="2021-04-20T21:43:39.534" v="135" actId="120"/>
          <ac:spMkLst>
            <pc:docMk/>
            <pc:sldMk cId="29113916" sldId="274"/>
            <ac:spMk id="6" creationId="{86CF9E53-3D56-40C7-A9DE-0456B3B1A5CB}"/>
          </ac:spMkLst>
        </pc:spChg>
        <pc:picChg chg="mod modCrop">
          <ac:chgData name="Cistola,Andrew S" userId="9331a875-03b4-427c-899f-4feeda8c67d9" providerId="ADAL" clId="{72B7CCF7-1832-4F0D-9885-1C8ED0E28D91}" dt="2021-04-20T21:44:02.467" v="139" actId="732"/>
          <ac:picMkLst>
            <pc:docMk/>
            <pc:sldMk cId="29113916" sldId="274"/>
            <ac:picMk id="4" creationId="{DCAB5DC6-4ED6-447E-8DBA-9A0F80E3A4E3}"/>
          </ac:picMkLst>
        </pc:picChg>
      </pc:sldChg>
      <pc:sldChg chg="addSp delSp modSp mod chgLayout">
        <pc:chgData name="Cistola,Andrew S" userId="9331a875-03b4-427c-899f-4feeda8c67d9" providerId="ADAL" clId="{72B7CCF7-1832-4F0D-9885-1C8ED0E28D91}" dt="2021-04-20T21:42:06.518" v="109" actId="1076"/>
        <pc:sldMkLst>
          <pc:docMk/>
          <pc:sldMk cId="3988436196" sldId="275"/>
        </pc:sldMkLst>
        <pc:spChg chg="mod ord">
          <ac:chgData name="Cistola,Andrew S" userId="9331a875-03b4-427c-899f-4feeda8c67d9" providerId="ADAL" clId="{72B7CCF7-1832-4F0D-9885-1C8ED0E28D91}" dt="2021-04-20T21:41:54.889" v="106" actId="14100"/>
          <ac:spMkLst>
            <pc:docMk/>
            <pc:sldMk cId="3988436196" sldId="275"/>
            <ac:spMk id="2" creationId="{6E34A6C7-500D-47C2-9389-746FD8A53CB2}"/>
          </ac:spMkLst>
        </pc:spChg>
        <pc:spChg chg="add del mod ord">
          <ac:chgData name="Cistola,Andrew S" userId="9331a875-03b4-427c-899f-4feeda8c67d9" providerId="ADAL" clId="{72B7CCF7-1832-4F0D-9885-1C8ED0E28D91}" dt="2021-04-20T21:41:12.194" v="101" actId="478"/>
          <ac:spMkLst>
            <pc:docMk/>
            <pc:sldMk cId="3988436196" sldId="275"/>
            <ac:spMk id="3" creationId="{EA20286D-2231-47ED-8DF0-7A2EE7511FD4}"/>
          </ac:spMkLst>
        </pc:spChg>
        <pc:spChg chg="mod">
          <ac:chgData name="Cistola,Andrew S" userId="9331a875-03b4-427c-899f-4feeda8c67d9" providerId="ADAL" clId="{72B7CCF7-1832-4F0D-9885-1C8ED0E28D91}" dt="2021-04-20T21:42:06.518" v="109" actId="1076"/>
          <ac:spMkLst>
            <pc:docMk/>
            <pc:sldMk cId="3988436196" sldId="275"/>
            <ac:spMk id="6" creationId="{6C67F38E-D5FA-4A3E-A0F0-89776734A666}"/>
          </ac:spMkLst>
        </pc:spChg>
        <pc:picChg chg="mod ord modCrop">
          <ac:chgData name="Cistola,Andrew S" userId="9331a875-03b4-427c-899f-4feeda8c67d9" providerId="ADAL" clId="{72B7CCF7-1832-4F0D-9885-1C8ED0E28D91}" dt="2021-04-20T21:41:07.082" v="100" actId="14100"/>
          <ac:picMkLst>
            <pc:docMk/>
            <pc:sldMk cId="3988436196" sldId="275"/>
            <ac:picMk id="4" creationId="{ADDF9F02-DFFB-4F84-9620-C148AEB11994}"/>
          </ac:picMkLst>
        </pc:picChg>
      </pc:sldChg>
      <pc:sldChg chg="add">
        <pc:chgData name="Cistola,Andrew S" userId="9331a875-03b4-427c-899f-4feeda8c67d9" providerId="ADAL" clId="{72B7CCF7-1832-4F0D-9885-1C8ED0E28D91}" dt="2021-04-21T14:56:20.099" v="148" actId="2890"/>
        <pc:sldMkLst>
          <pc:docMk/>
          <pc:sldMk cId="4053288280" sldId="276"/>
        </pc:sldMkLst>
      </pc:sldChg>
      <pc:sldMasterChg chg="addSldLayout delSldLayout modSldLayout">
        <pc:chgData name="Cistola,Andrew S" userId="9331a875-03b4-427c-899f-4feeda8c67d9" providerId="ADAL" clId="{72B7CCF7-1832-4F0D-9885-1C8ED0E28D91}" dt="2021-04-20T21:36:17.889" v="50" actId="14100"/>
        <pc:sldMasterMkLst>
          <pc:docMk/>
          <pc:sldMasterMk cId="2798886665" sldId="2147483751"/>
        </pc:sldMasterMkLst>
        <pc:sldLayoutChg chg="modSp mod setBg">
          <pc:chgData name="Cistola,Andrew S" userId="9331a875-03b4-427c-899f-4feeda8c67d9" providerId="ADAL" clId="{72B7CCF7-1832-4F0D-9885-1C8ED0E28D91}" dt="2021-04-20T21:26:24.145" v="28" actId="14100"/>
          <pc:sldLayoutMkLst>
            <pc:docMk/>
            <pc:sldMasterMk cId="2798886665" sldId="2147483751"/>
            <pc:sldLayoutMk cId="4165712116" sldId="2147483742"/>
          </pc:sldLayoutMkLst>
          <pc:spChg chg="mod">
            <ac:chgData name="Cistola,Andrew S" userId="9331a875-03b4-427c-899f-4feeda8c67d9" providerId="ADAL" clId="{72B7CCF7-1832-4F0D-9885-1C8ED0E28D91}" dt="2021-04-20T21:26:24.145" v="28" actId="14100"/>
            <ac:spMkLst>
              <pc:docMk/>
              <pc:sldMasterMk cId="2798886665" sldId="2147483751"/>
              <pc:sldLayoutMk cId="4165712116" sldId="2147483742"/>
              <ac:spMk id="3" creationId="{A797A575-703F-410E-9A84-F9B578FEAE80}"/>
            </ac:spMkLst>
          </pc:spChg>
        </pc:sldLayoutChg>
        <pc:sldLayoutChg chg="add del mod replId modTransition">
          <pc:chgData name="Cistola,Andrew S" userId="9331a875-03b4-427c-899f-4feeda8c67d9" providerId="ADAL" clId="{72B7CCF7-1832-4F0D-9885-1C8ED0E28D91}" dt="2021-04-20T21:26:22.994" v="27" actId="2890"/>
          <pc:sldLayoutMkLst>
            <pc:docMk/>
            <pc:sldMasterMk cId="2798886665" sldId="2147483751"/>
            <pc:sldLayoutMk cId="957870891" sldId="2147483752"/>
          </pc:sldLayoutMkLst>
        </pc:sldLayoutChg>
        <pc:sldLayoutChg chg="addSp delSp modSp add mod replId modTransition setBg">
          <pc:chgData name="Cistola,Andrew S" userId="9331a875-03b4-427c-899f-4feeda8c67d9" providerId="ADAL" clId="{72B7CCF7-1832-4F0D-9885-1C8ED0E28D91}" dt="2021-04-20T21:36:17.889" v="50" actId="14100"/>
          <pc:sldLayoutMkLst>
            <pc:docMk/>
            <pc:sldMasterMk cId="2798886665" sldId="2147483751"/>
            <pc:sldLayoutMk cId="4029271562" sldId="2147483752"/>
          </pc:sldLayoutMkLst>
          <pc:spChg chg="mod">
            <ac:chgData name="Cistola,Andrew S" userId="9331a875-03b4-427c-899f-4feeda8c67d9" providerId="ADAL" clId="{72B7CCF7-1832-4F0D-9885-1C8ED0E28D91}" dt="2021-04-20T21:27:19.918" v="49" actId="404"/>
            <ac:spMkLst>
              <pc:docMk/>
              <pc:sldMasterMk cId="2798886665" sldId="2147483751"/>
              <pc:sldLayoutMk cId="4029271562" sldId="2147483752"/>
              <ac:spMk id="2" creationId="{9BFF97FB-514D-4FE8-A9A4-E9A111A56ED4}"/>
            </ac:spMkLst>
          </pc:spChg>
          <pc:spChg chg="add del mod">
            <ac:chgData name="Cistola,Andrew S" userId="9331a875-03b4-427c-899f-4feeda8c67d9" providerId="ADAL" clId="{72B7CCF7-1832-4F0D-9885-1C8ED0E28D91}" dt="2021-04-20T21:36:17.889" v="50" actId="14100"/>
            <ac:spMkLst>
              <pc:docMk/>
              <pc:sldMasterMk cId="2798886665" sldId="2147483751"/>
              <pc:sldLayoutMk cId="4029271562" sldId="2147483752"/>
              <ac:spMk id="3" creationId="{A797A575-703F-410E-9A84-F9B578FEAE80}"/>
            </ac:spMkLst>
          </pc:spChg>
          <pc:spChg chg="add del">
            <ac:chgData name="Cistola,Andrew S" userId="9331a875-03b4-427c-899f-4feeda8c67d9" providerId="ADAL" clId="{72B7CCF7-1832-4F0D-9885-1C8ED0E28D91}" dt="2021-04-20T21:27:11.829" v="44" actId="478"/>
            <ac:spMkLst>
              <pc:docMk/>
              <pc:sldMasterMk cId="2798886665" sldId="2147483751"/>
              <pc:sldLayoutMk cId="4029271562" sldId="2147483752"/>
              <ac:spMk id="4" creationId="{1518B509-934D-400A-A922-45B61AC6EDD8}"/>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8AF22-11B0-4DDD-8057-936F0F641CBD}"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86C57705-839E-4FC6-B309-B8F5152D22A6}">
      <dgm:prSet/>
      <dgm:spPr/>
      <dgm:t>
        <a:bodyPr/>
        <a:lstStyle/>
        <a:p>
          <a:r>
            <a:rPr lang="en-US" baseline="0" dirty="0"/>
            <a:t>The purpose of this study is to utilize machine learning and spatial statistics to identify significant associations between ecological variables and health outcomes available from public data sources.</a:t>
          </a:r>
          <a:endParaRPr lang="en-US" dirty="0"/>
        </a:p>
      </dgm:t>
    </dgm:pt>
    <dgm:pt modelId="{AD6DE12C-007D-43F3-A1B0-3117B62F7595}" type="parTrans" cxnId="{D3D080A3-3124-43B4-B5ED-290148587912}">
      <dgm:prSet/>
      <dgm:spPr/>
      <dgm:t>
        <a:bodyPr/>
        <a:lstStyle/>
        <a:p>
          <a:endParaRPr lang="en-US"/>
        </a:p>
      </dgm:t>
    </dgm:pt>
    <dgm:pt modelId="{6D1353AF-E727-4B36-82D3-D56317D4EA4A}" type="sibTrans" cxnId="{D3D080A3-3124-43B4-B5ED-290148587912}">
      <dgm:prSet/>
      <dgm:spPr/>
      <dgm:t>
        <a:bodyPr/>
        <a:lstStyle/>
        <a:p>
          <a:endParaRPr lang="en-US"/>
        </a:p>
      </dgm:t>
    </dgm:pt>
    <dgm:pt modelId="{C5D3A76A-CBC9-4619-92D7-B814BDFD480E}">
      <dgm:prSet/>
      <dgm:spPr/>
      <dgm:t>
        <a:bodyPr/>
        <a:lstStyle/>
        <a:p>
          <a:r>
            <a:rPr lang="en-US" baseline="0"/>
            <a:t>This study seeks to identify local socioeconomic factors associated with a higher prevalence and health resources that are associated with a lower prevalence of poor self-reported mental health status. </a:t>
          </a:r>
          <a:endParaRPr lang="en-US"/>
        </a:p>
      </dgm:t>
    </dgm:pt>
    <dgm:pt modelId="{8A3327BD-B74B-4995-AE9F-3A0C589BEEAC}" type="parTrans" cxnId="{1FD75F94-9DEF-4AEC-B6F0-58679745CA04}">
      <dgm:prSet/>
      <dgm:spPr/>
      <dgm:t>
        <a:bodyPr/>
        <a:lstStyle/>
        <a:p>
          <a:endParaRPr lang="en-US"/>
        </a:p>
      </dgm:t>
    </dgm:pt>
    <dgm:pt modelId="{4EE62563-BC7A-47E5-AB53-CC9A3681710F}" type="sibTrans" cxnId="{1FD75F94-9DEF-4AEC-B6F0-58679745CA04}">
      <dgm:prSet/>
      <dgm:spPr/>
      <dgm:t>
        <a:bodyPr/>
        <a:lstStyle/>
        <a:p>
          <a:endParaRPr lang="en-US"/>
        </a:p>
      </dgm:t>
    </dgm:pt>
    <dgm:pt modelId="{847171BC-2D31-457B-92B1-64B0E8C021A6}">
      <dgm:prSet/>
      <dgm:spPr/>
      <dgm:t>
        <a:bodyPr/>
        <a:lstStyle/>
        <a:p>
          <a:r>
            <a:rPr lang="en-US" baseline="0" dirty="0"/>
            <a:t>Once identified, hierarchical linear models can be developed to display these relationships and artificial neural networks can be used to predict future outcomes. </a:t>
          </a:r>
          <a:endParaRPr lang="en-US" dirty="0"/>
        </a:p>
      </dgm:t>
    </dgm:pt>
    <dgm:pt modelId="{2234E2BD-F2C4-482F-A3F4-C48AA69CBE9C}" type="parTrans" cxnId="{67E563E1-B120-4DB2-A771-02A3AF7CAF4E}">
      <dgm:prSet/>
      <dgm:spPr/>
      <dgm:t>
        <a:bodyPr/>
        <a:lstStyle/>
        <a:p>
          <a:endParaRPr lang="en-US"/>
        </a:p>
      </dgm:t>
    </dgm:pt>
    <dgm:pt modelId="{A5435C56-E624-4683-96E7-0AD92457F2F3}" type="sibTrans" cxnId="{67E563E1-B120-4DB2-A771-02A3AF7CAF4E}">
      <dgm:prSet/>
      <dgm:spPr/>
      <dgm:t>
        <a:bodyPr/>
        <a:lstStyle/>
        <a:p>
          <a:endParaRPr lang="en-US"/>
        </a:p>
      </dgm:t>
    </dgm:pt>
    <dgm:pt modelId="{53EE5373-D844-4F0C-BF76-F62960323982}">
      <dgm:prSet/>
      <dgm:spPr/>
      <dgm:t>
        <a:bodyPr/>
        <a:lstStyle/>
        <a:p>
          <a:r>
            <a:rPr lang="en-US" baseline="0"/>
            <a:t>By searching among large numbers of candidate predictors, informative relationships that may not be already considered in previous research can be used to develop targeted future population health management efforts.</a:t>
          </a:r>
          <a:endParaRPr lang="en-US"/>
        </a:p>
      </dgm:t>
    </dgm:pt>
    <dgm:pt modelId="{E3281B05-1E2D-4F95-90C7-7540580DEF94}" type="parTrans" cxnId="{ABAA1316-08F8-443B-ABFC-A1A3A40DEC57}">
      <dgm:prSet/>
      <dgm:spPr/>
      <dgm:t>
        <a:bodyPr/>
        <a:lstStyle/>
        <a:p>
          <a:endParaRPr lang="en-US"/>
        </a:p>
      </dgm:t>
    </dgm:pt>
    <dgm:pt modelId="{1C51C4D3-AB13-48BB-8FC5-46C0736CFC6B}" type="sibTrans" cxnId="{ABAA1316-08F8-443B-ABFC-A1A3A40DEC57}">
      <dgm:prSet/>
      <dgm:spPr/>
      <dgm:t>
        <a:bodyPr/>
        <a:lstStyle/>
        <a:p>
          <a:endParaRPr lang="en-US"/>
        </a:p>
      </dgm:t>
    </dgm:pt>
    <dgm:pt modelId="{7459E5E2-2971-4C18-93BE-FDBFCC82DF16}" type="pres">
      <dgm:prSet presAssocID="{4258AF22-11B0-4DDD-8057-936F0F641CBD}" presName="vert0" presStyleCnt="0">
        <dgm:presLayoutVars>
          <dgm:dir/>
          <dgm:animOne val="branch"/>
          <dgm:animLvl val="lvl"/>
        </dgm:presLayoutVars>
      </dgm:prSet>
      <dgm:spPr/>
    </dgm:pt>
    <dgm:pt modelId="{EE1D6962-9E97-46D1-9817-96DF6B6CD140}" type="pres">
      <dgm:prSet presAssocID="{86C57705-839E-4FC6-B309-B8F5152D22A6}" presName="thickLine" presStyleLbl="alignNode1" presStyleIdx="0" presStyleCnt="4"/>
      <dgm:spPr/>
    </dgm:pt>
    <dgm:pt modelId="{EAE3FD25-2C1C-48D9-A994-3A9193166693}" type="pres">
      <dgm:prSet presAssocID="{86C57705-839E-4FC6-B309-B8F5152D22A6}" presName="horz1" presStyleCnt="0"/>
      <dgm:spPr/>
    </dgm:pt>
    <dgm:pt modelId="{6A2D41DC-9205-43F1-8D02-E8F2D97C9A78}" type="pres">
      <dgm:prSet presAssocID="{86C57705-839E-4FC6-B309-B8F5152D22A6}" presName="tx1" presStyleLbl="revTx" presStyleIdx="0" presStyleCnt="4"/>
      <dgm:spPr/>
    </dgm:pt>
    <dgm:pt modelId="{A3CF0346-AD4D-4E31-A954-5EF4E3FA4707}" type="pres">
      <dgm:prSet presAssocID="{86C57705-839E-4FC6-B309-B8F5152D22A6}" presName="vert1" presStyleCnt="0"/>
      <dgm:spPr/>
    </dgm:pt>
    <dgm:pt modelId="{4DA2622D-5F5B-441F-86A3-75DAC4D61242}" type="pres">
      <dgm:prSet presAssocID="{C5D3A76A-CBC9-4619-92D7-B814BDFD480E}" presName="thickLine" presStyleLbl="alignNode1" presStyleIdx="1" presStyleCnt="4"/>
      <dgm:spPr/>
    </dgm:pt>
    <dgm:pt modelId="{63A7A09C-1EA1-448D-B890-89AFB996D3E1}" type="pres">
      <dgm:prSet presAssocID="{C5D3A76A-CBC9-4619-92D7-B814BDFD480E}" presName="horz1" presStyleCnt="0"/>
      <dgm:spPr/>
    </dgm:pt>
    <dgm:pt modelId="{265C51CA-1ED5-4970-9CB4-923039D4D920}" type="pres">
      <dgm:prSet presAssocID="{C5D3A76A-CBC9-4619-92D7-B814BDFD480E}" presName="tx1" presStyleLbl="revTx" presStyleIdx="1" presStyleCnt="4"/>
      <dgm:spPr/>
    </dgm:pt>
    <dgm:pt modelId="{AB3C7786-B993-4E37-9A68-A41932D88879}" type="pres">
      <dgm:prSet presAssocID="{C5D3A76A-CBC9-4619-92D7-B814BDFD480E}" presName="vert1" presStyleCnt="0"/>
      <dgm:spPr/>
    </dgm:pt>
    <dgm:pt modelId="{54335C03-92C7-4539-9540-371823285639}" type="pres">
      <dgm:prSet presAssocID="{847171BC-2D31-457B-92B1-64B0E8C021A6}" presName="thickLine" presStyleLbl="alignNode1" presStyleIdx="2" presStyleCnt="4"/>
      <dgm:spPr/>
    </dgm:pt>
    <dgm:pt modelId="{96E673C3-3038-40B8-BA02-D6F09BCF64E0}" type="pres">
      <dgm:prSet presAssocID="{847171BC-2D31-457B-92B1-64B0E8C021A6}" presName="horz1" presStyleCnt="0"/>
      <dgm:spPr/>
    </dgm:pt>
    <dgm:pt modelId="{80D5C18D-6450-4F3B-89A3-5CBFDD390AB8}" type="pres">
      <dgm:prSet presAssocID="{847171BC-2D31-457B-92B1-64B0E8C021A6}" presName="tx1" presStyleLbl="revTx" presStyleIdx="2" presStyleCnt="4"/>
      <dgm:spPr/>
    </dgm:pt>
    <dgm:pt modelId="{E1E75601-47AD-45D4-9A00-AEEE4C93AB95}" type="pres">
      <dgm:prSet presAssocID="{847171BC-2D31-457B-92B1-64B0E8C021A6}" presName="vert1" presStyleCnt="0"/>
      <dgm:spPr/>
    </dgm:pt>
    <dgm:pt modelId="{56FF9435-AC12-4255-AEAB-9BE4BF65AFB2}" type="pres">
      <dgm:prSet presAssocID="{53EE5373-D844-4F0C-BF76-F62960323982}" presName="thickLine" presStyleLbl="alignNode1" presStyleIdx="3" presStyleCnt="4"/>
      <dgm:spPr/>
    </dgm:pt>
    <dgm:pt modelId="{03F0B8C1-AF57-438F-9458-DA47728E80AC}" type="pres">
      <dgm:prSet presAssocID="{53EE5373-D844-4F0C-BF76-F62960323982}" presName="horz1" presStyleCnt="0"/>
      <dgm:spPr/>
    </dgm:pt>
    <dgm:pt modelId="{27E0E3B9-6907-4F70-89BF-47D2AA2A2FE7}" type="pres">
      <dgm:prSet presAssocID="{53EE5373-D844-4F0C-BF76-F62960323982}" presName="tx1" presStyleLbl="revTx" presStyleIdx="3" presStyleCnt="4"/>
      <dgm:spPr/>
    </dgm:pt>
    <dgm:pt modelId="{3E0F74A2-1113-4723-A964-11FC2EE64B99}" type="pres">
      <dgm:prSet presAssocID="{53EE5373-D844-4F0C-BF76-F62960323982}" presName="vert1" presStyleCnt="0"/>
      <dgm:spPr/>
    </dgm:pt>
  </dgm:ptLst>
  <dgm:cxnLst>
    <dgm:cxn modelId="{ABAA1316-08F8-443B-ABFC-A1A3A40DEC57}" srcId="{4258AF22-11B0-4DDD-8057-936F0F641CBD}" destId="{53EE5373-D844-4F0C-BF76-F62960323982}" srcOrd="3" destOrd="0" parTransId="{E3281B05-1E2D-4F95-90C7-7540580DEF94}" sibTransId="{1C51C4D3-AB13-48BB-8FC5-46C0736CFC6B}"/>
    <dgm:cxn modelId="{4743F266-6446-4201-8391-ADD31334DCC7}" type="presOf" srcId="{847171BC-2D31-457B-92B1-64B0E8C021A6}" destId="{80D5C18D-6450-4F3B-89A3-5CBFDD390AB8}" srcOrd="0" destOrd="0" presId="urn:microsoft.com/office/officeart/2008/layout/LinedList"/>
    <dgm:cxn modelId="{8FEF6F4B-A463-495E-B9F8-EE2E5BDAE206}" type="presOf" srcId="{53EE5373-D844-4F0C-BF76-F62960323982}" destId="{27E0E3B9-6907-4F70-89BF-47D2AA2A2FE7}" srcOrd="0" destOrd="0" presId="urn:microsoft.com/office/officeart/2008/layout/LinedList"/>
    <dgm:cxn modelId="{00CE1B58-B348-4047-B4AC-8E089565CB8B}" type="presOf" srcId="{86C57705-839E-4FC6-B309-B8F5152D22A6}" destId="{6A2D41DC-9205-43F1-8D02-E8F2D97C9A78}" srcOrd="0" destOrd="0" presId="urn:microsoft.com/office/officeart/2008/layout/LinedList"/>
    <dgm:cxn modelId="{1FD75F94-9DEF-4AEC-B6F0-58679745CA04}" srcId="{4258AF22-11B0-4DDD-8057-936F0F641CBD}" destId="{C5D3A76A-CBC9-4619-92D7-B814BDFD480E}" srcOrd="1" destOrd="0" parTransId="{8A3327BD-B74B-4995-AE9F-3A0C589BEEAC}" sibTransId="{4EE62563-BC7A-47E5-AB53-CC9A3681710F}"/>
    <dgm:cxn modelId="{D3D080A3-3124-43B4-B5ED-290148587912}" srcId="{4258AF22-11B0-4DDD-8057-936F0F641CBD}" destId="{86C57705-839E-4FC6-B309-B8F5152D22A6}" srcOrd="0" destOrd="0" parTransId="{AD6DE12C-007D-43F3-A1B0-3117B62F7595}" sibTransId="{6D1353AF-E727-4B36-82D3-D56317D4EA4A}"/>
    <dgm:cxn modelId="{160FFBA8-4990-4198-8EBB-EA0094DBD284}" type="presOf" srcId="{C5D3A76A-CBC9-4619-92D7-B814BDFD480E}" destId="{265C51CA-1ED5-4970-9CB4-923039D4D920}" srcOrd="0" destOrd="0" presId="urn:microsoft.com/office/officeart/2008/layout/LinedList"/>
    <dgm:cxn modelId="{67E563E1-B120-4DB2-A771-02A3AF7CAF4E}" srcId="{4258AF22-11B0-4DDD-8057-936F0F641CBD}" destId="{847171BC-2D31-457B-92B1-64B0E8C021A6}" srcOrd="2" destOrd="0" parTransId="{2234E2BD-F2C4-482F-A3F4-C48AA69CBE9C}" sibTransId="{A5435C56-E624-4683-96E7-0AD92457F2F3}"/>
    <dgm:cxn modelId="{C836AEFF-31FE-4A58-A1F7-431012098573}" type="presOf" srcId="{4258AF22-11B0-4DDD-8057-936F0F641CBD}" destId="{7459E5E2-2971-4C18-93BE-FDBFCC82DF16}" srcOrd="0" destOrd="0" presId="urn:microsoft.com/office/officeart/2008/layout/LinedList"/>
    <dgm:cxn modelId="{286E62FC-2AE7-44B2-AF9D-BFC3B2C97A94}" type="presParOf" srcId="{7459E5E2-2971-4C18-93BE-FDBFCC82DF16}" destId="{EE1D6962-9E97-46D1-9817-96DF6B6CD140}" srcOrd="0" destOrd="0" presId="urn:microsoft.com/office/officeart/2008/layout/LinedList"/>
    <dgm:cxn modelId="{0E8FC6A8-DE13-46BF-9204-490F9779ED80}" type="presParOf" srcId="{7459E5E2-2971-4C18-93BE-FDBFCC82DF16}" destId="{EAE3FD25-2C1C-48D9-A994-3A9193166693}" srcOrd="1" destOrd="0" presId="urn:microsoft.com/office/officeart/2008/layout/LinedList"/>
    <dgm:cxn modelId="{04C2B4C0-4003-4F48-B822-FDB5C4670F34}" type="presParOf" srcId="{EAE3FD25-2C1C-48D9-A994-3A9193166693}" destId="{6A2D41DC-9205-43F1-8D02-E8F2D97C9A78}" srcOrd="0" destOrd="0" presId="urn:microsoft.com/office/officeart/2008/layout/LinedList"/>
    <dgm:cxn modelId="{15C5143D-44EB-4EF6-8674-E4993BCCC3E0}" type="presParOf" srcId="{EAE3FD25-2C1C-48D9-A994-3A9193166693}" destId="{A3CF0346-AD4D-4E31-A954-5EF4E3FA4707}" srcOrd="1" destOrd="0" presId="urn:microsoft.com/office/officeart/2008/layout/LinedList"/>
    <dgm:cxn modelId="{593532EE-51A8-4D86-9FD3-F3BCA859DB4B}" type="presParOf" srcId="{7459E5E2-2971-4C18-93BE-FDBFCC82DF16}" destId="{4DA2622D-5F5B-441F-86A3-75DAC4D61242}" srcOrd="2" destOrd="0" presId="urn:microsoft.com/office/officeart/2008/layout/LinedList"/>
    <dgm:cxn modelId="{F77D7216-54B5-4152-A0FF-F4C949624948}" type="presParOf" srcId="{7459E5E2-2971-4C18-93BE-FDBFCC82DF16}" destId="{63A7A09C-1EA1-448D-B890-89AFB996D3E1}" srcOrd="3" destOrd="0" presId="urn:microsoft.com/office/officeart/2008/layout/LinedList"/>
    <dgm:cxn modelId="{519A4551-A246-418D-8D1B-2E96430709AD}" type="presParOf" srcId="{63A7A09C-1EA1-448D-B890-89AFB996D3E1}" destId="{265C51CA-1ED5-4970-9CB4-923039D4D920}" srcOrd="0" destOrd="0" presId="urn:microsoft.com/office/officeart/2008/layout/LinedList"/>
    <dgm:cxn modelId="{76E5DA91-27EB-4648-942B-32A78E677B32}" type="presParOf" srcId="{63A7A09C-1EA1-448D-B890-89AFB996D3E1}" destId="{AB3C7786-B993-4E37-9A68-A41932D88879}" srcOrd="1" destOrd="0" presId="urn:microsoft.com/office/officeart/2008/layout/LinedList"/>
    <dgm:cxn modelId="{3B722418-916A-43CE-B51B-D5B4C73CF8AB}" type="presParOf" srcId="{7459E5E2-2971-4C18-93BE-FDBFCC82DF16}" destId="{54335C03-92C7-4539-9540-371823285639}" srcOrd="4" destOrd="0" presId="urn:microsoft.com/office/officeart/2008/layout/LinedList"/>
    <dgm:cxn modelId="{741BFCEC-876F-4EDE-8A28-E763E2A00265}" type="presParOf" srcId="{7459E5E2-2971-4C18-93BE-FDBFCC82DF16}" destId="{96E673C3-3038-40B8-BA02-D6F09BCF64E0}" srcOrd="5" destOrd="0" presId="urn:microsoft.com/office/officeart/2008/layout/LinedList"/>
    <dgm:cxn modelId="{F5759BF0-AF62-45EA-B238-D85720032F4C}" type="presParOf" srcId="{96E673C3-3038-40B8-BA02-D6F09BCF64E0}" destId="{80D5C18D-6450-4F3B-89A3-5CBFDD390AB8}" srcOrd="0" destOrd="0" presId="urn:microsoft.com/office/officeart/2008/layout/LinedList"/>
    <dgm:cxn modelId="{C03FBC0E-A5BE-4FCF-9158-79E709D33CF0}" type="presParOf" srcId="{96E673C3-3038-40B8-BA02-D6F09BCF64E0}" destId="{E1E75601-47AD-45D4-9A00-AEEE4C93AB95}" srcOrd="1" destOrd="0" presId="urn:microsoft.com/office/officeart/2008/layout/LinedList"/>
    <dgm:cxn modelId="{99585686-94DB-4C8C-908B-10E2E0DD3B1C}" type="presParOf" srcId="{7459E5E2-2971-4C18-93BE-FDBFCC82DF16}" destId="{56FF9435-AC12-4255-AEAB-9BE4BF65AFB2}" srcOrd="6" destOrd="0" presId="urn:microsoft.com/office/officeart/2008/layout/LinedList"/>
    <dgm:cxn modelId="{B1A7236C-91C2-436F-9FB6-59252973DB4C}" type="presParOf" srcId="{7459E5E2-2971-4C18-93BE-FDBFCC82DF16}" destId="{03F0B8C1-AF57-438F-9458-DA47728E80AC}" srcOrd="7" destOrd="0" presId="urn:microsoft.com/office/officeart/2008/layout/LinedList"/>
    <dgm:cxn modelId="{37B3F69D-CFD2-4A3A-A6BD-5DB1A9B0B355}" type="presParOf" srcId="{03F0B8C1-AF57-438F-9458-DA47728E80AC}" destId="{27E0E3B9-6907-4F70-89BF-47D2AA2A2FE7}" srcOrd="0" destOrd="0" presId="urn:microsoft.com/office/officeart/2008/layout/LinedList"/>
    <dgm:cxn modelId="{6E14B08D-E026-42BA-9BDE-3B8C3B804597}" type="presParOf" srcId="{03F0B8C1-AF57-438F-9458-DA47728E80AC}" destId="{3E0F74A2-1113-4723-A964-11FC2EE64B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1E784-8FE3-4EA8-B0C2-AA05CF53E16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7204893-3241-4AE3-888F-B8142EB4F25C}">
      <dgm:prSet/>
      <dgm:spPr/>
      <dgm:t>
        <a:bodyPr/>
        <a:lstStyle/>
        <a:p>
          <a:r>
            <a:rPr lang="en-US" baseline="0"/>
            <a:t>Ecological factors are known predictors of many health outcomes (1–7).</a:t>
          </a:r>
          <a:endParaRPr lang="en-US"/>
        </a:p>
      </dgm:t>
    </dgm:pt>
    <dgm:pt modelId="{27999FDC-99AC-472B-A50E-1C2E45B76310}" type="parTrans" cxnId="{EE6B38BF-74C8-4CDA-A257-C78A9FA58F62}">
      <dgm:prSet/>
      <dgm:spPr/>
      <dgm:t>
        <a:bodyPr/>
        <a:lstStyle/>
        <a:p>
          <a:endParaRPr lang="en-US"/>
        </a:p>
      </dgm:t>
    </dgm:pt>
    <dgm:pt modelId="{644A90DF-556F-4D3D-AA6A-E03F608677AF}" type="sibTrans" cxnId="{EE6B38BF-74C8-4CDA-A257-C78A9FA58F62}">
      <dgm:prSet/>
      <dgm:spPr/>
      <dgm:t>
        <a:bodyPr/>
        <a:lstStyle/>
        <a:p>
          <a:endParaRPr lang="en-US"/>
        </a:p>
      </dgm:t>
    </dgm:pt>
    <dgm:pt modelId="{28100756-B776-4A52-A10C-2954E3EAC9FD}">
      <dgm:prSet/>
      <dgm:spPr/>
      <dgm:t>
        <a:bodyPr/>
        <a:lstStyle/>
        <a:p>
          <a:r>
            <a:rPr lang="en-US" baseline="0" dirty="0"/>
            <a:t>Neighborhood level deprivation is a useful measure in assessing risk for negative health outcomes and creating targeted interventions within population health management (8–13).</a:t>
          </a:r>
          <a:endParaRPr lang="en-US" dirty="0"/>
        </a:p>
      </dgm:t>
    </dgm:pt>
    <dgm:pt modelId="{0E45DDCE-CF99-4C7B-BF30-F1EFAE53CC2D}" type="parTrans" cxnId="{C7417C4F-A588-4F1A-B2BF-2B7833585680}">
      <dgm:prSet/>
      <dgm:spPr/>
      <dgm:t>
        <a:bodyPr/>
        <a:lstStyle/>
        <a:p>
          <a:endParaRPr lang="en-US"/>
        </a:p>
      </dgm:t>
    </dgm:pt>
    <dgm:pt modelId="{D55F9623-6230-4B29-9F60-799C03663419}" type="sibTrans" cxnId="{C7417C4F-A588-4F1A-B2BF-2B7833585680}">
      <dgm:prSet/>
      <dgm:spPr/>
      <dgm:t>
        <a:bodyPr/>
        <a:lstStyle/>
        <a:p>
          <a:endParaRPr lang="en-US"/>
        </a:p>
      </dgm:t>
    </dgm:pt>
    <dgm:pt modelId="{ED24C43E-C1F3-4A79-9055-55630B072AB6}">
      <dgm:prSet/>
      <dgm:spPr/>
      <dgm:t>
        <a:bodyPr/>
        <a:lstStyle/>
        <a:p>
          <a:r>
            <a:rPr lang="en-US" baseline="0"/>
            <a:t>However, there are many complex ecological factors that have not yet been thoroughly identified. </a:t>
          </a:r>
          <a:endParaRPr lang="en-US"/>
        </a:p>
      </dgm:t>
    </dgm:pt>
    <dgm:pt modelId="{72101F8E-5FA3-4201-8FAE-128E6E86F9C1}" type="parTrans" cxnId="{86039198-DCCC-40F4-B090-052A8A1C74AF}">
      <dgm:prSet/>
      <dgm:spPr/>
      <dgm:t>
        <a:bodyPr/>
        <a:lstStyle/>
        <a:p>
          <a:endParaRPr lang="en-US"/>
        </a:p>
      </dgm:t>
    </dgm:pt>
    <dgm:pt modelId="{5262E124-15D6-430F-A878-17BBCA301CD1}" type="sibTrans" cxnId="{86039198-DCCC-40F4-B090-052A8A1C74AF}">
      <dgm:prSet/>
      <dgm:spPr/>
      <dgm:t>
        <a:bodyPr/>
        <a:lstStyle/>
        <a:p>
          <a:endParaRPr lang="en-US"/>
        </a:p>
      </dgm:t>
    </dgm:pt>
    <dgm:pt modelId="{A7BFF769-A587-46C7-9995-E5B7251FEF77}">
      <dgm:prSet/>
      <dgm:spPr/>
      <dgm:t>
        <a:bodyPr/>
        <a:lstStyle/>
        <a:p>
          <a:r>
            <a:rPr lang="en-US" baseline="0"/>
            <a:t>With the advent of ‘big data,’ there is increased availability of ecological data that can measure these effects as well as machine learning algorithms that can analyze large datasets. </a:t>
          </a:r>
          <a:endParaRPr lang="en-US"/>
        </a:p>
      </dgm:t>
    </dgm:pt>
    <dgm:pt modelId="{8BFBCFD8-5B72-4ECB-9E39-3A5DA2FF2C44}" type="parTrans" cxnId="{8065CF03-5592-46C8-9173-532E68C4B236}">
      <dgm:prSet/>
      <dgm:spPr/>
      <dgm:t>
        <a:bodyPr/>
        <a:lstStyle/>
        <a:p>
          <a:endParaRPr lang="en-US"/>
        </a:p>
      </dgm:t>
    </dgm:pt>
    <dgm:pt modelId="{BC9B3F72-47CC-4001-BDFA-16DFFF54EA98}" type="sibTrans" cxnId="{8065CF03-5592-46C8-9173-532E68C4B236}">
      <dgm:prSet/>
      <dgm:spPr/>
      <dgm:t>
        <a:bodyPr/>
        <a:lstStyle/>
        <a:p>
          <a:endParaRPr lang="en-US"/>
        </a:p>
      </dgm:t>
    </dgm:pt>
    <dgm:pt modelId="{B70517E5-1331-4C74-B240-C924F612820B}">
      <dgm:prSet/>
      <dgm:spPr/>
      <dgm:t>
        <a:bodyPr/>
        <a:lstStyle/>
        <a:p>
          <a:r>
            <a:rPr lang="en-US" baseline="0"/>
            <a:t>Alongside geographic information systems that can model complex associations, new computational approaches have great potential to improve public health research and  population health management efforts (14–17). </a:t>
          </a:r>
          <a:endParaRPr lang="en-US"/>
        </a:p>
      </dgm:t>
    </dgm:pt>
    <dgm:pt modelId="{0CA78A44-2E04-4189-BE0B-AB900D31B0B0}" type="parTrans" cxnId="{981F3653-0547-4EFF-8379-C67B8A5A3C82}">
      <dgm:prSet/>
      <dgm:spPr/>
      <dgm:t>
        <a:bodyPr/>
        <a:lstStyle/>
        <a:p>
          <a:endParaRPr lang="en-US"/>
        </a:p>
      </dgm:t>
    </dgm:pt>
    <dgm:pt modelId="{3F530EBE-EF97-4E10-B39B-AAB940B7C47D}" type="sibTrans" cxnId="{981F3653-0547-4EFF-8379-C67B8A5A3C82}">
      <dgm:prSet/>
      <dgm:spPr/>
      <dgm:t>
        <a:bodyPr/>
        <a:lstStyle/>
        <a:p>
          <a:endParaRPr lang="en-US"/>
        </a:p>
      </dgm:t>
    </dgm:pt>
    <dgm:pt modelId="{A9C69CEF-8287-4C47-BC88-2660DFB5774A}">
      <dgm:prSet/>
      <dgm:spPr/>
      <dgm:t>
        <a:bodyPr/>
        <a:lstStyle/>
        <a:p>
          <a:r>
            <a:rPr lang="en-US" baseline="0"/>
            <a:t>However spatial analysis used for non-infectious public health outcomes is limited (18) and the use of machine learning often provides little benefit over traditional approaches (19,20). </a:t>
          </a:r>
          <a:endParaRPr lang="en-US"/>
        </a:p>
      </dgm:t>
    </dgm:pt>
    <dgm:pt modelId="{D5138119-3F54-4349-A083-C28AFD46DAD1}" type="parTrans" cxnId="{D9888E8D-CFC8-4B83-9235-7C29AA2A5D2C}">
      <dgm:prSet/>
      <dgm:spPr/>
      <dgm:t>
        <a:bodyPr/>
        <a:lstStyle/>
        <a:p>
          <a:endParaRPr lang="en-US"/>
        </a:p>
      </dgm:t>
    </dgm:pt>
    <dgm:pt modelId="{051D6CF5-5427-4181-A1A6-309A5511FD47}" type="sibTrans" cxnId="{D9888E8D-CFC8-4B83-9235-7C29AA2A5D2C}">
      <dgm:prSet/>
      <dgm:spPr/>
      <dgm:t>
        <a:bodyPr/>
        <a:lstStyle/>
        <a:p>
          <a:endParaRPr lang="en-US"/>
        </a:p>
      </dgm:t>
    </dgm:pt>
    <dgm:pt modelId="{29E8188A-3898-48A8-B0FE-C2051AE522A8}">
      <dgm:prSet/>
      <dgm:spPr/>
      <dgm:t>
        <a:bodyPr/>
        <a:lstStyle/>
        <a:p>
          <a:r>
            <a:rPr lang="en-US" baseline="0" dirty="0"/>
            <a:t>Machine learning needs methodological improvement (21–24) to better assist population health management efforts (25–27). </a:t>
          </a:r>
          <a:endParaRPr lang="en-US" dirty="0"/>
        </a:p>
      </dgm:t>
    </dgm:pt>
    <dgm:pt modelId="{D15E3CA1-DCD7-4AA2-8D29-2955B4F48BA3}" type="parTrans" cxnId="{0701E7EB-A6DD-41C6-AEAD-A16FCDD82825}">
      <dgm:prSet/>
      <dgm:spPr/>
      <dgm:t>
        <a:bodyPr/>
        <a:lstStyle/>
        <a:p>
          <a:endParaRPr lang="en-US"/>
        </a:p>
      </dgm:t>
    </dgm:pt>
    <dgm:pt modelId="{63A6D135-BB99-4640-861B-66037360B8AB}" type="sibTrans" cxnId="{0701E7EB-A6DD-41C6-AEAD-A16FCDD82825}">
      <dgm:prSet/>
      <dgm:spPr/>
      <dgm:t>
        <a:bodyPr/>
        <a:lstStyle/>
        <a:p>
          <a:endParaRPr lang="en-US"/>
        </a:p>
      </dgm:t>
    </dgm:pt>
    <dgm:pt modelId="{6D01956D-37B3-4399-AD36-095D8AC5DFD6}">
      <dgm:prSet/>
      <dgm:spPr/>
      <dgm:t>
        <a:bodyPr/>
        <a:lstStyle/>
        <a:p>
          <a:r>
            <a:rPr lang="en-US" baseline="0"/>
            <a:t>There is a for expanded scope in spatial analysis to better inform translational science in public health (28–30).</a:t>
          </a:r>
          <a:endParaRPr lang="en-US"/>
        </a:p>
      </dgm:t>
    </dgm:pt>
    <dgm:pt modelId="{20196F9B-8125-4C19-9676-571DE25946B9}" type="parTrans" cxnId="{D5A7A671-D18B-4587-8CD4-FCFF001D2BF8}">
      <dgm:prSet/>
      <dgm:spPr/>
      <dgm:t>
        <a:bodyPr/>
        <a:lstStyle/>
        <a:p>
          <a:endParaRPr lang="en-US"/>
        </a:p>
      </dgm:t>
    </dgm:pt>
    <dgm:pt modelId="{7AA92573-8788-4447-8687-A6E8EBD8A087}" type="sibTrans" cxnId="{D5A7A671-D18B-4587-8CD4-FCFF001D2BF8}">
      <dgm:prSet/>
      <dgm:spPr/>
      <dgm:t>
        <a:bodyPr/>
        <a:lstStyle/>
        <a:p>
          <a:endParaRPr lang="en-US"/>
        </a:p>
      </dgm:t>
    </dgm:pt>
    <dgm:pt modelId="{27FFCB76-C381-4420-A1A3-CB35F35BFF18}" type="pres">
      <dgm:prSet presAssocID="{8B51E784-8FE3-4EA8-B0C2-AA05CF53E168}" presName="diagram" presStyleCnt="0">
        <dgm:presLayoutVars>
          <dgm:dir/>
          <dgm:resizeHandles val="exact"/>
        </dgm:presLayoutVars>
      </dgm:prSet>
      <dgm:spPr/>
    </dgm:pt>
    <dgm:pt modelId="{77A865D0-25E2-49D7-8E40-366CB92337D6}" type="pres">
      <dgm:prSet presAssocID="{07204893-3241-4AE3-888F-B8142EB4F25C}" presName="node" presStyleLbl="node1" presStyleIdx="0" presStyleCnt="8">
        <dgm:presLayoutVars>
          <dgm:bulletEnabled val="1"/>
        </dgm:presLayoutVars>
      </dgm:prSet>
      <dgm:spPr/>
    </dgm:pt>
    <dgm:pt modelId="{C61558BA-752D-4472-9536-A4A54D8C856F}" type="pres">
      <dgm:prSet presAssocID="{644A90DF-556F-4D3D-AA6A-E03F608677AF}" presName="sibTrans" presStyleCnt="0"/>
      <dgm:spPr/>
    </dgm:pt>
    <dgm:pt modelId="{35F04E3F-EB52-48BE-99FB-6383F37E2DCB}" type="pres">
      <dgm:prSet presAssocID="{28100756-B776-4A52-A10C-2954E3EAC9FD}" presName="node" presStyleLbl="node1" presStyleIdx="1" presStyleCnt="8">
        <dgm:presLayoutVars>
          <dgm:bulletEnabled val="1"/>
        </dgm:presLayoutVars>
      </dgm:prSet>
      <dgm:spPr/>
    </dgm:pt>
    <dgm:pt modelId="{B3C48B29-D53D-43E2-88B6-9ADDB0D6FC5B}" type="pres">
      <dgm:prSet presAssocID="{D55F9623-6230-4B29-9F60-799C03663419}" presName="sibTrans" presStyleCnt="0"/>
      <dgm:spPr/>
    </dgm:pt>
    <dgm:pt modelId="{D7C59C1D-5E2D-4859-8DB4-B732C5044778}" type="pres">
      <dgm:prSet presAssocID="{ED24C43E-C1F3-4A79-9055-55630B072AB6}" presName="node" presStyleLbl="node1" presStyleIdx="2" presStyleCnt="8">
        <dgm:presLayoutVars>
          <dgm:bulletEnabled val="1"/>
        </dgm:presLayoutVars>
      </dgm:prSet>
      <dgm:spPr/>
    </dgm:pt>
    <dgm:pt modelId="{59E9ED3D-C592-4960-A724-A0A71B10FEFB}" type="pres">
      <dgm:prSet presAssocID="{5262E124-15D6-430F-A878-17BBCA301CD1}" presName="sibTrans" presStyleCnt="0"/>
      <dgm:spPr/>
    </dgm:pt>
    <dgm:pt modelId="{960C6FD5-332E-4DB7-86D1-CDC4BFBDA3DF}" type="pres">
      <dgm:prSet presAssocID="{A7BFF769-A587-46C7-9995-E5B7251FEF77}" presName="node" presStyleLbl="node1" presStyleIdx="3" presStyleCnt="8">
        <dgm:presLayoutVars>
          <dgm:bulletEnabled val="1"/>
        </dgm:presLayoutVars>
      </dgm:prSet>
      <dgm:spPr/>
    </dgm:pt>
    <dgm:pt modelId="{FE66E522-B745-43FD-9031-A5D51E1CFC0A}" type="pres">
      <dgm:prSet presAssocID="{BC9B3F72-47CC-4001-BDFA-16DFFF54EA98}" presName="sibTrans" presStyleCnt="0"/>
      <dgm:spPr/>
    </dgm:pt>
    <dgm:pt modelId="{5B1C26A1-4D86-4AAC-BC02-EB592CC5F1E0}" type="pres">
      <dgm:prSet presAssocID="{B70517E5-1331-4C74-B240-C924F612820B}" presName="node" presStyleLbl="node1" presStyleIdx="4" presStyleCnt="8">
        <dgm:presLayoutVars>
          <dgm:bulletEnabled val="1"/>
        </dgm:presLayoutVars>
      </dgm:prSet>
      <dgm:spPr/>
    </dgm:pt>
    <dgm:pt modelId="{612F3D2E-BA3D-47BF-815F-C6BD1829CCB2}" type="pres">
      <dgm:prSet presAssocID="{3F530EBE-EF97-4E10-B39B-AAB940B7C47D}" presName="sibTrans" presStyleCnt="0"/>
      <dgm:spPr/>
    </dgm:pt>
    <dgm:pt modelId="{D5E07E8E-7499-4865-8301-A0E71B8376FA}" type="pres">
      <dgm:prSet presAssocID="{A9C69CEF-8287-4C47-BC88-2660DFB5774A}" presName="node" presStyleLbl="node1" presStyleIdx="5" presStyleCnt="8">
        <dgm:presLayoutVars>
          <dgm:bulletEnabled val="1"/>
        </dgm:presLayoutVars>
      </dgm:prSet>
      <dgm:spPr/>
    </dgm:pt>
    <dgm:pt modelId="{0EFA32E0-13B8-4DA8-8C1F-F85177BC7F25}" type="pres">
      <dgm:prSet presAssocID="{051D6CF5-5427-4181-A1A6-309A5511FD47}" presName="sibTrans" presStyleCnt="0"/>
      <dgm:spPr/>
    </dgm:pt>
    <dgm:pt modelId="{F1E66C89-4D2F-4EEF-9FAC-9FB46E5EBFEA}" type="pres">
      <dgm:prSet presAssocID="{29E8188A-3898-48A8-B0FE-C2051AE522A8}" presName="node" presStyleLbl="node1" presStyleIdx="6" presStyleCnt="8">
        <dgm:presLayoutVars>
          <dgm:bulletEnabled val="1"/>
        </dgm:presLayoutVars>
      </dgm:prSet>
      <dgm:spPr/>
    </dgm:pt>
    <dgm:pt modelId="{7EBC8348-E7E5-499A-B2D4-05D92A56E2FD}" type="pres">
      <dgm:prSet presAssocID="{63A6D135-BB99-4640-861B-66037360B8AB}" presName="sibTrans" presStyleCnt="0"/>
      <dgm:spPr/>
    </dgm:pt>
    <dgm:pt modelId="{E5195170-B7A6-415B-9344-4ED512429C5A}" type="pres">
      <dgm:prSet presAssocID="{6D01956D-37B3-4399-AD36-095D8AC5DFD6}" presName="node" presStyleLbl="node1" presStyleIdx="7" presStyleCnt="8">
        <dgm:presLayoutVars>
          <dgm:bulletEnabled val="1"/>
        </dgm:presLayoutVars>
      </dgm:prSet>
      <dgm:spPr/>
    </dgm:pt>
  </dgm:ptLst>
  <dgm:cxnLst>
    <dgm:cxn modelId="{4CA5CB01-863C-4926-9123-7C97913A87F3}" type="presOf" srcId="{28100756-B776-4A52-A10C-2954E3EAC9FD}" destId="{35F04E3F-EB52-48BE-99FB-6383F37E2DCB}" srcOrd="0" destOrd="0" presId="urn:microsoft.com/office/officeart/2005/8/layout/default"/>
    <dgm:cxn modelId="{8065CF03-5592-46C8-9173-532E68C4B236}" srcId="{8B51E784-8FE3-4EA8-B0C2-AA05CF53E168}" destId="{A7BFF769-A587-46C7-9995-E5B7251FEF77}" srcOrd="3" destOrd="0" parTransId="{8BFBCFD8-5B72-4ECB-9E39-3A5DA2FF2C44}" sibTransId="{BC9B3F72-47CC-4001-BDFA-16DFFF54EA98}"/>
    <dgm:cxn modelId="{7D2D0B2B-08EA-427A-98B5-FFBFD42AE7E3}" type="presOf" srcId="{ED24C43E-C1F3-4A79-9055-55630B072AB6}" destId="{D7C59C1D-5E2D-4859-8DB4-B732C5044778}" srcOrd="0" destOrd="0" presId="urn:microsoft.com/office/officeart/2005/8/layout/default"/>
    <dgm:cxn modelId="{F895BA37-65C4-476B-A51A-616DEE3F1927}" type="presOf" srcId="{8B51E784-8FE3-4EA8-B0C2-AA05CF53E168}" destId="{27FFCB76-C381-4420-A1A3-CB35F35BFF18}" srcOrd="0" destOrd="0" presId="urn:microsoft.com/office/officeart/2005/8/layout/default"/>
    <dgm:cxn modelId="{C7417C4F-A588-4F1A-B2BF-2B7833585680}" srcId="{8B51E784-8FE3-4EA8-B0C2-AA05CF53E168}" destId="{28100756-B776-4A52-A10C-2954E3EAC9FD}" srcOrd="1" destOrd="0" parTransId="{0E45DDCE-CF99-4C7B-BF30-F1EFAE53CC2D}" sibTransId="{D55F9623-6230-4B29-9F60-799C03663419}"/>
    <dgm:cxn modelId="{D5A7A671-D18B-4587-8CD4-FCFF001D2BF8}" srcId="{8B51E784-8FE3-4EA8-B0C2-AA05CF53E168}" destId="{6D01956D-37B3-4399-AD36-095D8AC5DFD6}" srcOrd="7" destOrd="0" parTransId="{20196F9B-8125-4C19-9676-571DE25946B9}" sibTransId="{7AA92573-8788-4447-8687-A6E8EBD8A087}"/>
    <dgm:cxn modelId="{981F3653-0547-4EFF-8379-C67B8A5A3C82}" srcId="{8B51E784-8FE3-4EA8-B0C2-AA05CF53E168}" destId="{B70517E5-1331-4C74-B240-C924F612820B}" srcOrd="4" destOrd="0" parTransId="{0CA78A44-2E04-4189-BE0B-AB900D31B0B0}" sibTransId="{3F530EBE-EF97-4E10-B39B-AAB940B7C47D}"/>
    <dgm:cxn modelId="{3606ED76-2519-4923-AE6E-55441384861D}" type="presOf" srcId="{07204893-3241-4AE3-888F-B8142EB4F25C}" destId="{77A865D0-25E2-49D7-8E40-366CB92337D6}" srcOrd="0" destOrd="0" presId="urn:microsoft.com/office/officeart/2005/8/layout/default"/>
    <dgm:cxn modelId="{D9888E8D-CFC8-4B83-9235-7C29AA2A5D2C}" srcId="{8B51E784-8FE3-4EA8-B0C2-AA05CF53E168}" destId="{A9C69CEF-8287-4C47-BC88-2660DFB5774A}" srcOrd="5" destOrd="0" parTransId="{D5138119-3F54-4349-A083-C28AFD46DAD1}" sibTransId="{051D6CF5-5427-4181-A1A6-309A5511FD47}"/>
    <dgm:cxn modelId="{FFC41C97-204D-471F-967B-3819C23DD3E0}" type="presOf" srcId="{A7BFF769-A587-46C7-9995-E5B7251FEF77}" destId="{960C6FD5-332E-4DB7-86D1-CDC4BFBDA3DF}" srcOrd="0" destOrd="0" presId="urn:microsoft.com/office/officeart/2005/8/layout/default"/>
    <dgm:cxn modelId="{86039198-DCCC-40F4-B090-052A8A1C74AF}" srcId="{8B51E784-8FE3-4EA8-B0C2-AA05CF53E168}" destId="{ED24C43E-C1F3-4A79-9055-55630B072AB6}" srcOrd="2" destOrd="0" parTransId="{72101F8E-5FA3-4201-8FAE-128E6E86F9C1}" sibTransId="{5262E124-15D6-430F-A878-17BBCA301CD1}"/>
    <dgm:cxn modelId="{10B214AA-AE2B-474D-B1FC-58912E7AF01E}" type="presOf" srcId="{A9C69CEF-8287-4C47-BC88-2660DFB5774A}" destId="{D5E07E8E-7499-4865-8301-A0E71B8376FA}" srcOrd="0" destOrd="0" presId="urn:microsoft.com/office/officeart/2005/8/layout/default"/>
    <dgm:cxn modelId="{718E71B4-7A62-4108-8768-9B1DAEE12AB1}" type="presOf" srcId="{6D01956D-37B3-4399-AD36-095D8AC5DFD6}" destId="{E5195170-B7A6-415B-9344-4ED512429C5A}" srcOrd="0" destOrd="0" presId="urn:microsoft.com/office/officeart/2005/8/layout/default"/>
    <dgm:cxn modelId="{EE6B38BF-74C8-4CDA-A257-C78A9FA58F62}" srcId="{8B51E784-8FE3-4EA8-B0C2-AA05CF53E168}" destId="{07204893-3241-4AE3-888F-B8142EB4F25C}" srcOrd="0" destOrd="0" parTransId="{27999FDC-99AC-472B-A50E-1C2E45B76310}" sibTransId="{644A90DF-556F-4D3D-AA6A-E03F608677AF}"/>
    <dgm:cxn modelId="{F3E612E6-98C0-414D-AD3A-4836D072B854}" type="presOf" srcId="{29E8188A-3898-48A8-B0FE-C2051AE522A8}" destId="{F1E66C89-4D2F-4EEF-9FAC-9FB46E5EBFEA}" srcOrd="0" destOrd="0" presId="urn:microsoft.com/office/officeart/2005/8/layout/default"/>
    <dgm:cxn modelId="{550DF1E8-BCBC-4695-96A9-E9C3228A7C5D}" type="presOf" srcId="{B70517E5-1331-4C74-B240-C924F612820B}" destId="{5B1C26A1-4D86-4AAC-BC02-EB592CC5F1E0}" srcOrd="0" destOrd="0" presId="urn:microsoft.com/office/officeart/2005/8/layout/default"/>
    <dgm:cxn modelId="{0701E7EB-A6DD-41C6-AEAD-A16FCDD82825}" srcId="{8B51E784-8FE3-4EA8-B0C2-AA05CF53E168}" destId="{29E8188A-3898-48A8-B0FE-C2051AE522A8}" srcOrd="6" destOrd="0" parTransId="{D15E3CA1-DCD7-4AA2-8D29-2955B4F48BA3}" sibTransId="{63A6D135-BB99-4640-861B-66037360B8AB}"/>
    <dgm:cxn modelId="{C5D94E71-F6A9-4B79-A008-A13CDC849F11}" type="presParOf" srcId="{27FFCB76-C381-4420-A1A3-CB35F35BFF18}" destId="{77A865D0-25E2-49D7-8E40-366CB92337D6}" srcOrd="0" destOrd="0" presId="urn:microsoft.com/office/officeart/2005/8/layout/default"/>
    <dgm:cxn modelId="{3DC10E80-8EB8-4273-99EA-A6233CB76C06}" type="presParOf" srcId="{27FFCB76-C381-4420-A1A3-CB35F35BFF18}" destId="{C61558BA-752D-4472-9536-A4A54D8C856F}" srcOrd="1" destOrd="0" presId="urn:microsoft.com/office/officeart/2005/8/layout/default"/>
    <dgm:cxn modelId="{C131C0FC-371A-4FB1-9D6B-ADAFB9BA4765}" type="presParOf" srcId="{27FFCB76-C381-4420-A1A3-CB35F35BFF18}" destId="{35F04E3F-EB52-48BE-99FB-6383F37E2DCB}" srcOrd="2" destOrd="0" presId="urn:microsoft.com/office/officeart/2005/8/layout/default"/>
    <dgm:cxn modelId="{67F9AEFC-ABA0-401B-B748-BC348B2A42C5}" type="presParOf" srcId="{27FFCB76-C381-4420-A1A3-CB35F35BFF18}" destId="{B3C48B29-D53D-43E2-88B6-9ADDB0D6FC5B}" srcOrd="3" destOrd="0" presId="urn:microsoft.com/office/officeart/2005/8/layout/default"/>
    <dgm:cxn modelId="{E01E242C-BF74-42DB-8607-44D2122F182B}" type="presParOf" srcId="{27FFCB76-C381-4420-A1A3-CB35F35BFF18}" destId="{D7C59C1D-5E2D-4859-8DB4-B732C5044778}" srcOrd="4" destOrd="0" presId="urn:microsoft.com/office/officeart/2005/8/layout/default"/>
    <dgm:cxn modelId="{6386A429-9B3D-4D93-8855-EE83C7C1CBB9}" type="presParOf" srcId="{27FFCB76-C381-4420-A1A3-CB35F35BFF18}" destId="{59E9ED3D-C592-4960-A724-A0A71B10FEFB}" srcOrd="5" destOrd="0" presId="urn:microsoft.com/office/officeart/2005/8/layout/default"/>
    <dgm:cxn modelId="{2AB6D486-2DA0-43AB-BDF9-C1FC01551CBD}" type="presParOf" srcId="{27FFCB76-C381-4420-A1A3-CB35F35BFF18}" destId="{960C6FD5-332E-4DB7-86D1-CDC4BFBDA3DF}" srcOrd="6" destOrd="0" presId="urn:microsoft.com/office/officeart/2005/8/layout/default"/>
    <dgm:cxn modelId="{771C1D23-9B3E-4CE1-AF15-5324BACDAEFF}" type="presParOf" srcId="{27FFCB76-C381-4420-A1A3-CB35F35BFF18}" destId="{FE66E522-B745-43FD-9031-A5D51E1CFC0A}" srcOrd="7" destOrd="0" presId="urn:microsoft.com/office/officeart/2005/8/layout/default"/>
    <dgm:cxn modelId="{6AA6C72A-E182-4003-A300-9774F0DAB7EB}" type="presParOf" srcId="{27FFCB76-C381-4420-A1A3-CB35F35BFF18}" destId="{5B1C26A1-4D86-4AAC-BC02-EB592CC5F1E0}" srcOrd="8" destOrd="0" presId="urn:microsoft.com/office/officeart/2005/8/layout/default"/>
    <dgm:cxn modelId="{E2BADB61-014F-4936-9392-56E20715F31F}" type="presParOf" srcId="{27FFCB76-C381-4420-A1A3-CB35F35BFF18}" destId="{612F3D2E-BA3D-47BF-815F-C6BD1829CCB2}" srcOrd="9" destOrd="0" presId="urn:microsoft.com/office/officeart/2005/8/layout/default"/>
    <dgm:cxn modelId="{FE145A01-4970-41E5-B414-B00EF9E550A6}" type="presParOf" srcId="{27FFCB76-C381-4420-A1A3-CB35F35BFF18}" destId="{D5E07E8E-7499-4865-8301-A0E71B8376FA}" srcOrd="10" destOrd="0" presId="urn:microsoft.com/office/officeart/2005/8/layout/default"/>
    <dgm:cxn modelId="{AD1F13C8-9865-4CD2-ADE6-75F0C5CF86AE}" type="presParOf" srcId="{27FFCB76-C381-4420-A1A3-CB35F35BFF18}" destId="{0EFA32E0-13B8-4DA8-8C1F-F85177BC7F25}" srcOrd="11" destOrd="0" presId="urn:microsoft.com/office/officeart/2005/8/layout/default"/>
    <dgm:cxn modelId="{5B82A7D4-929A-44A4-91F0-B88669F03520}" type="presParOf" srcId="{27FFCB76-C381-4420-A1A3-CB35F35BFF18}" destId="{F1E66C89-4D2F-4EEF-9FAC-9FB46E5EBFEA}" srcOrd="12" destOrd="0" presId="urn:microsoft.com/office/officeart/2005/8/layout/default"/>
    <dgm:cxn modelId="{487F96F4-3CC0-4012-882A-9792C0A77BB2}" type="presParOf" srcId="{27FFCB76-C381-4420-A1A3-CB35F35BFF18}" destId="{7EBC8348-E7E5-499A-B2D4-05D92A56E2FD}" srcOrd="13" destOrd="0" presId="urn:microsoft.com/office/officeart/2005/8/layout/default"/>
    <dgm:cxn modelId="{67490D01-0CAE-4A2E-B26A-116B7DA69142}" type="presParOf" srcId="{27FFCB76-C381-4420-A1A3-CB35F35BFF18}" destId="{E5195170-B7A6-415B-9344-4ED512429C5A}"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388A94-0817-4D38-85D3-E6EAEAA142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39E4E2A-DECE-4193-8014-8FBE2826E211}">
      <dgm:prSet/>
      <dgm:spPr/>
      <dgm:t>
        <a:bodyPr/>
        <a:lstStyle/>
        <a:p>
          <a:r>
            <a:rPr lang="en-US"/>
            <a:t>US Census American Community Survey (ACS) five-year percent estimates by zip code are collected from the 2020 data release to represent socio-economic ecological predictors. </a:t>
          </a:r>
        </a:p>
      </dgm:t>
    </dgm:pt>
    <dgm:pt modelId="{69193D57-ED75-4E15-B90C-C0EA6987F1C0}" type="parTrans" cxnId="{919E71F3-64B9-4236-82ED-C57E2E2526C1}">
      <dgm:prSet/>
      <dgm:spPr/>
      <dgm:t>
        <a:bodyPr/>
        <a:lstStyle/>
        <a:p>
          <a:endParaRPr lang="en-US"/>
        </a:p>
      </dgm:t>
    </dgm:pt>
    <dgm:pt modelId="{496D3564-A9EE-4AA3-BD2F-29600881800C}" type="sibTrans" cxnId="{919E71F3-64B9-4236-82ED-C57E2E2526C1}">
      <dgm:prSet/>
      <dgm:spPr/>
      <dgm:t>
        <a:bodyPr/>
        <a:lstStyle/>
        <a:p>
          <a:endParaRPr lang="en-US"/>
        </a:p>
      </dgm:t>
    </dgm:pt>
    <dgm:pt modelId="{3470775E-78E6-48B2-9871-B31D52F13D81}">
      <dgm:prSet/>
      <dgm:spPr/>
      <dgm:t>
        <a:bodyPr/>
        <a:lstStyle/>
        <a:p>
          <a:r>
            <a:rPr lang="en-US"/>
            <a:t>The Health Services Resource Administration (HRSA) Area Health Resource File (AHRF) 2020 data release is collected and five-year averages are calculated by county to represent infrastructural ecological predictors.</a:t>
          </a:r>
        </a:p>
      </dgm:t>
    </dgm:pt>
    <dgm:pt modelId="{7A0D88B7-7515-4D51-AAFD-E0E99FF12354}" type="parTrans" cxnId="{1752064B-8717-44E5-96F5-BF56C142D66E}">
      <dgm:prSet/>
      <dgm:spPr/>
      <dgm:t>
        <a:bodyPr/>
        <a:lstStyle/>
        <a:p>
          <a:endParaRPr lang="en-US"/>
        </a:p>
      </dgm:t>
    </dgm:pt>
    <dgm:pt modelId="{3DDD9C2F-4DAB-4008-9197-9CBB973EFB93}" type="sibTrans" cxnId="{1752064B-8717-44E5-96F5-BF56C142D66E}">
      <dgm:prSet/>
      <dgm:spPr/>
      <dgm:t>
        <a:bodyPr/>
        <a:lstStyle/>
        <a:p>
          <a:endParaRPr lang="en-US"/>
        </a:p>
      </dgm:t>
    </dgm:pt>
    <dgm:pt modelId="{07C9AEF1-9BAA-409B-9A96-130B3F1F6BFB}">
      <dgm:prSet/>
      <dgm:spPr/>
      <dgm:t>
        <a:bodyPr/>
        <a:lstStyle/>
        <a:p>
          <a:r>
            <a:rPr lang="en-US" dirty="0"/>
            <a:t>The CDC and RWJF PLACES 2020 data release (formerly 500 Cities project) provided zip code level prevalence estimates of many common diseases, health conditions, and preventive care services.</a:t>
          </a:r>
        </a:p>
      </dgm:t>
    </dgm:pt>
    <dgm:pt modelId="{FF5E3E5B-73D4-4445-8EEF-1AF672E82EA7}" type="parTrans" cxnId="{7C2B86AC-A14D-4F4C-820D-30A7DCFD1D61}">
      <dgm:prSet/>
      <dgm:spPr/>
      <dgm:t>
        <a:bodyPr/>
        <a:lstStyle/>
        <a:p>
          <a:endParaRPr lang="en-US"/>
        </a:p>
      </dgm:t>
    </dgm:pt>
    <dgm:pt modelId="{BC8F1188-2F6A-46BB-8039-1ADC0161E371}" type="sibTrans" cxnId="{7C2B86AC-A14D-4F4C-820D-30A7DCFD1D61}">
      <dgm:prSet/>
      <dgm:spPr/>
      <dgm:t>
        <a:bodyPr/>
        <a:lstStyle/>
        <a:p>
          <a:endParaRPr lang="en-US"/>
        </a:p>
      </dgm:t>
    </dgm:pt>
    <dgm:pt modelId="{F7C68665-37DB-494A-BD2E-13DE7F639BD0}">
      <dgm:prSet/>
      <dgm:spPr/>
      <dgm:t>
        <a:bodyPr/>
        <a:lstStyle/>
        <a:p>
          <a:r>
            <a:rPr lang="en-US"/>
            <a:t>Zip codes were joined to county using crosswalk files from the Department of Housing and Urban development so that each zip code could be contained within a specific county based on where a majority of the population is located.</a:t>
          </a:r>
        </a:p>
      </dgm:t>
    </dgm:pt>
    <dgm:pt modelId="{C33FD6E1-A33C-414B-AE49-EE32A3A5389E}" type="parTrans" cxnId="{658B12C0-6133-4836-BB50-0D4E3A6B48B5}">
      <dgm:prSet/>
      <dgm:spPr/>
      <dgm:t>
        <a:bodyPr/>
        <a:lstStyle/>
        <a:p>
          <a:endParaRPr lang="en-US"/>
        </a:p>
      </dgm:t>
    </dgm:pt>
    <dgm:pt modelId="{5BBF6E2B-BC9F-4BFE-9663-07C5CED5B5E3}" type="sibTrans" cxnId="{658B12C0-6133-4836-BB50-0D4E3A6B48B5}">
      <dgm:prSet/>
      <dgm:spPr/>
      <dgm:t>
        <a:bodyPr/>
        <a:lstStyle/>
        <a:p>
          <a:endParaRPr lang="en-US"/>
        </a:p>
      </dgm:t>
    </dgm:pt>
    <dgm:pt modelId="{7304B492-2423-47D4-965D-978A1541CAA5}">
      <dgm:prSet/>
      <dgm:spPr/>
      <dgm:t>
        <a:bodyPr/>
        <a:lstStyle/>
        <a:p>
          <a:r>
            <a:rPr lang="en-US"/>
            <a:t>Together these datasets provide a comprehensive list of approximately 2500 possible candidate predictors at zip code and county levels for all 50 states and include individual demographics, housing types, economic status, education levels, employment types, health workforce availability, insurance markets, and inpatient facilities, and hospital quality metrics. </a:t>
          </a:r>
        </a:p>
      </dgm:t>
    </dgm:pt>
    <dgm:pt modelId="{5C746BA7-6EA3-46F3-88AA-ADE38C6ED87D}" type="parTrans" cxnId="{A05B61C9-90EF-4E8A-B9D1-03AAE9537A8A}">
      <dgm:prSet/>
      <dgm:spPr/>
      <dgm:t>
        <a:bodyPr/>
        <a:lstStyle/>
        <a:p>
          <a:endParaRPr lang="en-US"/>
        </a:p>
      </dgm:t>
    </dgm:pt>
    <dgm:pt modelId="{C38B72EF-5A89-44EA-9536-829F9AE7E54D}" type="sibTrans" cxnId="{A05B61C9-90EF-4E8A-B9D1-03AAE9537A8A}">
      <dgm:prSet/>
      <dgm:spPr/>
      <dgm:t>
        <a:bodyPr/>
        <a:lstStyle/>
        <a:p>
          <a:endParaRPr lang="en-US"/>
        </a:p>
      </dgm:t>
    </dgm:pt>
    <dgm:pt modelId="{8355CF40-A4F2-49F6-89DF-78C13498A2EC}">
      <dgm:prSet/>
      <dgm:spPr/>
      <dgm:t>
        <a:bodyPr/>
        <a:lstStyle/>
        <a:p>
          <a:r>
            <a:rPr lang="en-US"/>
            <a:t>For each of the datasets, the 2020 release was created based on data collected during 2014-2019. This time period was selected due to its timing immediately after the most significant period of ACA implementation and preceding the SARS-Cov20 pandemic. </a:t>
          </a:r>
        </a:p>
      </dgm:t>
    </dgm:pt>
    <dgm:pt modelId="{92CE856C-334C-43D4-8A3A-60465300B592}" type="parTrans" cxnId="{016248C7-9E75-4982-BE2F-7CDA7729E0D9}">
      <dgm:prSet/>
      <dgm:spPr/>
      <dgm:t>
        <a:bodyPr/>
        <a:lstStyle/>
        <a:p>
          <a:endParaRPr lang="en-US"/>
        </a:p>
      </dgm:t>
    </dgm:pt>
    <dgm:pt modelId="{B3C3448B-E8D8-460E-9616-0715F7C3EB2A}" type="sibTrans" cxnId="{016248C7-9E75-4982-BE2F-7CDA7729E0D9}">
      <dgm:prSet/>
      <dgm:spPr/>
      <dgm:t>
        <a:bodyPr/>
        <a:lstStyle/>
        <a:p>
          <a:endParaRPr lang="en-US"/>
        </a:p>
      </dgm:t>
    </dgm:pt>
    <dgm:pt modelId="{E606C0C7-49E7-42EF-8E65-8A7447FBE156}">
      <dgm:prSet/>
      <dgm:spPr/>
      <dgm:t>
        <a:bodyPr/>
        <a:lstStyle/>
        <a:p>
          <a:r>
            <a:rPr lang="en-US"/>
            <a:t>When compared to other time periods, this 5-year window represents a relatively stable healthcare environment that can be useful in determining the direction for future reforms.  </a:t>
          </a:r>
        </a:p>
      </dgm:t>
    </dgm:pt>
    <dgm:pt modelId="{A29C4367-6D7F-409D-BFF7-724459FAB375}" type="parTrans" cxnId="{A9809353-6096-43D7-AF28-3DC145E059FA}">
      <dgm:prSet/>
      <dgm:spPr/>
      <dgm:t>
        <a:bodyPr/>
        <a:lstStyle/>
        <a:p>
          <a:endParaRPr lang="en-US"/>
        </a:p>
      </dgm:t>
    </dgm:pt>
    <dgm:pt modelId="{3CD361D8-8481-4F53-A82A-C33ECDD04A25}" type="sibTrans" cxnId="{A9809353-6096-43D7-AF28-3DC145E059FA}">
      <dgm:prSet/>
      <dgm:spPr/>
      <dgm:t>
        <a:bodyPr/>
        <a:lstStyle/>
        <a:p>
          <a:endParaRPr lang="en-US"/>
        </a:p>
      </dgm:t>
    </dgm:pt>
    <dgm:pt modelId="{CE602E3B-3CC4-48BF-8976-1F398A9A0F39}" type="pres">
      <dgm:prSet presAssocID="{9A388A94-0817-4D38-85D3-E6EAEAA14258}" presName="vert0" presStyleCnt="0">
        <dgm:presLayoutVars>
          <dgm:dir/>
          <dgm:animOne val="branch"/>
          <dgm:animLvl val="lvl"/>
        </dgm:presLayoutVars>
      </dgm:prSet>
      <dgm:spPr/>
    </dgm:pt>
    <dgm:pt modelId="{CBFEAAB0-68A6-4817-A921-66EAE8EB55BF}" type="pres">
      <dgm:prSet presAssocID="{039E4E2A-DECE-4193-8014-8FBE2826E211}" presName="thickLine" presStyleLbl="alignNode1" presStyleIdx="0" presStyleCnt="7"/>
      <dgm:spPr/>
    </dgm:pt>
    <dgm:pt modelId="{8C6264BA-F4A6-4878-B3EB-F29179558A1C}" type="pres">
      <dgm:prSet presAssocID="{039E4E2A-DECE-4193-8014-8FBE2826E211}" presName="horz1" presStyleCnt="0"/>
      <dgm:spPr/>
    </dgm:pt>
    <dgm:pt modelId="{E41741EA-0027-4FFC-9F5E-1B7731468821}" type="pres">
      <dgm:prSet presAssocID="{039E4E2A-DECE-4193-8014-8FBE2826E211}" presName="tx1" presStyleLbl="revTx" presStyleIdx="0" presStyleCnt="7"/>
      <dgm:spPr/>
    </dgm:pt>
    <dgm:pt modelId="{E67A500E-987B-447F-9AC6-86BF2AC7F508}" type="pres">
      <dgm:prSet presAssocID="{039E4E2A-DECE-4193-8014-8FBE2826E211}" presName="vert1" presStyleCnt="0"/>
      <dgm:spPr/>
    </dgm:pt>
    <dgm:pt modelId="{63E117DB-64F5-4779-9B8A-FF29B3BC080E}" type="pres">
      <dgm:prSet presAssocID="{3470775E-78E6-48B2-9871-B31D52F13D81}" presName="thickLine" presStyleLbl="alignNode1" presStyleIdx="1" presStyleCnt="7"/>
      <dgm:spPr/>
    </dgm:pt>
    <dgm:pt modelId="{39E225E7-E4AD-4C46-86D6-BB42FA0EA713}" type="pres">
      <dgm:prSet presAssocID="{3470775E-78E6-48B2-9871-B31D52F13D81}" presName="horz1" presStyleCnt="0"/>
      <dgm:spPr/>
    </dgm:pt>
    <dgm:pt modelId="{3A6D720D-F543-4C23-AA55-17230F038C45}" type="pres">
      <dgm:prSet presAssocID="{3470775E-78E6-48B2-9871-B31D52F13D81}" presName="tx1" presStyleLbl="revTx" presStyleIdx="1" presStyleCnt="7"/>
      <dgm:spPr/>
    </dgm:pt>
    <dgm:pt modelId="{619CAF09-1913-475B-B721-872D4EF3A6AC}" type="pres">
      <dgm:prSet presAssocID="{3470775E-78E6-48B2-9871-B31D52F13D81}" presName="vert1" presStyleCnt="0"/>
      <dgm:spPr/>
    </dgm:pt>
    <dgm:pt modelId="{23D74978-41C4-4834-8CC8-7F5ADD270EC1}" type="pres">
      <dgm:prSet presAssocID="{07C9AEF1-9BAA-409B-9A96-130B3F1F6BFB}" presName="thickLine" presStyleLbl="alignNode1" presStyleIdx="2" presStyleCnt="7"/>
      <dgm:spPr/>
    </dgm:pt>
    <dgm:pt modelId="{4A4418EC-656D-4C7C-BA17-88FEA3A189B0}" type="pres">
      <dgm:prSet presAssocID="{07C9AEF1-9BAA-409B-9A96-130B3F1F6BFB}" presName="horz1" presStyleCnt="0"/>
      <dgm:spPr/>
    </dgm:pt>
    <dgm:pt modelId="{8AB85DCC-9A4D-45A2-B8B8-0400819FF2AD}" type="pres">
      <dgm:prSet presAssocID="{07C9AEF1-9BAA-409B-9A96-130B3F1F6BFB}" presName="tx1" presStyleLbl="revTx" presStyleIdx="2" presStyleCnt="7"/>
      <dgm:spPr/>
    </dgm:pt>
    <dgm:pt modelId="{DEF8E2C2-0AA9-411E-9802-5D49E0C404F8}" type="pres">
      <dgm:prSet presAssocID="{07C9AEF1-9BAA-409B-9A96-130B3F1F6BFB}" presName="vert1" presStyleCnt="0"/>
      <dgm:spPr/>
    </dgm:pt>
    <dgm:pt modelId="{49456EB1-7C1E-455D-90AD-A0FB0FF635B0}" type="pres">
      <dgm:prSet presAssocID="{F7C68665-37DB-494A-BD2E-13DE7F639BD0}" presName="thickLine" presStyleLbl="alignNode1" presStyleIdx="3" presStyleCnt="7"/>
      <dgm:spPr/>
    </dgm:pt>
    <dgm:pt modelId="{D82C650B-B60B-434B-899E-946033EDA427}" type="pres">
      <dgm:prSet presAssocID="{F7C68665-37DB-494A-BD2E-13DE7F639BD0}" presName="horz1" presStyleCnt="0"/>
      <dgm:spPr/>
    </dgm:pt>
    <dgm:pt modelId="{F5ADED2F-7203-4447-8588-8F8FA7CF0EE9}" type="pres">
      <dgm:prSet presAssocID="{F7C68665-37DB-494A-BD2E-13DE7F639BD0}" presName="tx1" presStyleLbl="revTx" presStyleIdx="3" presStyleCnt="7"/>
      <dgm:spPr/>
    </dgm:pt>
    <dgm:pt modelId="{76523B51-6F60-4F97-92E2-FBEA4DBB4A1B}" type="pres">
      <dgm:prSet presAssocID="{F7C68665-37DB-494A-BD2E-13DE7F639BD0}" presName="vert1" presStyleCnt="0"/>
      <dgm:spPr/>
    </dgm:pt>
    <dgm:pt modelId="{D8D5BB84-5D57-45DA-A40C-F3B818559822}" type="pres">
      <dgm:prSet presAssocID="{7304B492-2423-47D4-965D-978A1541CAA5}" presName="thickLine" presStyleLbl="alignNode1" presStyleIdx="4" presStyleCnt="7"/>
      <dgm:spPr/>
    </dgm:pt>
    <dgm:pt modelId="{6451F071-9FAD-4F0C-B2D8-F1EA9D102FC4}" type="pres">
      <dgm:prSet presAssocID="{7304B492-2423-47D4-965D-978A1541CAA5}" presName="horz1" presStyleCnt="0"/>
      <dgm:spPr/>
    </dgm:pt>
    <dgm:pt modelId="{E93E3A14-AF62-4861-B332-10A2073ECEFB}" type="pres">
      <dgm:prSet presAssocID="{7304B492-2423-47D4-965D-978A1541CAA5}" presName="tx1" presStyleLbl="revTx" presStyleIdx="4" presStyleCnt="7"/>
      <dgm:spPr/>
    </dgm:pt>
    <dgm:pt modelId="{EF6C64CB-6D3A-4D93-B2ED-A9195BA843C2}" type="pres">
      <dgm:prSet presAssocID="{7304B492-2423-47D4-965D-978A1541CAA5}" presName="vert1" presStyleCnt="0"/>
      <dgm:spPr/>
    </dgm:pt>
    <dgm:pt modelId="{D3066DF3-9336-4D4B-AABC-243C3274FEE7}" type="pres">
      <dgm:prSet presAssocID="{8355CF40-A4F2-49F6-89DF-78C13498A2EC}" presName="thickLine" presStyleLbl="alignNode1" presStyleIdx="5" presStyleCnt="7"/>
      <dgm:spPr/>
    </dgm:pt>
    <dgm:pt modelId="{A0F8B18F-CFCF-4685-B808-510B9AB17D3E}" type="pres">
      <dgm:prSet presAssocID="{8355CF40-A4F2-49F6-89DF-78C13498A2EC}" presName="horz1" presStyleCnt="0"/>
      <dgm:spPr/>
    </dgm:pt>
    <dgm:pt modelId="{D18BE46D-26E0-4629-B959-220FF0CEC16B}" type="pres">
      <dgm:prSet presAssocID="{8355CF40-A4F2-49F6-89DF-78C13498A2EC}" presName="tx1" presStyleLbl="revTx" presStyleIdx="5" presStyleCnt="7"/>
      <dgm:spPr/>
    </dgm:pt>
    <dgm:pt modelId="{18795668-1699-4A94-9337-665C91ADC680}" type="pres">
      <dgm:prSet presAssocID="{8355CF40-A4F2-49F6-89DF-78C13498A2EC}" presName="vert1" presStyleCnt="0"/>
      <dgm:spPr/>
    </dgm:pt>
    <dgm:pt modelId="{01C7F8B6-6833-4B5D-B911-B0568218B2B8}" type="pres">
      <dgm:prSet presAssocID="{E606C0C7-49E7-42EF-8E65-8A7447FBE156}" presName="thickLine" presStyleLbl="alignNode1" presStyleIdx="6" presStyleCnt="7"/>
      <dgm:spPr/>
    </dgm:pt>
    <dgm:pt modelId="{F01824DE-1DD4-490F-9BC1-8B1C538AC6EB}" type="pres">
      <dgm:prSet presAssocID="{E606C0C7-49E7-42EF-8E65-8A7447FBE156}" presName="horz1" presStyleCnt="0"/>
      <dgm:spPr/>
    </dgm:pt>
    <dgm:pt modelId="{AFA29969-E62C-4E89-AF8E-41AFC1E3EB8E}" type="pres">
      <dgm:prSet presAssocID="{E606C0C7-49E7-42EF-8E65-8A7447FBE156}" presName="tx1" presStyleLbl="revTx" presStyleIdx="6" presStyleCnt="7"/>
      <dgm:spPr/>
    </dgm:pt>
    <dgm:pt modelId="{8A574C9B-0B07-4C6C-9395-DE41570DCA21}" type="pres">
      <dgm:prSet presAssocID="{E606C0C7-49E7-42EF-8E65-8A7447FBE156}" presName="vert1" presStyleCnt="0"/>
      <dgm:spPr/>
    </dgm:pt>
  </dgm:ptLst>
  <dgm:cxnLst>
    <dgm:cxn modelId="{2E14D406-11A7-4638-A496-4FD648AD5117}" type="presOf" srcId="{7304B492-2423-47D4-965D-978A1541CAA5}" destId="{E93E3A14-AF62-4861-B332-10A2073ECEFB}" srcOrd="0" destOrd="0" presId="urn:microsoft.com/office/officeart/2008/layout/LinedList"/>
    <dgm:cxn modelId="{E7A1ED0D-6CFF-42D6-9E16-5BA4902C7E0A}" type="presOf" srcId="{F7C68665-37DB-494A-BD2E-13DE7F639BD0}" destId="{F5ADED2F-7203-4447-8588-8F8FA7CF0EE9}" srcOrd="0" destOrd="0" presId="urn:microsoft.com/office/officeart/2008/layout/LinedList"/>
    <dgm:cxn modelId="{EABCEC12-B2C8-4A9E-A913-884714F8AAAC}" type="presOf" srcId="{8355CF40-A4F2-49F6-89DF-78C13498A2EC}" destId="{D18BE46D-26E0-4629-B959-220FF0CEC16B}" srcOrd="0" destOrd="0" presId="urn:microsoft.com/office/officeart/2008/layout/LinedList"/>
    <dgm:cxn modelId="{54FBFF5C-8FA8-468E-96F3-B474B8730546}" type="presOf" srcId="{039E4E2A-DECE-4193-8014-8FBE2826E211}" destId="{E41741EA-0027-4FFC-9F5E-1B7731468821}" srcOrd="0" destOrd="0" presId="urn:microsoft.com/office/officeart/2008/layout/LinedList"/>
    <dgm:cxn modelId="{1752064B-8717-44E5-96F5-BF56C142D66E}" srcId="{9A388A94-0817-4D38-85D3-E6EAEAA14258}" destId="{3470775E-78E6-48B2-9871-B31D52F13D81}" srcOrd="1" destOrd="0" parTransId="{7A0D88B7-7515-4D51-AAFD-E0E99FF12354}" sibTransId="{3DDD9C2F-4DAB-4008-9197-9CBB973EFB93}"/>
    <dgm:cxn modelId="{58E53B4F-65F0-4C86-9F86-2FF4D427A05C}" type="presOf" srcId="{9A388A94-0817-4D38-85D3-E6EAEAA14258}" destId="{CE602E3B-3CC4-48BF-8976-1F398A9A0F39}" srcOrd="0" destOrd="0" presId="urn:microsoft.com/office/officeart/2008/layout/LinedList"/>
    <dgm:cxn modelId="{A9809353-6096-43D7-AF28-3DC145E059FA}" srcId="{9A388A94-0817-4D38-85D3-E6EAEAA14258}" destId="{E606C0C7-49E7-42EF-8E65-8A7447FBE156}" srcOrd="6" destOrd="0" parTransId="{A29C4367-6D7F-409D-BFF7-724459FAB375}" sibTransId="{3CD361D8-8481-4F53-A82A-C33ECDD04A25}"/>
    <dgm:cxn modelId="{A3EF465A-9152-4194-ADF1-55D81403AC9B}" type="presOf" srcId="{3470775E-78E6-48B2-9871-B31D52F13D81}" destId="{3A6D720D-F543-4C23-AA55-17230F038C45}" srcOrd="0" destOrd="0" presId="urn:microsoft.com/office/officeart/2008/layout/LinedList"/>
    <dgm:cxn modelId="{DCC3BE89-F2C6-42D7-83FD-87169EF53EDD}" type="presOf" srcId="{E606C0C7-49E7-42EF-8E65-8A7447FBE156}" destId="{AFA29969-E62C-4E89-AF8E-41AFC1E3EB8E}" srcOrd="0" destOrd="0" presId="urn:microsoft.com/office/officeart/2008/layout/LinedList"/>
    <dgm:cxn modelId="{7C2B86AC-A14D-4F4C-820D-30A7DCFD1D61}" srcId="{9A388A94-0817-4D38-85D3-E6EAEAA14258}" destId="{07C9AEF1-9BAA-409B-9A96-130B3F1F6BFB}" srcOrd="2" destOrd="0" parTransId="{FF5E3E5B-73D4-4445-8EEF-1AF672E82EA7}" sibTransId="{BC8F1188-2F6A-46BB-8039-1ADC0161E371}"/>
    <dgm:cxn modelId="{658B12C0-6133-4836-BB50-0D4E3A6B48B5}" srcId="{9A388A94-0817-4D38-85D3-E6EAEAA14258}" destId="{F7C68665-37DB-494A-BD2E-13DE7F639BD0}" srcOrd="3" destOrd="0" parTransId="{C33FD6E1-A33C-414B-AE49-EE32A3A5389E}" sibTransId="{5BBF6E2B-BC9F-4BFE-9663-07C5CED5B5E3}"/>
    <dgm:cxn modelId="{016248C7-9E75-4982-BE2F-7CDA7729E0D9}" srcId="{9A388A94-0817-4D38-85D3-E6EAEAA14258}" destId="{8355CF40-A4F2-49F6-89DF-78C13498A2EC}" srcOrd="5" destOrd="0" parTransId="{92CE856C-334C-43D4-8A3A-60465300B592}" sibTransId="{B3C3448B-E8D8-460E-9616-0715F7C3EB2A}"/>
    <dgm:cxn modelId="{A05B61C9-90EF-4E8A-B9D1-03AAE9537A8A}" srcId="{9A388A94-0817-4D38-85D3-E6EAEAA14258}" destId="{7304B492-2423-47D4-965D-978A1541CAA5}" srcOrd="4" destOrd="0" parTransId="{5C746BA7-6EA3-46F3-88AA-ADE38C6ED87D}" sibTransId="{C38B72EF-5A89-44EA-9536-829F9AE7E54D}"/>
    <dgm:cxn modelId="{9E0036F0-68F0-43D7-BF8C-B8A7EDAC0CB1}" type="presOf" srcId="{07C9AEF1-9BAA-409B-9A96-130B3F1F6BFB}" destId="{8AB85DCC-9A4D-45A2-B8B8-0400819FF2AD}" srcOrd="0" destOrd="0" presId="urn:microsoft.com/office/officeart/2008/layout/LinedList"/>
    <dgm:cxn modelId="{919E71F3-64B9-4236-82ED-C57E2E2526C1}" srcId="{9A388A94-0817-4D38-85D3-E6EAEAA14258}" destId="{039E4E2A-DECE-4193-8014-8FBE2826E211}" srcOrd="0" destOrd="0" parTransId="{69193D57-ED75-4E15-B90C-C0EA6987F1C0}" sibTransId="{496D3564-A9EE-4AA3-BD2F-29600881800C}"/>
    <dgm:cxn modelId="{67922BAF-8391-4CFB-A6CA-63A8E892DE18}" type="presParOf" srcId="{CE602E3B-3CC4-48BF-8976-1F398A9A0F39}" destId="{CBFEAAB0-68A6-4817-A921-66EAE8EB55BF}" srcOrd="0" destOrd="0" presId="urn:microsoft.com/office/officeart/2008/layout/LinedList"/>
    <dgm:cxn modelId="{7C79922D-7851-4719-9D5C-AC9544C7C8B0}" type="presParOf" srcId="{CE602E3B-3CC4-48BF-8976-1F398A9A0F39}" destId="{8C6264BA-F4A6-4878-B3EB-F29179558A1C}" srcOrd="1" destOrd="0" presId="urn:microsoft.com/office/officeart/2008/layout/LinedList"/>
    <dgm:cxn modelId="{ACE0CE7B-D245-48BD-B179-AABF4EFB6873}" type="presParOf" srcId="{8C6264BA-F4A6-4878-B3EB-F29179558A1C}" destId="{E41741EA-0027-4FFC-9F5E-1B7731468821}" srcOrd="0" destOrd="0" presId="urn:microsoft.com/office/officeart/2008/layout/LinedList"/>
    <dgm:cxn modelId="{F63AB192-549D-4009-A413-02089F237332}" type="presParOf" srcId="{8C6264BA-F4A6-4878-B3EB-F29179558A1C}" destId="{E67A500E-987B-447F-9AC6-86BF2AC7F508}" srcOrd="1" destOrd="0" presId="urn:microsoft.com/office/officeart/2008/layout/LinedList"/>
    <dgm:cxn modelId="{4C0FBA6A-D18E-4E11-9308-CD43FCE322F1}" type="presParOf" srcId="{CE602E3B-3CC4-48BF-8976-1F398A9A0F39}" destId="{63E117DB-64F5-4779-9B8A-FF29B3BC080E}" srcOrd="2" destOrd="0" presId="urn:microsoft.com/office/officeart/2008/layout/LinedList"/>
    <dgm:cxn modelId="{DA36DD0D-2AAE-4611-A6B4-137DE549F52F}" type="presParOf" srcId="{CE602E3B-3CC4-48BF-8976-1F398A9A0F39}" destId="{39E225E7-E4AD-4C46-86D6-BB42FA0EA713}" srcOrd="3" destOrd="0" presId="urn:microsoft.com/office/officeart/2008/layout/LinedList"/>
    <dgm:cxn modelId="{76079A71-876F-460A-98A4-5169183A3D69}" type="presParOf" srcId="{39E225E7-E4AD-4C46-86D6-BB42FA0EA713}" destId="{3A6D720D-F543-4C23-AA55-17230F038C45}" srcOrd="0" destOrd="0" presId="urn:microsoft.com/office/officeart/2008/layout/LinedList"/>
    <dgm:cxn modelId="{84C0A2BE-780D-47C1-B41D-20393DF94625}" type="presParOf" srcId="{39E225E7-E4AD-4C46-86D6-BB42FA0EA713}" destId="{619CAF09-1913-475B-B721-872D4EF3A6AC}" srcOrd="1" destOrd="0" presId="urn:microsoft.com/office/officeart/2008/layout/LinedList"/>
    <dgm:cxn modelId="{8C4C5F32-4FC9-4C69-B3F3-C73E9C08F5A5}" type="presParOf" srcId="{CE602E3B-3CC4-48BF-8976-1F398A9A0F39}" destId="{23D74978-41C4-4834-8CC8-7F5ADD270EC1}" srcOrd="4" destOrd="0" presId="urn:microsoft.com/office/officeart/2008/layout/LinedList"/>
    <dgm:cxn modelId="{6905D336-FB93-4E0C-BB63-DCD2D8041089}" type="presParOf" srcId="{CE602E3B-3CC4-48BF-8976-1F398A9A0F39}" destId="{4A4418EC-656D-4C7C-BA17-88FEA3A189B0}" srcOrd="5" destOrd="0" presId="urn:microsoft.com/office/officeart/2008/layout/LinedList"/>
    <dgm:cxn modelId="{7033AA17-18BC-4BF6-B90D-7C8EB560945A}" type="presParOf" srcId="{4A4418EC-656D-4C7C-BA17-88FEA3A189B0}" destId="{8AB85DCC-9A4D-45A2-B8B8-0400819FF2AD}" srcOrd="0" destOrd="0" presId="urn:microsoft.com/office/officeart/2008/layout/LinedList"/>
    <dgm:cxn modelId="{2312D4E7-6A82-4E41-B27E-01E09E0316D9}" type="presParOf" srcId="{4A4418EC-656D-4C7C-BA17-88FEA3A189B0}" destId="{DEF8E2C2-0AA9-411E-9802-5D49E0C404F8}" srcOrd="1" destOrd="0" presId="urn:microsoft.com/office/officeart/2008/layout/LinedList"/>
    <dgm:cxn modelId="{26CB205F-E100-413C-9797-8DEC0456310A}" type="presParOf" srcId="{CE602E3B-3CC4-48BF-8976-1F398A9A0F39}" destId="{49456EB1-7C1E-455D-90AD-A0FB0FF635B0}" srcOrd="6" destOrd="0" presId="urn:microsoft.com/office/officeart/2008/layout/LinedList"/>
    <dgm:cxn modelId="{411346C1-3592-4CEC-A1EF-099BD6676CE6}" type="presParOf" srcId="{CE602E3B-3CC4-48BF-8976-1F398A9A0F39}" destId="{D82C650B-B60B-434B-899E-946033EDA427}" srcOrd="7" destOrd="0" presId="urn:microsoft.com/office/officeart/2008/layout/LinedList"/>
    <dgm:cxn modelId="{DAE56DA8-1394-46D8-A42F-E13473BE7E59}" type="presParOf" srcId="{D82C650B-B60B-434B-899E-946033EDA427}" destId="{F5ADED2F-7203-4447-8588-8F8FA7CF0EE9}" srcOrd="0" destOrd="0" presId="urn:microsoft.com/office/officeart/2008/layout/LinedList"/>
    <dgm:cxn modelId="{C65B6BB1-E94C-47A8-8F5B-A994DC003E05}" type="presParOf" srcId="{D82C650B-B60B-434B-899E-946033EDA427}" destId="{76523B51-6F60-4F97-92E2-FBEA4DBB4A1B}" srcOrd="1" destOrd="0" presId="urn:microsoft.com/office/officeart/2008/layout/LinedList"/>
    <dgm:cxn modelId="{8C7617F7-7F8E-42B7-98D7-A419F265B79D}" type="presParOf" srcId="{CE602E3B-3CC4-48BF-8976-1F398A9A0F39}" destId="{D8D5BB84-5D57-45DA-A40C-F3B818559822}" srcOrd="8" destOrd="0" presId="urn:microsoft.com/office/officeart/2008/layout/LinedList"/>
    <dgm:cxn modelId="{71DDB983-36CC-4CC0-A85F-A5BA8C78842A}" type="presParOf" srcId="{CE602E3B-3CC4-48BF-8976-1F398A9A0F39}" destId="{6451F071-9FAD-4F0C-B2D8-F1EA9D102FC4}" srcOrd="9" destOrd="0" presId="urn:microsoft.com/office/officeart/2008/layout/LinedList"/>
    <dgm:cxn modelId="{8E18E986-E533-413F-9F18-11598D0E902B}" type="presParOf" srcId="{6451F071-9FAD-4F0C-B2D8-F1EA9D102FC4}" destId="{E93E3A14-AF62-4861-B332-10A2073ECEFB}" srcOrd="0" destOrd="0" presId="urn:microsoft.com/office/officeart/2008/layout/LinedList"/>
    <dgm:cxn modelId="{D9322E06-46A1-4F71-8FE9-7924B7EFFC4C}" type="presParOf" srcId="{6451F071-9FAD-4F0C-B2D8-F1EA9D102FC4}" destId="{EF6C64CB-6D3A-4D93-B2ED-A9195BA843C2}" srcOrd="1" destOrd="0" presId="urn:microsoft.com/office/officeart/2008/layout/LinedList"/>
    <dgm:cxn modelId="{04489ED6-F100-4EEA-BEEF-5E77EF04CFFC}" type="presParOf" srcId="{CE602E3B-3CC4-48BF-8976-1F398A9A0F39}" destId="{D3066DF3-9336-4D4B-AABC-243C3274FEE7}" srcOrd="10" destOrd="0" presId="urn:microsoft.com/office/officeart/2008/layout/LinedList"/>
    <dgm:cxn modelId="{651EEF5B-A82B-4544-8FB7-9647DB512FC0}" type="presParOf" srcId="{CE602E3B-3CC4-48BF-8976-1F398A9A0F39}" destId="{A0F8B18F-CFCF-4685-B808-510B9AB17D3E}" srcOrd="11" destOrd="0" presId="urn:microsoft.com/office/officeart/2008/layout/LinedList"/>
    <dgm:cxn modelId="{6420695C-B49D-43B1-906E-160B4EB38B5C}" type="presParOf" srcId="{A0F8B18F-CFCF-4685-B808-510B9AB17D3E}" destId="{D18BE46D-26E0-4629-B959-220FF0CEC16B}" srcOrd="0" destOrd="0" presId="urn:microsoft.com/office/officeart/2008/layout/LinedList"/>
    <dgm:cxn modelId="{B130ED4A-966A-4890-8EC5-C842ED1052FF}" type="presParOf" srcId="{A0F8B18F-CFCF-4685-B808-510B9AB17D3E}" destId="{18795668-1699-4A94-9337-665C91ADC680}" srcOrd="1" destOrd="0" presId="urn:microsoft.com/office/officeart/2008/layout/LinedList"/>
    <dgm:cxn modelId="{07A088EC-A215-4DB9-92ED-A320567DF0C0}" type="presParOf" srcId="{CE602E3B-3CC4-48BF-8976-1F398A9A0F39}" destId="{01C7F8B6-6833-4B5D-B911-B0568218B2B8}" srcOrd="12" destOrd="0" presId="urn:microsoft.com/office/officeart/2008/layout/LinedList"/>
    <dgm:cxn modelId="{5B2CB76A-1C07-4813-BC7A-E211462410EE}" type="presParOf" srcId="{CE602E3B-3CC4-48BF-8976-1F398A9A0F39}" destId="{F01824DE-1DD4-490F-9BC1-8B1C538AC6EB}" srcOrd="13" destOrd="0" presId="urn:microsoft.com/office/officeart/2008/layout/LinedList"/>
    <dgm:cxn modelId="{457AF6A7-2824-4B9E-B58E-0F8CB53B9416}" type="presParOf" srcId="{F01824DE-1DD4-490F-9BC1-8B1C538AC6EB}" destId="{AFA29969-E62C-4E89-AF8E-41AFC1E3EB8E}" srcOrd="0" destOrd="0" presId="urn:microsoft.com/office/officeart/2008/layout/LinedList"/>
    <dgm:cxn modelId="{58417DFF-C451-452B-A52B-050739573FC5}" type="presParOf" srcId="{F01824DE-1DD4-490F-9BC1-8B1C538AC6EB}" destId="{8A574C9B-0B07-4C6C-9395-DE41570DCA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388A94-0817-4D38-85D3-E6EAEAA1425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39E4E2A-DECE-4193-8014-8FBE2826E211}">
      <dgm:prSet/>
      <dgm:spPr/>
      <dgm:t>
        <a:bodyPr/>
        <a:lstStyle/>
        <a:p>
          <a:r>
            <a:rPr lang="en-US"/>
            <a:t>US Census American Community Survey (ACS) five-year percent estimates by zip code are collected from the 2020 data release to represent socio-economic ecological predictors. </a:t>
          </a:r>
        </a:p>
      </dgm:t>
    </dgm:pt>
    <dgm:pt modelId="{69193D57-ED75-4E15-B90C-C0EA6987F1C0}" type="parTrans" cxnId="{919E71F3-64B9-4236-82ED-C57E2E2526C1}">
      <dgm:prSet/>
      <dgm:spPr/>
      <dgm:t>
        <a:bodyPr/>
        <a:lstStyle/>
        <a:p>
          <a:endParaRPr lang="en-US"/>
        </a:p>
      </dgm:t>
    </dgm:pt>
    <dgm:pt modelId="{496D3564-A9EE-4AA3-BD2F-29600881800C}" type="sibTrans" cxnId="{919E71F3-64B9-4236-82ED-C57E2E2526C1}">
      <dgm:prSet/>
      <dgm:spPr/>
      <dgm:t>
        <a:bodyPr/>
        <a:lstStyle/>
        <a:p>
          <a:endParaRPr lang="en-US"/>
        </a:p>
      </dgm:t>
    </dgm:pt>
    <dgm:pt modelId="{3470775E-78E6-48B2-9871-B31D52F13D81}">
      <dgm:prSet/>
      <dgm:spPr/>
      <dgm:t>
        <a:bodyPr/>
        <a:lstStyle/>
        <a:p>
          <a:r>
            <a:rPr lang="en-US"/>
            <a:t>The Health Services Resource Administration (HRSA) Area Health Resource File (AHRF) 2020 data release is collected and five-year averages are calculated by county to represent infrastructural ecological predictors.</a:t>
          </a:r>
        </a:p>
      </dgm:t>
    </dgm:pt>
    <dgm:pt modelId="{7A0D88B7-7515-4D51-AAFD-E0E99FF12354}" type="parTrans" cxnId="{1752064B-8717-44E5-96F5-BF56C142D66E}">
      <dgm:prSet/>
      <dgm:spPr/>
      <dgm:t>
        <a:bodyPr/>
        <a:lstStyle/>
        <a:p>
          <a:endParaRPr lang="en-US"/>
        </a:p>
      </dgm:t>
    </dgm:pt>
    <dgm:pt modelId="{3DDD9C2F-4DAB-4008-9197-9CBB973EFB93}" type="sibTrans" cxnId="{1752064B-8717-44E5-96F5-BF56C142D66E}">
      <dgm:prSet/>
      <dgm:spPr/>
      <dgm:t>
        <a:bodyPr/>
        <a:lstStyle/>
        <a:p>
          <a:endParaRPr lang="en-US"/>
        </a:p>
      </dgm:t>
    </dgm:pt>
    <dgm:pt modelId="{07C9AEF1-9BAA-409B-9A96-130B3F1F6BFB}">
      <dgm:prSet/>
      <dgm:spPr/>
      <dgm:t>
        <a:bodyPr/>
        <a:lstStyle/>
        <a:p>
          <a:r>
            <a:rPr lang="en-US" dirty="0"/>
            <a:t>The CDC and RWJF PLACES 2020 data release (formerly 500 Cities project) provided zip code level prevalence estimates of many common diseases, health conditions, and preventive care services.</a:t>
          </a:r>
        </a:p>
      </dgm:t>
    </dgm:pt>
    <dgm:pt modelId="{FF5E3E5B-73D4-4445-8EEF-1AF672E82EA7}" type="parTrans" cxnId="{7C2B86AC-A14D-4F4C-820D-30A7DCFD1D61}">
      <dgm:prSet/>
      <dgm:spPr/>
      <dgm:t>
        <a:bodyPr/>
        <a:lstStyle/>
        <a:p>
          <a:endParaRPr lang="en-US"/>
        </a:p>
      </dgm:t>
    </dgm:pt>
    <dgm:pt modelId="{BC8F1188-2F6A-46BB-8039-1ADC0161E371}" type="sibTrans" cxnId="{7C2B86AC-A14D-4F4C-820D-30A7DCFD1D61}">
      <dgm:prSet/>
      <dgm:spPr/>
      <dgm:t>
        <a:bodyPr/>
        <a:lstStyle/>
        <a:p>
          <a:endParaRPr lang="en-US"/>
        </a:p>
      </dgm:t>
    </dgm:pt>
    <dgm:pt modelId="{F7C68665-37DB-494A-BD2E-13DE7F639BD0}">
      <dgm:prSet/>
      <dgm:spPr/>
      <dgm:t>
        <a:bodyPr/>
        <a:lstStyle/>
        <a:p>
          <a:r>
            <a:rPr lang="en-US"/>
            <a:t>Zip codes were joined to county using crosswalk files from the Department of Housing and Urban development so that each zip code could be contained within a specific county based on where a majority of the population is located.</a:t>
          </a:r>
        </a:p>
      </dgm:t>
    </dgm:pt>
    <dgm:pt modelId="{C33FD6E1-A33C-414B-AE49-EE32A3A5389E}" type="parTrans" cxnId="{658B12C0-6133-4836-BB50-0D4E3A6B48B5}">
      <dgm:prSet/>
      <dgm:spPr/>
      <dgm:t>
        <a:bodyPr/>
        <a:lstStyle/>
        <a:p>
          <a:endParaRPr lang="en-US"/>
        </a:p>
      </dgm:t>
    </dgm:pt>
    <dgm:pt modelId="{5BBF6E2B-BC9F-4BFE-9663-07C5CED5B5E3}" type="sibTrans" cxnId="{658B12C0-6133-4836-BB50-0D4E3A6B48B5}">
      <dgm:prSet/>
      <dgm:spPr/>
      <dgm:t>
        <a:bodyPr/>
        <a:lstStyle/>
        <a:p>
          <a:endParaRPr lang="en-US"/>
        </a:p>
      </dgm:t>
    </dgm:pt>
    <dgm:pt modelId="{7304B492-2423-47D4-965D-978A1541CAA5}">
      <dgm:prSet/>
      <dgm:spPr/>
      <dgm:t>
        <a:bodyPr/>
        <a:lstStyle/>
        <a:p>
          <a:r>
            <a:rPr lang="en-US"/>
            <a:t>Together these datasets provide a comprehensive list of approximately 2500 possible candidate predictors at zip code and county levels for all 50 states and include individual demographics, housing types, economic status, education levels, employment types, health workforce availability, insurance markets, and inpatient facilities, and hospital quality metrics. </a:t>
          </a:r>
        </a:p>
      </dgm:t>
    </dgm:pt>
    <dgm:pt modelId="{5C746BA7-6EA3-46F3-88AA-ADE38C6ED87D}" type="parTrans" cxnId="{A05B61C9-90EF-4E8A-B9D1-03AAE9537A8A}">
      <dgm:prSet/>
      <dgm:spPr/>
      <dgm:t>
        <a:bodyPr/>
        <a:lstStyle/>
        <a:p>
          <a:endParaRPr lang="en-US"/>
        </a:p>
      </dgm:t>
    </dgm:pt>
    <dgm:pt modelId="{C38B72EF-5A89-44EA-9536-829F9AE7E54D}" type="sibTrans" cxnId="{A05B61C9-90EF-4E8A-B9D1-03AAE9537A8A}">
      <dgm:prSet/>
      <dgm:spPr/>
      <dgm:t>
        <a:bodyPr/>
        <a:lstStyle/>
        <a:p>
          <a:endParaRPr lang="en-US"/>
        </a:p>
      </dgm:t>
    </dgm:pt>
    <dgm:pt modelId="{8355CF40-A4F2-49F6-89DF-78C13498A2EC}">
      <dgm:prSet/>
      <dgm:spPr/>
      <dgm:t>
        <a:bodyPr/>
        <a:lstStyle/>
        <a:p>
          <a:r>
            <a:rPr lang="en-US"/>
            <a:t>For each of the datasets, the 2020 release was created based on data collected during 2014-2019. This time period was selected due to its timing immediately after the most significant period of ACA implementation and preceding the SARS-Cov20 pandemic. </a:t>
          </a:r>
        </a:p>
      </dgm:t>
    </dgm:pt>
    <dgm:pt modelId="{92CE856C-334C-43D4-8A3A-60465300B592}" type="parTrans" cxnId="{016248C7-9E75-4982-BE2F-7CDA7729E0D9}">
      <dgm:prSet/>
      <dgm:spPr/>
      <dgm:t>
        <a:bodyPr/>
        <a:lstStyle/>
        <a:p>
          <a:endParaRPr lang="en-US"/>
        </a:p>
      </dgm:t>
    </dgm:pt>
    <dgm:pt modelId="{B3C3448B-E8D8-460E-9616-0715F7C3EB2A}" type="sibTrans" cxnId="{016248C7-9E75-4982-BE2F-7CDA7729E0D9}">
      <dgm:prSet/>
      <dgm:spPr/>
      <dgm:t>
        <a:bodyPr/>
        <a:lstStyle/>
        <a:p>
          <a:endParaRPr lang="en-US"/>
        </a:p>
      </dgm:t>
    </dgm:pt>
    <dgm:pt modelId="{E606C0C7-49E7-42EF-8E65-8A7447FBE156}">
      <dgm:prSet/>
      <dgm:spPr/>
      <dgm:t>
        <a:bodyPr/>
        <a:lstStyle/>
        <a:p>
          <a:r>
            <a:rPr lang="en-US"/>
            <a:t>When compared to other time periods, this 5-year window represents a relatively stable healthcare environment that can be useful in determining the direction for future reforms.  </a:t>
          </a:r>
        </a:p>
      </dgm:t>
    </dgm:pt>
    <dgm:pt modelId="{A29C4367-6D7F-409D-BFF7-724459FAB375}" type="parTrans" cxnId="{A9809353-6096-43D7-AF28-3DC145E059FA}">
      <dgm:prSet/>
      <dgm:spPr/>
      <dgm:t>
        <a:bodyPr/>
        <a:lstStyle/>
        <a:p>
          <a:endParaRPr lang="en-US"/>
        </a:p>
      </dgm:t>
    </dgm:pt>
    <dgm:pt modelId="{3CD361D8-8481-4F53-A82A-C33ECDD04A25}" type="sibTrans" cxnId="{A9809353-6096-43D7-AF28-3DC145E059FA}">
      <dgm:prSet/>
      <dgm:spPr/>
      <dgm:t>
        <a:bodyPr/>
        <a:lstStyle/>
        <a:p>
          <a:endParaRPr lang="en-US"/>
        </a:p>
      </dgm:t>
    </dgm:pt>
    <dgm:pt modelId="{CE602E3B-3CC4-48BF-8976-1F398A9A0F39}" type="pres">
      <dgm:prSet presAssocID="{9A388A94-0817-4D38-85D3-E6EAEAA14258}" presName="vert0" presStyleCnt="0">
        <dgm:presLayoutVars>
          <dgm:dir/>
          <dgm:animOne val="branch"/>
          <dgm:animLvl val="lvl"/>
        </dgm:presLayoutVars>
      </dgm:prSet>
      <dgm:spPr/>
    </dgm:pt>
    <dgm:pt modelId="{CBFEAAB0-68A6-4817-A921-66EAE8EB55BF}" type="pres">
      <dgm:prSet presAssocID="{039E4E2A-DECE-4193-8014-8FBE2826E211}" presName="thickLine" presStyleLbl="alignNode1" presStyleIdx="0" presStyleCnt="7"/>
      <dgm:spPr/>
    </dgm:pt>
    <dgm:pt modelId="{8C6264BA-F4A6-4878-B3EB-F29179558A1C}" type="pres">
      <dgm:prSet presAssocID="{039E4E2A-DECE-4193-8014-8FBE2826E211}" presName="horz1" presStyleCnt="0"/>
      <dgm:spPr/>
    </dgm:pt>
    <dgm:pt modelId="{E41741EA-0027-4FFC-9F5E-1B7731468821}" type="pres">
      <dgm:prSet presAssocID="{039E4E2A-DECE-4193-8014-8FBE2826E211}" presName="tx1" presStyleLbl="revTx" presStyleIdx="0" presStyleCnt="7"/>
      <dgm:spPr/>
    </dgm:pt>
    <dgm:pt modelId="{E67A500E-987B-447F-9AC6-86BF2AC7F508}" type="pres">
      <dgm:prSet presAssocID="{039E4E2A-DECE-4193-8014-8FBE2826E211}" presName="vert1" presStyleCnt="0"/>
      <dgm:spPr/>
    </dgm:pt>
    <dgm:pt modelId="{63E117DB-64F5-4779-9B8A-FF29B3BC080E}" type="pres">
      <dgm:prSet presAssocID="{3470775E-78E6-48B2-9871-B31D52F13D81}" presName="thickLine" presStyleLbl="alignNode1" presStyleIdx="1" presStyleCnt="7"/>
      <dgm:spPr/>
    </dgm:pt>
    <dgm:pt modelId="{39E225E7-E4AD-4C46-86D6-BB42FA0EA713}" type="pres">
      <dgm:prSet presAssocID="{3470775E-78E6-48B2-9871-B31D52F13D81}" presName="horz1" presStyleCnt="0"/>
      <dgm:spPr/>
    </dgm:pt>
    <dgm:pt modelId="{3A6D720D-F543-4C23-AA55-17230F038C45}" type="pres">
      <dgm:prSet presAssocID="{3470775E-78E6-48B2-9871-B31D52F13D81}" presName="tx1" presStyleLbl="revTx" presStyleIdx="1" presStyleCnt="7"/>
      <dgm:spPr/>
    </dgm:pt>
    <dgm:pt modelId="{619CAF09-1913-475B-B721-872D4EF3A6AC}" type="pres">
      <dgm:prSet presAssocID="{3470775E-78E6-48B2-9871-B31D52F13D81}" presName="vert1" presStyleCnt="0"/>
      <dgm:spPr/>
    </dgm:pt>
    <dgm:pt modelId="{23D74978-41C4-4834-8CC8-7F5ADD270EC1}" type="pres">
      <dgm:prSet presAssocID="{07C9AEF1-9BAA-409B-9A96-130B3F1F6BFB}" presName="thickLine" presStyleLbl="alignNode1" presStyleIdx="2" presStyleCnt="7"/>
      <dgm:spPr/>
    </dgm:pt>
    <dgm:pt modelId="{4A4418EC-656D-4C7C-BA17-88FEA3A189B0}" type="pres">
      <dgm:prSet presAssocID="{07C9AEF1-9BAA-409B-9A96-130B3F1F6BFB}" presName="horz1" presStyleCnt="0"/>
      <dgm:spPr/>
    </dgm:pt>
    <dgm:pt modelId="{8AB85DCC-9A4D-45A2-B8B8-0400819FF2AD}" type="pres">
      <dgm:prSet presAssocID="{07C9AEF1-9BAA-409B-9A96-130B3F1F6BFB}" presName="tx1" presStyleLbl="revTx" presStyleIdx="2" presStyleCnt="7"/>
      <dgm:spPr/>
    </dgm:pt>
    <dgm:pt modelId="{DEF8E2C2-0AA9-411E-9802-5D49E0C404F8}" type="pres">
      <dgm:prSet presAssocID="{07C9AEF1-9BAA-409B-9A96-130B3F1F6BFB}" presName="vert1" presStyleCnt="0"/>
      <dgm:spPr/>
    </dgm:pt>
    <dgm:pt modelId="{49456EB1-7C1E-455D-90AD-A0FB0FF635B0}" type="pres">
      <dgm:prSet presAssocID="{F7C68665-37DB-494A-BD2E-13DE7F639BD0}" presName="thickLine" presStyleLbl="alignNode1" presStyleIdx="3" presStyleCnt="7"/>
      <dgm:spPr/>
    </dgm:pt>
    <dgm:pt modelId="{D82C650B-B60B-434B-899E-946033EDA427}" type="pres">
      <dgm:prSet presAssocID="{F7C68665-37DB-494A-BD2E-13DE7F639BD0}" presName="horz1" presStyleCnt="0"/>
      <dgm:spPr/>
    </dgm:pt>
    <dgm:pt modelId="{F5ADED2F-7203-4447-8588-8F8FA7CF0EE9}" type="pres">
      <dgm:prSet presAssocID="{F7C68665-37DB-494A-BD2E-13DE7F639BD0}" presName="tx1" presStyleLbl="revTx" presStyleIdx="3" presStyleCnt="7"/>
      <dgm:spPr/>
    </dgm:pt>
    <dgm:pt modelId="{76523B51-6F60-4F97-92E2-FBEA4DBB4A1B}" type="pres">
      <dgm:prSet presAssocID="{F7C68665-37DB-494A-BD2E-13DE7F639BD0}" presName="vert1" presStyleCnt="0"/>
      <dgm:spPr/>
    </dgm:pt>
    <dgm:pt modelId="{D8D5BB84-5D57-45DA-A40C-F3B818559822}" type="pres">
      <dgm:prSet presAssocID="{7304B492-2423-47D4-965D-978A1541CAA5}" presName="thickLine" presStyleLbl="alignNode1" presStyleIdx="4" presStyleCnt="7"/>
      <dgm:spPr/>
    </dgm:pt>
    <dgm:pt modelId="{6451F071-9FAD-4F0C-B2D8-F1EA9D102FC4}" type="pres">
      <dgm:prSet presAssocID="{7304B492-2423-47D4-965D-978A1541CAA5}" presName="horz1" presStyleCnt="0"/>
      <dgm:spPr/>
    </dgm:pt>
    <dgm:pt modelId="{E93E3A14-AF62-4861-B332-10A2073ECEFB}" type="pres">
      <dgm:prSet presAssocID="{7304B492-2423-47D4-965D-978A1541CAA5}" presName="tx1" presStyleLbl="revTx" presStyleIdx="4" presStyleCnt="7"/>
      <dgm:spPr/>
    </dgm:pt>
    <dgm:pt modelId="{EF6C64CB-6D3A-4D93-B2ED-A9195BA843C2}" type="pres">
      <dgm:prSet presAssocID="{7304B492-2423-47D4-965D-978A1541CAA5}" presName="vert1" presStyleCnt="0"/>
      <dgm:spPr/>
    </dgm:pt>
    <dgm:pt modelId="{D3066DF3-9336-4D4B-AABC-243C3274FEE7}" type="pres">
      <dgm:prSet presAssocID="{8355CF40-A4F2-49F6-89DF-78C13498A2EC}" presName="thickLine" presStyleLbl="alignNode1" presStyleIdx="5" presStyleCnt="7"/>
      <dgm:spPr/>
    </dgm:pt>
    <dgm:pt modelId="{A0F8B18F-CFCF-4685-B808-510B9AB17D3E}" type="pres">
      <dgm:prSet presAssocID="{8355CF40-A4F2-49F6-89DF-78C13498A2EC}" presName="horz1" presStyleCnt="0"/>
      <dgm:spPr/>
    </dgm:pt>
    <dgm:pt modelId="{D18BE46D-26E0-4629-B959-220FF0CEC16B}" type="pres">
      <dgm:prSet presAssocID="{8355CF40-A4F2-49F6-89DF-78C13498A2EC}" presName="tx1" presStyleLbl="revTx" presStyleIdx="5" presStyleCnt="7"/>
      <dgm:spPr/>
    </dgm:pt>
    <dgm:pt modelId="{18795668-1699-4A94-9337-665C91ADC680}" type="pres">
      <dgm:prSet presAssocID="{8355CF40-A4F2-49F6-89DF-78C13498A2EC}" presName="vert1" presStyleCnt="0"/>
      <dgm:spPr/>
    </dgm:pt>
    <dgm:pt modelId="{01C7F8B6-6833-4B5D-B911-B0568218B2B8}" type="pres">
      <dgm:prSet presAssocID="{E606C0C7-49E7-42EF-8E65-8A7447FBE156}" presName="thickLine" presStyleLbl="alignNode1" presStyleIdx="6" presStyleCnt="7"/>
      <dgm:spPr/>
    </dgm:pt>
    <dgm:pt modelId="{F01824DE-1DD4-490F-9BC1-8B1C538AC6EB}" type="pres">
      <dgm:prSet presAssocID="{E606C0C7-49E7-42EF-8E65-8A7447FBE156}" presName="horz1" presStyleCnt="0"/>
      <dgm:spPr/>
    </dgm:pt>
    <dgm:pt modelId="{AFA29969-E62C-4E89-AF8E-41AFC1E3EB8E}" type="pres">
      <dgm:prSet presAssocID="{E606C0C7-49E7-42EF-8E65-8A7447FBE156}" presName="tx1" presStyleLbl="revTx" presStyleIdx="6" presStyleCnt="7"/>
      <dgm:spPr/>
    </dgm:pt>
    <dgm:pt modelId="{8A574C9B-0B07-4C6C-9395-DE41570DCA21}" type="pres">
      <dgm:prSet presAssocID="{E606C0C7-49E7-42EF-8E65-8A7447FBE156}" presName="vert1" presStyleCnt="0"/>
      <dgm:spPr/>
    </dgm:pt>
  </dgm:ptLst>
  <dgm:cxnLst>
    <dgm:cxn modelId="{2E14D406-11A7-4638-A496-4FD648AD5117}" type="presOf" srcId="{7304B492-2423-47D4-965D-978A1541CAA5}" destId="{E93E3A14-AF62-4861-B332-10A2073ECEFB}" srcOrd="0" destOrd="0" presId="urn:microsoft.com/office/officeart/2008/layout/LinedList"/>
    <dgm:cxn modelId="{E7A1ED0D-6CFF-42D6-9E16-5BA4902C7E0A}" type="presOf" srcId="{F7C68665-37DB-494A-BD2E-13DE7F639BD0}" destId="{F5ADED2F-7203-4447-8588-8F8FA7CF0EE9}" srcOrd="0" destOrd="0" presId="urn:microsoft.com/office/officeart/2008/layout/LinedList"/>
    <dgm:cxn modelId="{EABCEC12-B2C8-4A9E-A913-884714F8AAAC}" type="presOf" srcId="{8355CF40-A4F2-49F6-89DF-78C13498A2EC}" destId="{D18BE46D-26E0-4629-B959-220FF0CEC16B}" srcOrd="0" destOrd="0" presId="urn:microsoft.com/office/officeart/2008/layout/LinedList"/>
    <dgm:cxn modelId="{54FBFF5C-8FA8-468E-96F3-B474B8730546}" type="presOf" srcId="{039E4E2A-DECE-4193-8014-8FBE2826E211}" destId="{E41741EA-0027-4FFC-9F5E-1B7731468821}" srcOrd="0" destOrd="0" presId="urn:microsoft.com/office/officeart/2008/layout/LinedList"/>
    <dgm:cxn modelId="{1752064B-8717-44E5-96F5-BF56C142D66E}" srcId="{9A388A94-0817-4D38-85D3-E6EAEAA14258}" destId="{3470775E-78E6-48B2-9871-B31D52F13D81}" srcOrd="1" destOrd="0" parTransId="{7A0D88B7-7515-4D51-AAFD-E0E99FF12354}" sibTransId="{3DDD9C2F-4DAB-4008-9197-9CBB973EFB93}"/>
    <dgm:cxn modelId="{58E53B4F-65F0-4C86-9F86-2FF4D427A05C}" type="presOf" srcId="{9A388A94-0817-4D38-85D3-E6EAEAA14258}" destId="{CE602E3B-3CC4-48BF-8976-1F398A9A0F39}" srcOrd="0" destOrd="0" presId="urn:microsoft.com/office/officeart/2008/layout/LinedList"/>
    <dgm:cxn modelId="{A9809353-6096-43D7-AF28-3DC145E059FA}" srcId="{9A388A94-0817-4D38-85D3-E6EAEAA14258}" destId="{E606C0C7-49E7-42EF-8E65-8A7447FBE156}" srcOrd="6" destOrd="0" parTransId="{A29C4367-6D7F-409D-BFF7-724459FAB375}" sibTransId="{3CD361D8-8481-4F53-A82A-C33ECDD04A25}"/>
    <dgm:cxn modelId="{A3EF465A-9152-4194-ADF1-55D81403AC9B}" type="presOf" srcId="{3470775E-78E6-48B2-9871-B31D52F13D81}" destId="{3A6D720D-F543-4C23-AA55-17230F038C45}" srcOrd="0" destOrd="0" presId="urn:microsoft.com/office/officeart/2008/layout/LinedList"/>
    <dgm:cxn modelId="{DCC3BE89-F2C6-42D7-83FD-87169EF53EDD}" type="presOf" srcId="{E606C0C7-49E7-42EF-8E65-8A7447FBE156}" destId="{AFA29969-E62C-4E89-AF8E-41AFC1E3EB8E}" srcOrd="0" destOrd="0" presId="urn:microsoft.com/office/officeart/2008/layout/LinedList"/>
    <dgm:cxn modelId="{7C2B86AC-A14D-4F4C-820D-30A7DCFD1D61}" srcId="{9A388A94-0817-4D38-85D3-E6EAEAA14258}" destId="{07C9AEF1-9BAA-409B-9A96-130B3F1F6BFB}" srcOrd="2" destOrd="0" parTransId="{FF5E3E5B-73D4-4445-8EEF-1AF672E82EA7}" sibTransId="{BC8F1188-2F6A-46BB-8039-1ADC0161E371}"/>
    <dgm:cxn modelId="{658B12C0-6133-4836-BB50-0D4E3A6B48B5}" srcId="{9A388A94-0817-4D38-85D3-E6EAEAA14258}" destId="{F7C68665-37DB-494A-BD2E-13DE7F639BD0}" srcOrd="3" destOrd="0" parTransId="{C33FD6E1-A33C-414B-AE49-EE32A3A5389E}" sibTransId="{5BBF6E2B-BC9F-4BFE-9663-07C5CED5B5E3}"/>
    <dgm:cxn modelId="{016248C7-9E75-4982-BE2F-7CDA7729E0D9}" srcId="{9A388A94-0817-4D38-85D3-E6EAEAA14258}" destId="{8355CF40-A4F2-49F6-89DF-78C13498A2EC}" srcOrd="5" destOrd="0" parTransId="{92CE856C-334C-43D4-8A3A-60465300B592}" sibTransId="{B3C3448B-E8D8-460E-9616-0715F7C3EB2A}"/>
    <dgm:cxn modelId="{A05B61C9-90EF-4E8A-B9D1-03AAE9537A8A}" srcId="{9A388A94-0817-4D38-85D3-E6EAEAA14258}" destId="{7304B492-2423-47D4-965D-978A1541CAA5}" srcOrd="4" destOrd="0" parTransId="{5C746BA7-6EA3-46F3-88AA-ADE38C6ED87D}" sibTransId="{C38B72EF-5A89-44EA-9536-829F9AE7E54D}"/>
    <dgm:cxn modelId="{9E0036F0-68F0-43D7-BF8C-B8A7EDAC0CB1}" type="presOf" srcId="{07C9AEF1-9BAA-409B-9A96-130B3F1F6BFB}" destId="{8AB85DCC-9A4D-45A2-B8B8-0400819FF2AD}" srcOrd="0" destOrd="0" presId="urn:microsoft.com/office/officeart/2008/layout/LinedList"/>
    <dgm:cxn modelId="{919E71F3-64B9-4236-82ED-C57E2E2526C1}" srcId="{9A388A94-0817-4D38-85D3-E6EAEAA14258}" destId="{039E4E2A-DECE-4193-8014-8FBE2826E211}" srcOrd="0" destOrd="0" parTransId="{69193D57-ED75-4E15-B90C-C0EA6987F1C0}" sibTransId="{496D3564-A9EE-4AA3-BD2F-29600881800C}"/>
    <dgm:cxn modelId="{67922BAF-8391-4CFB-A6CA-63A8E892DE18}" type="presParOf" srcId="{CE602E3B-3CC4-48BF-8976-1F398A9A0F39}" destId="{CBFEAAB0-68A6-4817-A921-66EAE8EB55BF}" srcOrd="0" destOrd="0" presId="urn:microsoft.com/office/officeart/2008/layout/LinedList"/>
    <dgm:cxn modelId="{7C79922D-7851-4719-9D5C-AC9544C7C8B0}" type="presParOf" srcId="{CE602E3B-3CC4-48BF-8976-1F398A9A0F39}" destId="{8C6264BA-F4A6-4878-B3EB-F29179558A1C}" srcOrd="1" destOrd="0" presId="urn:microsoft.com/office/officeart/2008/layout/LinedList"/>
    <dgm:cxn modelId="{ACE0CE7B-D245-48BD-B179-AABF4EFB6873}" type="presParOf" srcId="{8C6264BA-F4A6-4878-B3EB-F29179558A1C}" destId="{E41741EA-0027-4FFC-9F5E-1B7731468821}" srcOrd="0" destOrd="0" presId="urn:microsoft.com/office/officeart/2008/layout/LinedList"/>
    <dgm:cxn modelId="{F63AB192-549D-4009-A413-02089F237332}" type="presParOf" srcId="{8C6264BA-F4A6-4878-B3EB-F29179558A1C}" destId="{E67A500E-987B-447F-9AC6-86BF2AC7F508}" srcOrd="1" destOrd="0" presId="urn:microsoft.com/office/officeart/2008/layout/LinedList"/>
    <dgm:cxn modelId="{4C0FBA6A-D18E-4E11-9308-CD43FCE322F1}" type="presParOf" srcId="{CE602E3B-3CC4-48BF-8976-1F398A9A0F39}" destId="{63E117DB-64F5-4779-9B8A-FF29B3BC080E}" srcOrd="2" destOrd="0" presId="urn:microsoft.com/office/officeart/2008/layout/LinedList"/>
    <dgm:cxn modelId="{DA36DD0D-2AAE-4611-A6B4-137DE549F52F}" type="presParOf" srcId="{CE602E3B-3CC4-48BF-8976-1F398A9A0F39}" destId="{39E225E7-E4AD-4C46-86D6-BB42FA0EA713}" srcOrd="3" destOrd="0" presId="urn:microsoft.com/office/officeart/2008/layout/LinedList"/>
    <dgm:cxn modelId="{76079A71-876F-460A-98A4-5169183A3D69}" type="presParOf" srcId="{39E225E7-E4AD-4C46-86D6-BB42FA0EA713}" destId="{3A6D720D-F543-4C23-AA55-17230F038C45}" srcOrd="0" destOrd="0" presId="urn:microsoft.com/office/officeart/2008/layout/LinedList"/>
    <dgm:cxn modelId="{84C0A2BE-780D-47C1-B41D-20393DF94625}" type="presParOf" srcId="{39E225E7-E4AD-4C46-86D6-BB42FA0EA713}" destId="{619CAF09-1913-475B-B721-872D4EF3A6AC}" srcOrd="1" destOrd="0" presId="urn:microsoft.com/office/officeart/2008/layout/LinedList"/>
    <dgm:cxn modelId="{8C4C5F32-4FC9-4C69-B3F3-C73E9C08F5A5}" type="presParOf" srcId="{CE602E3B-3CC4-48BF-8976-1F398A9A0F39}" destId="{23D74978-41C4-4834-8CC8-7F5ADD270EC1}" srcOrd="4" destOrd="0" presId="urn:microsoft.com/office/officeart/2008/layout/LinedList"/>
    <dgm:cxn modelId="{6905D336-FB93-4E0C-BB63-DCD2D8041089}" type="presParOf" srcId="{CE602E3B-3CC4-48BF-8976-1F398A9A0F39}" destId="{4A4418EC-656D-4C7C-BA17-88FEA3A189B0}" srcOrd="5" destOrd="0" presId="urn:microsoft.com/office/officeart/2008/layout/LinedList"/>
    <dgm:cxn modelId="{7033AA17-18BC-4BF6-B90D-7C8EB560945A}" type="presParOf" srcId="{4A4418EC-656D-4C7C-BA17-88FEA3A189B0}" destId="{8AB85DCC-9A4D-45A2-B8B8-0400819FF2AD}" srcOrd="0" destOrd="0" presId="urn:microsoft.com/office/officeart/2008/layout/LinedList"/>
    <dgm:cxn modelId="{2312D4E7-6A82-4E41-B27E-01E09E0316D9}" type="presParOf" srcId="{4A4418EC-656D-4C7C-BA17-88FEA3A189B0}" destId="{DEF8E2C2-0AA9-411E-9802-5D49E0C404F8}" srcOrd="1" destOrd="0" presId="urn:microsoft.com/office/officeart/2008/layout/LinedList"/>
    <dgm:cxn modelId="{26CB205F-E100-413C-9797-8DEC0456310A}" type="presParOf" srcId="{CE602E3B-3CC4-48BF-8976-1F398A9A0F39}" destId="{49456EB1-7C1E-455D-90AD-A0FB0FF635B0}" srcOrd="6" destOrd="0" presId="urn:microsoft.com/office/officeart/2008/layout/LinedList"/>
    <dgm:cxn modelId="{411346C1-3592-4CEC-A1EF-099BD6676CE6}" type="presParOf" srcId="{CE602E3B-3CC4-48BF-8976-1F398A9A0F39}" destId="{D82C650B-B60B-434B-899E-946033EDA427}" srcOrd="7" destOrd="0" presId="urn:microsoft.com/office/officeart/2008/layout/LinedList"/>
    <dgm:cxn modelId="{DAE56DA8-1394-46D8-A42F-E13473BE7E59}" type="presParOf" srcId="{D82C650B-B60B-434B-899E-946033EDA427}" destId="{F5ADED2F-7203-4447-8588-8F8FA7CF0EE9}" srcOrd="0" destOrd="0" presId="urn:microsoft.com/office/officeart/2008/layout/LinedList"/>
    <dgm:cxn modelId="{C65B6BB1-E94C-47A8-8F5B-A994DC003E05}" type="presParOf" srcId="{D82C650B-B60B-434B-899E-946033EDA427}" destId="{76523B51-6F60-4F97-92E2-FBEA4DBB4A1B}" srcOrd="1" destOrd="0" presId="urn:microsoft.com/office/officeart/2008/layout/LinedList"/>
    <dgm:cxn modelId="{8C7617F7-7F8E-42B7-98D7-A419F265B79D}" type="presParOf" srcId="{CE602E3B-3CC4-48BF-8976-1F398A9A0F39}" destId="{D8D5BB84-5D57-45DA-A40C-F3B818559822}" srcOrd="8" destOrd="0" presId="urn:microsoft.com/office/officeart/2008/layout/LinedList"/>
    <dgm:cxn modelId="{71DDB983-36CC-4CC0-A85F-A5BA8C78842A}" type="presParOf" srcId="{CE602E3B-3CC4-48BF-8976-1F398A9A0F39}" destId="{6451F071-9FAD-4F0C-B2D8-F1EA9D102FC4}" srcOrd="9" destOrd="0" presId="urn:microsoft.com/office/officeart/2008/layout/LinedList"/>
    <dgm:cxn modelId="{8E18E986-E533-413F-9F18-11598D0E902B}" type="presParOf" srcId="{6451F071-9FAD-4F0C-B2D8-F1EA9D102FC4}" destId="{E93E3A14-AF62-4861-B332-10A2073ECEFB}" srcOrd="0" destOrd="0" presId="urn:microsoft.com/office/officeart/2008/layout/LinedList"/>
    <dgm:cxn modelId="{D9322E06-46A1-4F71-8FE9-7924B7EFFC4C}" type="presParOf" srcId="{6451F071-9FAD-4F0C-B2D8-F1EA9D102FC4}" destId="{EF6C64CB-6D3A-4D93-B2ED-A9195BA843C2}" srcOrd="1" destOrd="0" presId="urn:microsoft.com/office/officeart/2008/layout/LinedList"/>
    <dgm:cxn modelId="{04489ED6-F100-4EEA-BEEF-5E77EF04CFFC}" type="presParOf" srcId="{CE602E3B-3CC4-48BF-8976-1F398A9A0F39}" destId="{D3066DF3-9336-4D4B-AABC-243C3274FEE7}" srcOrd="10" destOrd="0" presId="urn:microsoft.com/office/officeart/2008/layout/LinedList"/>
    <dgm:cxn modelId="{651EEF5B-A82B-4544-8FB7-9647DB512FC0}" type="presParOf" srcId="{CE602E3B-3CC4-48BF-8976-1F398A9A0F39}" destId="{A0F8B18F-CFCF-4685-B808-510B9AB17D3E}" srcOrd="11" destOrd="0" presId="urn:microsoft.com/office/officeart/2008/layout/LinedList"/>
    <dgm:cxn modelId="{6420695C-B49D-43B1-906E-160B4EB38B5C}" type="presParOf" srcId="{A0F8B18F-CFCF-4685-B808-510B9AB17D3E}" destId="{D18BE46D-26E0-4629-B959-220FF0CEC16B}" srcOrd="0" destOrd="0" presId="urn:microsoft.com/office/officeart/2008/layout/LinedList"/>
    <dgm:cxn modelId="{B130ED4A-966A-4890-8EC5-C842ED1052FF}" type="presParOf" srcId="{A0F8B18F-CFCF-4685-B808-510B9AB17D3E}" destId="{18795668-1699-4A94-9337-665C91ADC680}" srcOrd="1" destOrd="0" presId="urn:microsoft.com/office/officeart/2008/layout/LinedList"/>
    <dgm:cxn modelId="{07A088EC-A215-4DB9-92ED-A320567DF0C0}" type="presParOf" srcId="{CE602E3B-3CC4-48BF-8976-1F398A9A0F39}" destId="{01C7F8B6-6833-4B5D-B911-B0568218B2B8}" srcOrd="12" destOrd="0" presId="urn:microsoft.com/office/officeart/2008/layout/LinedList"/>
    <dgm:cxn modelId="{5B2CB76A-1C07-4813-BC7A-E211462410EE}" type="presParOf" srcId="{CE602E3B-3CC4-48BF-8976-1F398A9A0F39}" destId="{F01824DE-1DD4-490F-9BC1-8B1C538AC6EB}" srcOrd="13" destOrd="0" presId="urn:microsoft.com/office/officeart/2008/layout/LinedList"/>
    <dgm:cxn modelId="{457AF6A7-2824-4B9E-B58E-0F8CB53B9416}" type="presParOf" srcId="{F01824DE-1DD4-490F-9BC1-8B1C538AC6EB}" destId="{AFA29969-E62C-4E89-AF8E-41AFC1E3EB8E}" srcOrd="0" destOrd="0" presId="urn:microsoft.com/office/officeart/2008/layout/LinedList"/>
    <dgm:cxn modelId="{58417DFF-C451-452B-A52B-050739573FC5}" type="presParOf" srcId="{F01824DE-1DD4-490F-9BC1-8B1C538AC6EB}" destId="{8A574C9B-0B07-4C6C-9395-DE41570DCA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402898-161E-4CAF-B9A6-94E774D80F49}"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2D6C804-5623-43BB-8453-4ACB9D651D9F}">
      <dgm:prSet/>
      <dgm:spPr/>
      <dgm:t>
        <a:bodyPr/>
        <a:lstStyle/>
        <a:p>
          <a:r>
            <a:rPr lang="en-US" baseline="0" dirty="0"/>
            <a:t>1. Collect estimated zip code level self-reported poor mental health status as percent of population from the 2020 release of the CDC and RWJF PLACES dataset.</a:t>
          </a:r>
          <a:endParaRPr lang="en-US" dirty="0"/>
        </a:p>
      </dgm:t>
    </dgm:pt>
    <dgm:pt modelId="{16A4F6CD-640F-4C97-9CD4-7025FFF00E12}" type="parTrans" cxnId="{2F141928-12FD-4EDF-840D-42396AFA11BC}">
      <dgm:prSet/>
      <dgm:spPr/>
      <dgm:t>
        <a:bodyPr/>
        <a:lstStyle/>
        <a:p>
          <a:endParaRPr lang="en-US"/>
        </a:p>
      </dgm:t>
    </dgm:pt>
    <dgm:pt modelId="{06CD3FB7-D930-475C-A440-5BDC4D4C0D17}" type="sibTrans" cxnId="{2F141928-12FD-4EDF-840D-42396AFA11BC}">
      <dgm:prSet/>
      <dgm:spPr/>
      <dgm:t>
        <a:bodyPr/>
        <a:lstStyle/>
        <a:p>
          <a:endParaRPr lang="en-US"/>
        </a:p>
      </dgm:t>
    </dgm:pt>
    <dgm:pt modelId="{9929691D-05C2-4510-910A-AF3767B746FD}">
      <dgm:prSet/>
      <dgm:spPr/>
      <dgm:t>
        <a:bodyPr/>
        <a:lstStyle/>
        <a:p>
          <a:r>
            <a:rPr lang="en-US" baseline="0" dirty="0"/>
            <a:t>2. Collect approximately 400 zip code level socio-economic variables as percent estimates  from the 2020 release of the US Census American Community Survey. </a:t>
          </a:r>
          <a:endParaRPr lang="en-US" dirty="0"/>
        </a:p>
      </dgm:t>
    </dgm:pt>
    <dgm:pt modelId="{96AD9F6C-2481-4413-92C1-AA1FB0CFFF20}" type="parTrans" cxnId="{9B4CB3D8-289F-4D54-8934-0161EF678B54}">
      <dgm:prSet/>
      <dgm:spPr/>
      <dgm:t>
        <a:bodyPr/>
        <a:lstStyle/>
        <a:p>
          <a:endParaRPr lang="en-US"/>
        </a:p>
      </dgm:t>
    </dgm:pt>
    <dgm:pt modelId="{811385FB-BCBA-4726-9D3C-DE484D1DA712}" type="sibTrans" cxnId="{9B4CB3D8-289F-4D54-8934-0161EF678B54}">
      <dgm:prSet/>
      <dgm:spPr/>
      <dgm:t>
        <a:bodyPr/>
        <a:lstStyle/>
        <a:p>
          <a:endParaRPr lang="en-US"/>
        </a:p>
      </dgm:t>
    </dgm:pt>
    <dgm:pt modelId="{A7A669A4-7EB8-4921-A672-9624F26768C9}">
      <dgm:prSet/>
      <dgm:spPr/>
      <dgm:t>
        <a:bodyPr/>
        <a:lstStyle/>
        <a:p>
          <a:r>
            <a:rPr lang="en-US" baseline="0"/>
            <a:t>3. Connect outcomes with predictors, remove observations with missing values, impute missing data for predictor variables using median values, standard scale all variables.</a:t>
          </a:r>
          <a:endParaRPr lang="en-US"/>
        </a:p>
      </dgm:t>
    </dgm:pt>
    <dgm:pt modelId="{F9391164-191B-44DF-A4CF-88807A0D7CB8}" type="parTrans" cxnId="{2B397E70-4A79-48A1-9F28-18F621C2101B}">
      <dgm:prSet/>
      <dgm:spPr/>
      <dgm:t>
        <a:bodyPr/>
        <a:lstStyle/>
        <a:p>
          <a:endParaRPr lang="en-US"/>
        </a:p>
      </dgm:t>
    </dgm:pt>
    <dgm:pt modelId="{9D3131F0-7A1E-45E0-B57B-681744C57AFC}" type="sibTrans" cxnId="{2B397E70-4A79-48A1-9F28-18F621C2101B}">
      <dgm:prSet/>
      <dgm:spPr/>
      <dgm:t>
        <a:bodyPr/>
        <a:lstStyle/>
        <a:p>
          <a:endParaRPr lang="en-US"/>
        </a:p>
      </dgm:t>
    </dgm:pt>
    <dgm:pt modelId="{E487F08A-6419-4043-ABA9-485C76113B3C}">
      <dgm:prSet/>
      <dgm:spPr/>
      <dgm:t>
        <a:bodyPr/>
        <a:lstStyle/>
        <a:p>
          <a:r>
            <a:rPr lang="en-US" baseline="0"/>
            <a:t>4. Collect approximately 2000 county level health resource variables from the 2020 release  of the HRSA Area Health resource File.</a:t>
          </a:r>
          <a:endParaRPr lang="en-US"/>
        </a:p>
      </dgm:t>
    </dgm:pt>
    <dgm:pt modelId="{82B4DE5D-E85A-4A2D-B994-0FD343CB8BCA}" type="parTrans" cxnId="{60C60E3C-4B7C-4E3E-BB0F-154749B146EE}">
      <dgm:prSet/>
      <dgm:spPr/>
      <dgm:t>
        <a:bodyPr/>
        <a:lstStyle/>
        <a:p>
          <a:endParaRPr lang="en-US"/>
        </a:p>
      </dgm:t>
    </dgm:pt>
    <dgm:pt modelId="{2B6FD2B8-3231-481F-BF98-4168DF0BAED1}" type="sibTrans" cxnId="{60C60E3C-4B7C-4E3E-BB0F-154749B146EE}">
      <dgm:prSet/>
      <dgm:spPr/>
      <dgm:t>
        <a:bodyPr/>
        <a:lstStyle/>
        <a:p>
          <a:endParaRPr lang="en-US"/>
        </a:p>
      </dgm:t>
    </dgm:pt>
    <dgm:pt modelId="{89C1646B-5CB0-4CE0-8BBC-540659BF9B3F}">
      <dgm:prSet/>
      <dgm:spPr/>
      <dgm:t>
        <a:bodyPr/>
        <a:lstStyle/>
        <a:p>
          <a:r>
            <a:rPr lang="en-US" baseline="0"/>
            <a:t>5. Utilize open-source machine learning algorithms to identify socioeconomic variables with both high variation and high importance. Conduct cross-validated prediction to identify the smallest number of variables that will achieve the best fitting model for zip codes. </a:t>
          </a:r>
          <a:endParaRPr lang="en-US"/>
        </a:p>
      </dgm:t>
    </dgm:pt>
    <dgm:pt modelId="{2580811C-19AA-4C16-A8EE-9E44D0CF74C7}" type="parTrans" cxnId="{673B7FDA-919F-46F6-96A3-AC7FE55AB85E}">
      <dgm:prSet/>
      <dgm:spPr/>
      <dgm:t>
        <a:bodyPr/>
        <a:lstStyle/>
        <a:p>
          <a:endParaRPr lang="en-US"/>
        </a:p>
      </dgm:t>
    </dgm:pt>
    <dgm:pt modelId="{5F484C9A-29D7-4614-811C-C2D86DA7EF4F}" type="sibTrans" cxnId="{673B7FDA-919F-46F6-96A3-AC7FE55AB85E}">
      <dgm:prSet/>
      <dgm:spPr/>
      <dgm:t>
        <a:bodyPr/>
        <a:lstStyle/>
        <a:p>
          <a:endParaRPr lang="en-US"/>
        </a:p>
      </dgm:t>
    </dgm:pt>
    <dgm:pt modelId="{D0F40A5B-94C2-4CBC-B2D5-C2B076FCA1DE}">
      <dgm:prSet/>
      <dgm:spPr/>
      <dgm:t>
        <a:bodyPr/>
        <a:lstStyle/>
        <a:p>
          <a:r>
            <a:rPr lang="en-US" baseline="0"/>
            <a:t>6. Calculate spatially adjusted rates and use an artificial neural network with backwards elimination to predict zip codes in the top quartile. Compare the predictive capability of all predictors, a random set of predictors, other known predictors, and the variables obtained in step 4. </a:t>
          </a:r>
          <a:endParaRPr lang="en-US"/>
        </a:p>
      </dgm:t>
    </dgm:pt>
    <dgm:pt modelId="{1DF896CA-BEE7-4656-9078-24C6DC38133D}" type="parTrans" cxnId="{43618D3D-58B1-40F2-8C9D-D90D200D8EED}">
      <dgm:prSet/>
      <dgm:spPr/>
      <dgm:t>
        <a:bodyPr/>
        <a:lstStyle/>
        <a:p>
          <a:endParaRPr lang="en-US"/>
        </a:p>
      </dgm:t>
    </dgm:pt>
    <dgm:pt modelId="{21EE4B22-BCF1-4D88-B517-3A1CE823AD0D}" type="sibTrans" cxnId="{43618D3D-58B1-40F2-8C9D-D90D200D8EED}">
      <dgm:prSet/>
      <dgm:spPr/>
      <dgm:t>
        <a:bodyPr/>
        <a:lstStyle/>
        <a:p>
          <a:endParaRPr lang="en-US"/>
        </a:p>
      </dgm:t>
    </dgm:pt>
    <dgm:pt modelId="{8021D615-5274-43BC-92ED-1C3C3535BA6C}">
      <dgm:prSet/>
      <dgm:spPr/>
      <dgm:t>
        <a:bodyPr/>
        <a:lstStyle/>
        <a:p>
          <a:r>
            <a:rPr lang="en-US" baseline="0"/>
            <a:t>7. Test for OLS assumptions and use domain knowledge to develop an appropriate mixed effects regression model for the purpose of identifying parameter estimates for socioeconomic predictors. </a:t>
          </a:r>
          <a:endParaRPr lang="en-US"/>
        </a:p>
      </dgm:t>
    </dgm:pt>
    <dgm:pt modelId="{68EB3900-199F-43F7-9B27-1E2C51CDB893}" type="parTrans" cxnId="{E49D01F1-56A4-4035-A4A6-E4E6264B4844}">
      <dgm:prSet/>
      <dgm:spPr/>
      <dgm:t>
        <a:bodyPr/>
        <a:lstStyle/>
        <a:p>
          <a:endParaRPr lang="en-US"/>
        </a:p>
      </dgm:t>
    </dgm:pt>
    <dgm:pt modelId="{725AFFAB-2FFB-4EA5-93B9-21936D11C207}" type="sibTrans" cxnId="{E49D01F1-56A4-4035-A4A6-E4E6264B4844}">
      <dgm:prSet/>
      <dgm:spPr/>
      <dgm:t>
        <a:bodyPr/>
        <a:lstStyle/>
        <a:p>
          <a:endParaRPr lang="en-US"/>
        </a:p>
      </dgm:t>
    </dgm:pt>
    <dgm:pt modelId="{8B722190-46D8-44E5-870A-0DDAD1A32584}">
      <dgm:prSet/>
      <dgm:spPr/>
      <dgm:t>
        <a:bodyPr/>
        <a:lstStyle/>
        <a:p>
          <a:r>
            <a:rPr lang="en-US" baseline="0"/>
            <a:t>8. Using local Empirical Bayes smoothing and LISA quadrants, identify ‘hot and cold spot’ regions and assign nominal labels to contained counties .Use algorithms capable of multi-nominal prediction to identify health resources associated with each category.</a:t>
          </a:r>
          <a:endParaRPr lang="en-US"/>
        </a:p>
      </dgm:t>
    </dgm:pt>
    <dgm:pt modelId="{5B4EEC5A-3569-4331-80CB-17C22095E3B5}" type="parTrans" cxnId="{51C54FAF-5E97-428B-AA7C-D38ADC488F24}">
      <dgm:prSet/>
      <dgm:spPr/>
      <dgm:t>
        <a:bodyPr/>
        <a:lstStyle/>
        <a:p>
          <a:endParaRPr lang="en-US"/>
        </a:p>
      </dgm:t>
    </dgm:pt>
    <dgm:pt modelId="{E3883E9B-DA95-41DF-BF11-65B4E14C515E}" type="sibTrans" cxnId="{51C54FAF-5E97-428B-AA7C-D38ADC488F24}">
      <dgm:prSet/>
      <dgm:spPr/>
      <dgm:t>
        <a:bodyPr/>
        <a:lstStyle/>
        <a:p>
          <a:endParaRPr lang="en-US"/>
        </a:p>
      </dgm:t>
    </dgm:pt>
    <dgm:pt modelId="{03D6F892-768A-4259-B326-B3F7D7CBA9E9}">
      <dgm:prSet/>
      <dgm:spPr/>
      <dgm:t>
        <a:bodyPr/>
        <a:lstStyle/>
        <a:p>
          <a:r>
            <a:rPr lang="en-US" baseline="0"/>
            <a:t>9. Using zip code predictors, conduct geographic weighted regression to identify regions where each predictor has significantly higher or lower coefficients. Assign nominal labels and use algorithms capable of multi-nominal prediction to identify health resources associated with each category. </a:t>
          </a:r>
          <a:endParaRPr lang="en-US"/>
        </a:p>
      </dgm:t>
    </dgm:pt>
    <dgm:pt modelId="{010AA6F3-25D7-4121-9FF0-D8E1F1168860}" type="parTrans" cxnId="{6EEB2536-7271-4F17-8192-BF2D8E3A5F52}">
      <dgm:prSet/>
      <dgm:spPr/>
      <dgm:t>
        <a:bodyPr/>
        <a:lstStyle/>
        <a:p>
          <a:endParaRPr lang="en-US"/>
        </a:p>
      </dgm:t>
    </dgm:pt>
    <dgm:pt modelId="{E86058AB-A4AA-490F-B815-5BDB5C3F25DC}" type="sibTrans" cxnId="{6EEB2536-7271-4F17-8192-BF2D8E3A5F52}">
      <dgm:prSet/>
      <dgm:spPr/>
      <dgm:t>
        <a:bodyPr/>
        <a:lstStyle/>
        <a:p>
          <a:endParaRPr lang="en-US"/>
        </a:p>
      </dgm:t>
    </dgm:pt>
    <dgm:pt modelId="{E8F06B6B-A933-42C1-AE8E-004ECB0A4C31}">
      <dgm:prSet/>
      <dgm:spPr/>
      <dgm:t>
        <a:bodyPr/>
        <a:lstStyle/>
        <a:p>
          <a:r>
            <a:rPr lang="en-US" baseline="0"/>
            <a:t>10. Test for OLS assumptions and use domain knowledge to develop an appropriate mixed effects regression model. The purpose is to identify parameter estimates for each county predictor identified in step 8 and an interaction term for county and zip code predictors in step 9.</a:t>
          </a:r>
          <a:endParaRPr lang="en-US"/>
        </a:p>
      </dgm:t>
    </dgm:pt>
    <dgm:pt modelId="{4FB10C90-6AE8-4238-93AC-D7EAD73E1B85}" type="parTrans" cxnId="{C13E6B0D-988A-494D-8237-CAEC4867530E}">
      <dgm:prSet/>
      <dgm:spPr/>
      <dgm:t>
        <a:bodyPr/>
        <a:lstStyle/>
        <a:p>
          <a:endParaRPr lang="en-US"/>
        </a:p>
      </dgm:t>
    </dgm:pt>
    <dgm:pt modelId="{F399E872-BC62-4E17-9A8F-1942BAE55B78}" type="sibTrans" cxnId="{C13E6B0D-988A-494D-8237-CAEC4867530E}">
      <dgm:prSet/>
      <dgm:spPr/>
      <dgm:t>
        <a:bodyPr/>
        <a:lstStyle/>
        <a:p>
          <a:endParaRPr lang="en-US"/>
        </a:p>
      </dgm:t>
    </dgm:pt>
    <dgm:pt modelId="{24D04740-F8A6-425C-8867-BDA88F029FF5}" type="pres">
      <dgm:prSet presAssocID="{F3402898-161E-4CAF-B9A6-94E774D80F49}" presName="diagram" presStyleCnt="0">
        <dgm:presLayoutVars>
          <dgm:dir/>
          <dgm:resizeHandles val="exact"/>
        </dgm:presLayoutVars>
      </dgm:prSet>
      <dgm:spPr/>
    </dgm:pt>
    <dgm:pt modelId="{DC76DBF7-09FD-4FCA-A477-DC73B558E148}" type="pres">
      <dgm:prSet presAssocID="{12D6C804-5623-43BB-8453-4ACB9D651D9F}" presName="node" presStyleLbl="node1" presStyleIdx="0" presStyleCnt="10">
        <dgm:presLayoutVars>
          <dgm:bulletEnabled val="1"/>
        </dgm:presLayoutVars>
      </dgm:prSet>
      <dgm:spPr/>
    </dgm:pt>
    <dgm:pt modelId="{A1392C85-6F33-43B5-9851-9BC913922D41}" type="pres">
      <dgm:prSet presAssocID="{06CD3FB7-D930-475C-A440-5BDC4D4C0D17}" presName="sibTrans" presStyleCnt="0"/>
      <dgm:spPr/>
    </dgm:pt>
    <dgm:pt modelId="{DE11948E-83BF-4243-A707-A6F2C3E68AA5}" type="pres">
      <dgm:prSet presAssocID="{9929691D-05C2-4510-910A-AF3767B746FD}" presName="node" presStyleLbl="node1" presStyleIdx="1" presStyleCnt="10">
        <dgm:presLayoutVars>
          <dgm:bulletEnabled val="1"/>
        </dgm:presLayoutVars>
      </dgm:prSet>
      <dgm:spPr/>
    </dgm:pt>
    <dgm:pt modelId="{2B77D59F-4F28-44CD-B655-B5AD6F6B52BA}" type="pres">
      <dgm:prSet presAssocID="{811385FB-BCBA-4726-9D3C-DE484D1DA712}" presName="sibTrans" presStyleCnt="0"/>
      <dgm:spPr/>
    </dgm:pt>
    <dgm:pt modelId="{A7CB8E75-2C3F-49B8-B338-35B58D93F70E}" type="pres">
      <dgm:prSet presAssocID="{A7A669A4-7EB8-4921-A672-9624F26768C9}" presName="node" presStyleLbl="node1" presStyleIdx="2" presStyleCnt="10">
        <dgm:presLayoutVars>
          <dgm:bulletEnabled val="1"/>
        </dgm:presLayoutVars>
      </dgm:prSet>
      <dgm:spPr/>
    </dgm:pt>
    <dgm:pt modelId="{6C4FEC43-F0DA-4FFB-AA47-8B298734814F}" type="pres">
      <dgm:prSet presAssocID="{9D3131F0-7A1E-45E0-B57B-681744C57AFC}" presName="sibTrans" presStyleCnt="0"/>
      <dgm:spPr/>
    </dgm:pt>
    <dgm:pt modelId="{6B920025-5C54-4DE9-AC20-194AA27C98FB}" type="pres">
      <dgm:prSet presAssocID="{E487F08A-6419-4043-ABA9-485C76113B3C}" presName="node" presStyleLbl="node1" presStyleIdx="3" presStyleCnt="10">
        <dgm:presLayoutVars>
          <dgm:bulletEnabled val="1"/>
        </dgm:presLayoutVars>
      </dgm:prSet>
      <dgm:spPr/>
    </dgm:pt>
    <dgm:pt modelId="{468BC313-56A2-4AB2-8938-3B3A8FC9EE2B}" type="pres">
      <dgm:prSet presAssocID="{2B6FD2B8-3231-481F-BF98-4168DF0BAED1}" presName="sibTrans" presStyleCnt="0"/>
      <dgm:spPr/>
    </dgm:pt>
    <dgm:pt modelId="{6F95FD4D-E1D8-491B-87AE-6FCB2C1E3CDA}" type="pres">
      <dgm:prSet presAssocID="{89C1646B-5CB0-4CE0-8BBC-540659BF9B3F}" presName="node" presStyleLbl="node1" presStyleIdx="4" presStyleCnt="10">
        <dgm:presLayoutVars>
          <dgm:bulletEnabled val="1"/>
        </dgm:presLayoutVars>
      </dgm:prSet>
      <dgm:spPr/>
    </dgm:pt>
    <dgm:pt modelId="{805062C5-8B81-4166-B552-FAC98EC0E205}" type="pres">
      <dgm:prSet presAssocID="{5F484C9A-29D7-4614-811C-C2D86DA7EF4F}" presName="sibTrans" presStyleCnt="0"/>
      <dgm:spPr/>
    </dgm:pt>
    <dgm:pt modelId="{4E2C7C04-A913-4CBC-BD68-7972617FEA9D}" type="pres">
      <dgm:prSet presAssocID="{D0F40A5B-94C2-4CBC-B2D5-C2B076FCA1DE}" presName="node" presStyleLbl="node1" presStyleIdx="5" presStyleCnt="10">
        <dgm:presLayoutVars>
          <dgm:bulletEnabled val="1"/>
        </dgm:presLayoutVars>
      </dgm:prSet>
      <dgm:spPr/>
    </dgm:pt>
    <dgm:pt modelId="{B6A8CEBE-26AB-4803-9467-6CCEF2CDFEDB}" type="pres">
      <dgm:prSet presAssocID="{21EE4B22-BCF1-4D88-B517-3A1CE823AD0D}" presName="sibTrans" presStyleCnt="0"/>
      <dgm:spPr/>
    </dgm:pt>
    <dgm:pt modelId="{B295A533-F7A4-4C70-A896-41F741D18D70}" type="pres">
      <dgm:prSet presAssocID="{8021D615-5274-43BC-92ED-1C3C3535BA6C}" presName="node" presStyleLbl="node1" presStyleIdx="6" presStyleCnt="10">
        <dgm:presLayoutVars>
          <dgm:bulletEnabled val="1"/>
        </dgm:presLayoutVars>
      </dgm:prSet>
      <dgm:spPr/>
    </dgm:pt>
    <dgm:pt modelId="{664D0D08-C8C8-4137-8B74-9A0E05A060E9}" type="pres">
      <dgm:prSet presAssocID="{725AFFAB-2FFB-4EA5-93B9-21936D11C207}" presName="sibTrans" presStyleCnt="0"/>
      <dgm:spPr/>
    </dgm:pt>
    <dgm:pt modelId="{540A4843-02A6-40D3-B912-84233948F9AA}" type="pres">
      <dgm:prSet presAssocID="{8B722190-46D8-44E5-870A-0DDAD1A32584}" presName="node" presStyleLbl="node1" presStyleIdx="7" presStyleCnt="10">
        <dgm:presLayoutVars>
          <dgm:bulletEnabled val="1"/>
        </dgm:presLayoutVars>
      </dgm:prSet>
      <dgm:spPr/>
    </dgm:pt>
    <dgm:pt modelId="{4D48273E-0560-4F4F-9D87-26FC524C8538}" type="pres">
      <dgm:prSet presAssocID="{E3883E9B-DA95-41DF-BF11-65B4E14C515E}" presName="sibTrans" presStyleCnt="0"/>
      <dgm:spPr/>
    </dgm:pt>
    <dgm:pt modelId="{C67F351A-8275-4665-B3FE-E0C7D36C5D25}" type="pres">
      <dgm:prSet presAssocID="{03D6F892-768A-4259-B326-B3F7D7CBA9E9}" presName="node" presStyleLbl="node1" presStyleIdx="8" presStyleCnt="10">
        <dgm:presLayoutVars>
          <dgm:bulletEnabled val="1"/>
        </dgm:presLayoutVars>
      </dgm:prSet>
      <dgm:spPr/>
    </dgm:pt>
    <dgm:pt modelId="{1BA560C5-C93F-4784-A849-77EFE3F248D3}" type="pres">
      <dgm:prSet presAssocID="{E86058AB-A4AA-490F-B815-5BDB5C3F25DC}" presName="sibTrans" presStyleCnt="0"/>
      <dgm:spPr/>
    </dgm:pt>
    <dgm:pt modelId="{B33EC112-B51E-4913-B440-E96C7CC6ABE6}" type="pres">
      <dgm:prSet presAssocID="{E8F06B6B-A933-42C1-AE8E-004ECB0A4C31}" presName="node" presStyleLbl="node1" presStyleIdx="9" presStyleCnt="10">
        <dgm:presLayoutVars>
          <dgm:bulletEnabled val="1"/>
        </dgm:presLayoutVars>
      </dgm:prSet>
      <dgm:spPr/>
    </dgm:pt>
  </dgm:ptLst>
  <dgm:cxnLst>
    <dgm:cxn modelId="{C13E6B0D-988A-494D-8237-CAEC4867530E}" srcId="{F3402898-161E-4CAF-B9A6-94E774D80F49}" destId="{E8F06B6B-A933-42C1-AE8E-004ECB0A4C31}" srcOrd="9" destOrd="0" parTransId="{4FB10C90-6AE8-4238-93AC-D7EAD73E1B85}" sibTransId="{F399E872-BC62-4E17-9A8F-1942BAE55B78}"/>
    <dgm:cxn modelId="{2FB6A213-DC02-40C9-A1E6-EBA0AE4942FE}" type="presOf" srcId="{F3402898-161E-4CAF-B9A6-94E774D80F49}" destId="{24D04740-F8A6-425C-8867-BDA88F029FF5}" srcOrd="0" destOrd="0" presId="urn:microsoft.com/office/officeart/2005/8/layout/default"/>
    <dgm:cxn modelId="{527CDE19-6475-4745-B47D-FF458B1DBB1E}" type="presOf" srcId="{89C1646B-5CB0-4CE0-8BBC-540659BF9B3F}" destId="{6F95FD4D-E1D8-491B-87AE-6FCB2C1E3CDA}" srcOrd="0" destOrd="0" presId="urn:microsoft.com/office/officeart/2005/8/layout/default"/>
    <dgm:cxn modelId="{2F141928-12FD-4EDF-840D-42396AFA11BC}" srcId="{F3402898-161E-4CAF-B9A6-94E774D80F49}" destId="{12D6C804-5623-43BB-8453-4ACB9D651D9F}" srcOrd="0" destOrd="0" parTransId="{16A4F6CD-640F-4C97-9CD4-7025FFF00E12}" sibTransId="{06CD3FB7-D930-475C-A440-5BDC4D4C0D17}"/>
    <dgm:cxn modelId="{BFE63733-26A2-4E6D-B948-7FC9ED994151}" type="presOf" srcId="{D0F40A5B-94C2-4CBC-B2D5-C2B076FCA1DE}" destId="{4E2C7C04-A913-4CBC-BD68-7972617FEA9D}" srcOrd="0" destOrd="0" presId="urn:microsoft.com/office/officeart/2005/8/layout/default"/>
    <dgm:cxn modelId="{0D0B7735-D0E0-49E0-BEE1-56BC9EAD9B7E}" type="presOf" srcId="{E8F06B6B-A933-42C1-AE8E-004ECB0A4C31}" destId="{B33EC112-B51E-4913-B440-E96C7CC6ABE6}" srcOrd="0" destOrd="0" presId="urn:microsoft.com/office/officeart/2005/8/layout/default"/>
    <dgm:cxn modelId="{6EEB2536-7271-4F17-8192-BF2D8E3A5F52}" srcId="{F3402898-161E-4CAF-B9A6-94E774D80F49}" destId="{03D6F892-768A-4259-B326-B3F7D7CBA9E9}" srcOrd="8" destOrd="0" parTransId="{010AA6F3-25D7-4121-9FF0-D8E1F1168860}" sibTransId="{E86058AB-A4AA-490F-B815-5BDB5C3F25DC}"/>
    <dgm:cxn modelId="{60C60E3C-4B7C-4E3E-BB0F-154749B146EE}" srcId="{F3402898-161E-4CAF-B9A6-94E774D80F49}" destId="{E487F08A-6419-4043-ABA9-485C76113B3C}" srcOrd="3" destOrd="0" parTransId="{82B4DE5D-E85A-4A2D-B994-0FD343CB8BCA}" sibTransId="{2B6FD2B8-3231-481F-BF98-4168DF0BAED1}"/>
    <dgm:cxn modelId="{43618D3D-58B1-40F2-8C9D-D90D200D8EED}" srcId="{F3402898-161E-4CAF-B9A6-94E774D80F49}" destId="{D0F40A5B-94C2-4CBC-B2D5-C2B076FCA1DE}" srcOrd="5" destOrd="0" parTransId="{1DF896CA-BEE7-4656-9078-24C6DC38133D}" sibTransId="{21EE4B22-BCF1-4D88-B517-3A1CE823AD0D}"/>
    <dgm:cxn modelId="{1D17D15F-1469-47C5-80B8-E55673E64A07}" type="presOf" srcId="{E487F08A-6419-4043-ABA9-485C76113B3C}" destId="{6B920025-5C54-4DE9-AC20-194AA27C98FB}" srcOrd="0" destOrd="0" presId="urn:microsoft.com/office/officeart/2005/8/layout/default"/>
    <dgm:cxn modelId="{F99D526B-A2B7-4151-A38A-FA47EE8C936A}" type="presOf" srcId="{8B722190-46D8-44E5-870A-0DDAD1A32584}" destId="{540A4843-02A6-40D3-B912-84233948F9AA}" srcOrd="0" destOrd="0" presId="urn:microsoft.com/office/officeart/2005/8/layout/default"/>
    <dgm:cxn modelId="{2B397E70-4A79-48A1-9F28-18F621C2101B}" srcId="{F3402898-161E-4CAF-B9A6-94E774D80F49}" destId="{A7A669A4-7EB8-4921-A672-9624F26768C9}" srcOrd="2" destOrd="0" parTransId="{F9391164-191B-44DF-A4CF-88807A0D7CB8}" sibTransId="{9D3131F0-7A1E-45E0-B57B-681744C57AFC}"/>
    <dgm:cxn modelId="{92B2655A-CC24-4ED5-ABFF-EB7369DE0AFB}" type="presOf" srcId="{03D6F892-768A-4259-B326-B3F7D7CBA9E9}" destId="{C67F351A-8275-4665-B3FE-E0C7D36C5D25}" srcOrd="0" destOrd="0" presId="urn:microsoft.com/office/officeart/2005/8/layout/default"/>
    <dgm:cxn modelId="{93D87E88-374F-4208-AA0F-15ECD085E7C2}" type="presOf" srcId="{12D6C804-5623-43BB-8453-4ACB9D651D9F}" destId="{DC76DBF7-09FD-4FCA-A477-DC73B558E148}" srcOrd="0" destOrd="0" presId="urn:microsoft.com/office/officeart/2005/8/layout/default"/>
    <dgm:cxn modelId="{51C54FAF-5E97-428B-AA7C-D38ADC488F24}" srcId="{F3402898-161E-4CAF-B9A6-94E774D80F49}" destId="{8B722190-46D8-44E5-870A-0DDAD1A32584}" srcOrd="7" destOrd="0" parTransId="{5B4EEC5A-3569-4331-80CB-17C22095E3B5}" sibTransId="{E3883E9B-DA95-41DF-BF11-65B4E14C515E}"/>
    <dgm:cxn modelId="{A9B49FBD-88A3-4CF2-8247-9722725E00A3}" type="presOf" srcId="{9929691D-05C2-4510-910A-AF3767B746FD}" destId="{DE11948E-83BF-4243-A707-A6F2C3E68AA5}" srcOrd="0" destOrd="0" presId="urn:microsoft.com/office/officeart/2005/8/layout/default"/>
    <dgm:cxn modelId="{0DEB46D3-1785-41CD-B82C-800897A70C69}" type="presOf" srcId="{A7A669A4-7EB8-4921-A672-9624F26768C9}" destId="{A7CB8E75-2C3F-49B8-B338-35B58D93F70E}" srcOrd="0" destOrd="0" presId="urn:microsoft.com/office/officeart/2005/8/layout/default"/>
    <dgm:cxn modelId="{9B4CB3D8-289F-4D54-8934-0161EF678B54}" srcId="{F3402898-161E-4CAF-B9A6-94E774D80F49}" destId="{9929691D-05C2-4510-910A-AF3767B746FD}" srcOrd="1" destOrd="0" parTransId="{96AD9F6C-2481-4413-92C1-AA1FB0CFFF20}" sibTransId="{811385FB-BCBA-4726-9D3C-DE484D1DA712}"/>
    <dgm:cxn modelId="{673B7FDA-919F-46F6-96A3-AC7FE55AB85E}" srcId="{F3402898-161E-4CAF-B9A6-94E774D80F49}" destId="{89C1646B-5CB0-4CE0-8BBC-540659BF9B3F}" srcOrd="4" destOrd="0" parTransId="{2580811C-19AA-4C16-A8EE-9E44D0CF74C7}" sibTransId="{5F484C9A-29D7-4614-811C-C2D86DA7EF4F}"/>
    <dgm:cxn modelId="{E49D01F1-56A4-4035-A4A6-E4E6264B4844}" srcId="{F3402898-161E-4CAF-B9A6-94E774D80F49}" destId="{8021D615-5274-43BC-92ED-1C3C3535BA6C}" srcOrd="6" destOrd="0" parTransId="{68EB3900-199F-43F7-9B27-1E2C51CDB893}" sibTransId="{725AFFAB-2FFB-4EA5-93B9-21936D11C207}"/>
    <dgm:cxn modelId="{B99DFEFB-06CC-4B65-B842-09B8DAA02E82}" type="presOf" srcId="{8021D615-5274-43BC-92ED-1C3C3535BA6C}" destId="{B295A533-F7A4-4C70-A896-41F741D18D70}" srcOrd="0" destOrd="0" presId="urn:microsoft.com/office/officeart/2005/8/layout/default"/>
    <dgm:cxn modelId="{6CB282FF-3C3A-42AB-98F4-2E5369AB4D1D}" type="presParOf" srcId="{24D04740-F8A6-425C-8867-BDA88F029FF5}" destId="{DC76DBF7-09FD-4FCA-A477-DC73B558E148}" srcOrd="0" destOrd="0" presId="urn:microsoft.com/office/officeart/2005/8/layout/default"/>
    <dgm:cxn modelId="{8027D74E-433D-4B0E-A72D-A1B27D1AADA0}" type="presParOf" srcId="{24D04740-F8A6-425C-8867-BDA88F029FF5}" destId="{A1392C85-6F33-43B5-9851-9BC913922D41}" srcOrd="1" destOrd="0" presId="urn:microsoft.com/office/officeart/2005/8/layout/default"/>
    <dgm:cxn modelId="{7B1CE700-6917-4146-828C-F6B5C13ADFB0}" type="presParOf" srcId="{24D04740-F8A6-425C-8867-BDA88F029FF5}" destId="{DE11948E-83BF-4243-A707-A6F2C3E68AA5}" srcOrd="2" destOrd="0" presId="urn:microsoft.com/office/officeart/2005/8/layout/default"/>
    <dgm:cxn modelId="{5321F692-A647-4264-8E93-76A748B0FF81}" type="presParOf" srcId="{24D04740-F8A6-425C-8867-BDA88F029FF5}" destId="{2B77D59F-4F28-44CD-B655-B5AD6F6B52BA}" srcOrd="3" destOrd="0" presId="urn:microsoft.com/office/officeart/2005/8/layout/default"/>
    <dgm:cxn modelId="{D7AB72D5-0515-47EA-8AC1-A9655E88F86B}" type="presParOf" srcId="{24D04740-F8A6-425C-8867-BDA88F029FF5}" destId="{A7CB8E75-2C3F-49B8-B338-35B58D93F70E}" srcOrd="4" destOrd="0" presId="urn:microsoft.com/office/officeart/2005/8/layout/default"/>
    <dgm:cxn modelId="{80898B82-E4C1-4309-A1FE-A19D25C4DD7E}" type="presParOf" srcId="{24D04740-F8A6-425C-8867-BDA88F029FF5}" destId="{6C4FEC43-F0DA-4FFB-AA47-8B298734814F}" srcOrd="5" destOrd="0" presId="urn:microsoft.com/office/officeart/2005/8/layout/default"/>
    <dgm:cxn modelId="{B4C0BF87-8565-46AA-BC98-A1FAE289160F}" type="presParOf" srcId="{24D04740-F8A6-425C-8867-BDA88F029FF5}" destId="{6B920025-5C54-4DE9-AC20-194AA27C98FB}" srcOrd="6" destOrd="0" presId="urn:microsoft.com/office/officeart/2005/8/layout/default"/>
    <dgm:cxn modelId="{CEED56AA-7422-4199-B676-5DA45C354ADC}" type="presParOf" srcId="{24D04740-F8A6-425C-8867-BDA88F029FF5}" destId="{468BC313-56A2-4AB2-8938-3B3A8FC9EE2B}" srcOrd="7" destOrd="0" presId="urn:microsoft.com/office/officeart/2005/8/layout/default"/>
    <dgm:cxn modelId="{542B4DFB-784D-40D7-BE6A-467EA1ADF50B}" type="presParOf" srcId="{24D04740-F8A6-425C-8867-BDA88F029FF5}" destId="{6F95FD4D-E1D8-491B-87AE-6FCB2C1E3CDA}" srcOrd="8" destOrd="0" presId="urn:microsoft.com/office/officeart/2005/8/layout/default"/>
    <dgm:cxn modelId="{7CC64900-8723-4C3E-854D-F025887A6577}" type="presParOf" srcId="{24D04740-F8A6-425C-8867-BDA88F029FF5}" destId="{805062C5-8B81-4166-B552-FAC98EC0E205}" srcOrd="9" destOrd="0" presId="urn:microsoft.com/office/officeart/2005/8/layout/default"/>
    <dgm:cxn modelId="{DF749167-855A-4498-83A5-7837667B58EC}" type="presParOf" srcId="{24D04740-F8A6-425C-8867-BDA88F029FF5}" destId="{4E2C7C04-A913-4CBC-BD68-7972617FEA9D}" srcOrd="10" destOrd="0" presId="urn:microsoft.com/office/officeart/2005/8/layout/default"/>
    <dgm:cxn modelId="{4A3E3C1C-E5F3-4C9B-BCC4-29B7EA29E413}" type="presParOf" srcId="{24D04740-F8A6-425C-8867-BDA88F029FF5}" destId="{B6A8CEBE-26AB-4803-9467-6CCEF2CDFEDB}" srcOrd="11" destOrd="0" presId="urn:microsoft.com/office/officeart/2005/8/layout/default"/>
    <dgm:cxn modelId="{5396724A-E146-402D-A002-EE8A71BBBA67}" type="presParOf" srcId="{24D04740-F8A6-425C-8867-BDA88F029FF5}" destId="{B295A533-F7A4-4C70-A896-41F741D18D70}" srcOrd="12" destOrd="0" presId="urn:microsoft.com/office/officeart/2005/8/layout/default"/>
    <dgm:cxn modelId="{EEB87779-CAD0-491F-922F-7B7213C8A56D}" type="presParOf" srcId="{24D04740-F8A6-425C-8867-BDA88F029FF5}" destId="{664D0D08-C8C8-4137-8B74-9A0E05A060E9}" srcOrd="13" destOrd="0" presId="urn:microsoft.com/office/officeart/2005/8/layout/default"/>
    <dgm:cxn modelId="{983A1B5E-0058-4308-AECB-10D2AFCF5FE5}" type="presParOf" srcId="{24D04740-F8A6-425C-8867-BDA88F029FF5}" destId="{540A4843-02A6-40D3-B912-84233948F9AA}" srcOrd="14" destOrd="0" presId="urn:microsoft.com/office/officeart/2005/8/layout/default"/>
    <dgm:cxn modelId="{58B239EB-B748-4933-98F8-FCF58202E842}" type="presParOf" srcId="{24D04740-F8A6-425C-8867-BDA88F029FF5}" destId="{4D48273E-0560-4F4F-9D87-26FC524C8538}" srcOrd="15" destOrd="0" presId="urn:microsoft.com/office/officeart/2005/8/layout/default"/>
    <dgm:cxn modelId="{9D943E11-FCDB-4337-ACB9-169E2DA1FB5A}" type="presParOf" srcId="{24D04740-F8A6-425C-8867-BDA88F029FF5}" destId="{C67F351A-8275-4665-B3FE-E0C7D36C5D25}" srcOrd="16" destOrd="0" presId="urn:microsoft.com/office/officeart/2005/8/layout/default"/>
    <dgm:cxn modelId="{1F7F4FEA-9811-4A47-B5DC-EBF2945CE43E}" type="presParOf" srcId="{24D04740-F8A6-425C-8867-BDA88F029FF5}" destId="{1BA560C5-C93F-4784-A849-77EFE3F248D3}" srcOrd="17" destOrd="0" presId="urn:microsoft.com/office/officeart/2005/8/layout/default"/>
    <dgm:cxn modelId="{F2CCE95E-D784-4B5B-95D9-6CCEE389043E}" type="presParOf" srcId="{24D04740-F8A6-425C-8867-BDA88F029FF5}" destId="{B33EC112-B51E-4913-B440-E96C7CC6ABE6}"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D6962-9E97-46D1-9817-96DF6B6CD140}">
      <dsp:nvSpPr>
        <dsp:cNvPr id="0" name=""/>
        <dsp:cNvSpPr/>
      </dsp:nvSpPr>
      <dsp:spPr>
        <a:xfrm>
          <a:off x="0" y="0"/>
          <a:ext cx="660487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2D41DC-9205-43F1-8D02-E8F2D97C9A78}">
      <dsp:nvSpPr>
        <dsp:cNvPr id="0" name=""/>
        <dsp:cNvSpPr/>
      </dsp:nvSpPr>
      <dsp:spPr>
        <a:xfrm>
          <a:off x="0" y="0"/>
          <a:ext cx="6604873" cy="159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The purpose of this study is to utilize machine learning and spatial statistics to identify significant associations between ecological variables and health outcomes available from public data sources.</a:t>
          </a:r>
          <a:endParaRPr lang="en-US" sz="2200" kern="1200" dirty="0"/>
        </a:p>
      </dsp:txBody>
      <dsp:txXfrm>
        <a:off x="0" y="0"/>
        <a:ext cx="6604873" cy="1599219"/>
      </dsp:txXfrm>
    </dsp:sp>
    <dsp:sp modelId="{4DA2622D-5F5B-441F-86A3-75DAC4D61242}">
      <dsp:nvSpPr>
        <dsp:cNvPr id="0" name=""/>
        <dsp:cNvSpPr/>
      </dsp:nvSpPr>
      <dsp:spPr>
        <a:xfrm>
          <a:off x="0" y="1599219"/>
          <a:ext cx="6604873" cy="0"/>
        </a:xfrm>
        <a:prstGeom prst="line">
          <a:avLst/>
        </a:prstGeom>
        <a:solidFill>
          <a:schemeClr val="accent5">
            <a:hueOff val="6705943"/>
            <a:satOff val="161"/>
            <a:lumOff val="-2353"/>
            <a:alphaOff val="0"/>
          </a:schemeClr>
        </a:solidFill>
        <a:ln w="12700" cap="flat" cmpd="sng" algn="ctr">
          <a:solidFill>
            <a:schemeClr val="accent5">
              <a:hueOff val="6705943"/>
              <a:satOff val="16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C51CA-1ED5-4970-9CB4-923039D4D920}">
      <dsp:nvSpPr>
        <dsp:cNvPr id="0" name=""/>
        <dsp:cNvSpPr/>
      </dsp:nvSpPr>
      <dsp:spPr>
        <a:xfrm>
          <a:off x="0" y="1599219"/>
          <a:ext cx="6604873" cy="159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a:t>This study seeks to identify local socioeconomic factors associated with a higher prevalence and health resources that are associated with a lower prevalence of poor self-reported mental health status. </a:t>
          </a:r>
          <a:endParaRPr lang="en-US" sz="2200" kern="1200"/>
        </a:p>
      </dsp:txBody>
      <dsp:txXfrm>
        <a:off x="0" y="1599219"/>
        <a:ext cx="6604873" cy="1599219"/>
      </dsp:txXfrm>
    </dsp:sp>
    <dsp:sp modelId="{54335C03-92C7-4539-9540-371823285639}">
      <dsp:nvSpPr>
        <dsp:cNvPr id="0" name=""/>
        <dsp:cNvSpPr/>
      </dsp:nvSpPr>
      <dsp:spPr>
        <a:xfrm>
          <a:off x="0" y="3198438"/>
          <a:ext cx="6604873" cy="0"/>
        </a:xfrm>
        <a:prstGeom prst="line">
          <a:avLst/>
        </a:prstGeom>
        <a:solidFill>
          <a:schemeClr val="accent5">
            <a:hueOff val="13411885"/>
            <a:satOff val="321"/>
            <a:lumOff val="-4706"/>
            <a:alphaOff val="0"/>
          </a:schemeClr>
        </a:solidFill>
        <a:ln w="12700" cap="flat" cmpd="sng" algn="ctr">
          <a:solidFill>
            <a:schemeClr val="accent5">
              <a:hueOff val="13411885"/>
              <a:satOff val="321"/>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D5C18D-6450-4F3B-89A3-5CBFDD390AB8}">
      <dsp:nvSpPr>
        <dsp:cNvPr id="0" name=""/>
        <dsp:cNvSpPr/>
      </dsp:nvSpPr>
      <dsp:spPr>
        <a:xfrm>
          <a:off x="0" y="3198438"/>
          <a:ext cx="6604873" cy="159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dirty="0"/>
            <a:t>Once identified, hierarchical linear models can be developed to display these relationships and artificial neural networks can be used to predict future outcomes. </a:t>
          </a:r>
          <a:endParaRPr lang="en-US" sz="2200" kern="1200" dirty="0"/>
        </a:p>
      </dsp:txBody>
      <dsp:txXfrm>
        <a:off x="0" y="3198438"/>
        <a:ext cx="6604873" cy="1599219"/>
      </dsp:txXfrm>
    </dsp:sp>
    <dsp:sp modelId="{56FF9435-AC12-4255-AEAB-9BE4BF65AFB2}">
      <dsp:nvSpPr>
        <dsp:cNvPr id="0" name=""/>
        <dsp:cNvSpPr/>
      </dsp:nvSpPr>
      <dsp:spPr>
        <a:xfrm>
          <a:off x="0" y="4797657"/>
          <a:ext cx="6604873" cy="0"/>
        </a:xfrm>
        <a:prstGeom prst="line">
          <a:avLst/>
        </a:prstGeom>
        <a:solidFill>
          <a:schemeClr val="accent5">
            <a:hueOff val="20117827"/>
            <a:satOff val="482"/>
            <a:lumOff val="-7059"/>
            <a:alphaOff val="0"/>
          </a:schemeClr>
        </a:solidFill>
        <a:ln w="12700" cap="flat" cmpd="sng" algn="ctr">
          <a:solidFill>
            <a:schemeClr val="accent5">
              <a:hueOff val="20117827"/>
              <a:satOff val="482"/>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0E3B9-6907-4F70-89BF-47D2AA2A2FE7}">
      <dsp:nvSpPr>
        <dsp:cNvPr id="0" name=""/>
        <dsp:cNvSpPr/>
      </dsp:nvSpPr>
      <dsp:spPr>
        <a:xfrm>
          <a:off x="0" y="4797657"/>
          <a:ext cx="6604873" cy="1599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baseline="0"/>
            <a:t>By searching among large numbers of candidate predictors, informative relationships that may not be already considered in previous research can be used to develop targeted future population health management efforts.</a:t>
          </a:r>
          <a:endParaRPr lang="en-US" sz="2200" kern="1200"/>
        </a:p>
      </dsp:txBody>
      <dsp:txXfrm>
        <a:off x="0" y="4797657"/>
        <a:ext cx="6604873" cy="15992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865D0-25E2-49D7-8E40-366CB92337D6}">
      <dsp:nvSpPr>
        <dsp:cNvPr id="0" name=""/>
        <dsp:cNvSpPr/>
      </dsp:nvSpPr>
      <dsp:spPr>
        <a:xfrm>
          <a:off x="3448" y="129382"/>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Ecological factors are known predictors of many health outcomes (1–7).</a:t>
          </a:r>
          <a:endParaRPr lang="en-US" sz="1400" kern="1200"/>
        </a:p>
      </dsp:txBody>
      <dsp:txXfrm>
        <a:off x="3448" y="129382"/>
        <a:ext cx="2735481" cy="1641288"/>
      </dsp:txXfrm>
    </dsp:sp>
    <dsp:sp modelId="{35F04E3F-EB52-48BE-99FB-6383F37E2DCB}">
      <dsp:nvSpPr>
        <dsp:cNvPr id="0" name=""/>
        <dsp:cNvSpPr/>
      </dsp:nvSpPr>
      <dsp:spPr>
        <a:xfrm>
          <a:off x="3012477" y="129382"/>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dirty="0"/>
            <a:t>Neighborhood level deprivation is a useful measure in assessing risk for negative health outcomes and creating targeted interventions within population health management (8–13).</a:t>
          </a:r>
          <a:endParaRPr lang="en-US" sz="1400" kern="1200" dirty="0"/>
        </a:p>
      </dsp:txBody>
      <dsp:txXfrm>
        <a:off x="3012477" y="129382"/>
        <a:ext cx="2735481" cy="1641288"/>
      </dsp:txXfrm>
    </dsp:sp>
    <dsp:sp modelId="{D7C59C1D-5E2D-4859-8DB4-B732C5044778}">
      <dsp:nvSpPr>
        <dsp:cNvPr id="0" name=""/>
        <dsp:cNvSpPr/>
      </dsp:nvSpPr>
      <dsp:spPr>
        <a:xfrm>
          <a:off x="6021507" y="129382"/>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However, there are many complex ecological factors that have not yet been thoroughly identified. </a:t>
          </a:r>
          <a:endParaRPr lang="en-US" sz="1400" kern="1200"/>
        </a:p>
      </dsp:txBody>
      <dsp:txXfrm>
        <a:off x="6021507" y="129382"/>
        <a:ext cx="2735481" cy="1641288"/>
      </dsp:txXfrm>
    </dsp:sp>
    <dsp:sp modelId="{960C6FD5-332E-4DB7-86D1-CDC4BFBDA3DF}">
      <dsp:nvSpPr>
        <dsp:cNvPr id="0" name=""/>
        <dsp:cNvSpPr/>
      </dsp:nvSpPr>
      <dsp:spPr>
        <a:xfrm>
          <a:off x="9030537" y="129382"/>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With the advent of ‘big data,’ there is increased availability of ecological data that can measure these effects as well as machine learning algorithms that can analyze large datasets. </a:t>
          </a:r>
          <a:endParaRPr lang="en-US" sz="1400" kern="1200"/>
        </a:p>
      </dsp:txBody>
      <dsp:txXfrm>
        <a:off x="9030537" y="129382"/>
        <a:ext cx="2735481" cy="1641288"/>
      </dsp:txXfrm>
    </dsp:sp>
    <dsp:sp modelId="{5B1C26A1-4D86-4AAC-BC02-EB592CC5F1E0}">
      <dsp:nvSpPr>
        <dsp:cNvPr id="0" name=""/>
        <dsp:cNvSpPr/>
      </dsp:nvSpPr>
      <dsp:spPr>
        <a:xfrm>
          <a:off x="3448" y="2044220"/>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Alongside geographic information systems that can model complex associations, new computational approaches have great potential to improve public health research and  population health management efforts (14–17). </a:t>
          </a:r>
          <a:endParaRPr lang="en-US" sz="1400" kern="1200"/>
        </a:p>
      </dsp:txBody>
      <dsp:txXfrm>
        <a:off x="3448" y="2044220"/>
        <a:ext cx="2735481" cy="1641288"/>
      </dsp:txXfrm>
    </dsp:sp>
    <dsp:sp modelId="{D5E07E8E-7499-4865-8301-A0E71B8376FA}">
      <dsp:nvSpPr>
        <dsp:cNvPr id="0" name=""/>
        <dsp:cNvSpPr/>
      </dsp:nvSpPr>
      <dsp:spPr>
        <a:xfrm>
          <a:off x="3012477" y="2044220"/>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However spatial analysis used for non-infectious public health outcomes is limited (18) and the use of machine learning often provides little benefit over traditional approaches (19,20). </a:t>
          </a:r>
          <a:endParaRPr lang="en-US" sz="1400" kern="1200"/>
        </a:p>
      </dsp:txBody>
      <dsp:txXfrm>
        <a:off x="3012477" y="2044220"/>
        <a:ext cx="2735481" cy="1641288"/>
      </dsp:txXfrm>
    </dsp:sp>
    <dsp:sp modelId="{F1E66C89-4D2F-4EEF-9FAC-9FB46E5EBFEA}">
      <dsp:nvSpPr>
        <dsp:cNvPr id="0" name=""/>
        <dsp:cNvSpPr/>
      </dsp:nvSpPr>
      <dsp:spPr>
        <a:xfrm>
          <a:off x="6021507" y="2044220"/>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dirty="0"/>
            <a:t>Machine learning needs methodological improvement (21–24) to better assist population health management efforts (25–27). </a:t>
          </a:r>
          <a:endParaRPr lang="en-US" sz="1400" kern="1200" dirty="0"/>
        </a:p>
      </dsp:txBody>
      <dsp:txXfrm>
        <a:off x="6021507" y="2044220"/>
        <a:ext cx="2735481" cy="1641288"/>
      </dsp:txXfrm>
    </dsp:sp>
    <dsp:sp modelId="{E5195170-B7A6-415B-9344-4ED512429C5A}">
      <dsp:nvSpPr>
        <dsp:cNvPr id="0" name=""/>
        <dsp:cNvSpPr/>
      </dsp:nvSpPr>
      <dsp:spPr>
        <a:xfrm>
          <a:off x="9030537" y="2044220"/>
          <a:ext cx="2735481" cy="16412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There is a for expanded scope in spatial analysis to better inform translational science in public health (28–30).</a:t>
          </a:r>
          <a:endParaRPr lang="en-US" sz="1400" kern="1200"/>
        </a:p>
      </dsp:txBody>
      <dsp:txXfrm>
        <a:off x="9030537" y="2044220"/>
        <a:ext cx="2735481" cy="16412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EAAB0-68A6-4817-A921-66EAE8EB55BF}">
      <dsp:nvSpPr>
        <dsp:cNvPr id="0" name=""/>
        <dsp:cNvSpPr/>
      </dsp:nvSpPr>
      <dsp:spPr>
        <a:xfrm>
          <a:off x="0" y="800"/>
          <a:ext cx="6569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741EA-0027-4FFC-9F5E-1B7731468821}">
      <dsp:nvSpPr>
        <dsp:cNvPr id="0" name=""/>
        <dsp:cNvSpPr/>
      </dsp:nvSpPr>
      <dsp:spPr>
        <a:xfrm>
          <a:off x="0" y="800"/>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US Census American Community Survey (ACS) five-year percent estimates by zip code are collected from the 2020 data release to represent socio-economic ecological predictors. </a:t>
          </a:r>
        </a:p>
      </dsp:txBody>
      <dsp:txXfrm>
        <a:off x="0" y="800"/>
        <a:ext cx="6569552" cy="936036"/>
      </dsp:txXfrm>
    </dsp:sp>
    <dsp:sp modelId="{63E117DB-64F5-4779-9B8A-FF29B3BC080E}">
      <dsp:nvSpPr>
        <dsp:cNvPr id="0" name=""/>
        <dsp:cNvSpPr/>
      </dsp:nvSpPr>
      <dsp:spPr>
        <a:xfrm>
          <a:off x="0" y="936836"/>
          <a:ext cx="6569552" cy="0"/>
        </a:xfrm>
        <a:prstGeom prst="line">
          <a:avLst/>
        </a:prstGeom>
        <a:solidFill>
          <a:schemeClr val="accent2">
            <a:hueOff val="-249660"/>
            <a:satOff val="-1269"/>
            <a:lumOff val="-66"/>
            <a:alphaOff val="0"/>
          </a:schemeClr>
        </a:solidFill>
        <a:ln w="12700" cap="flat" cmpd="sng" algn="ctr">
          <a:solidFill>
            <a:schemeClr val="accent2">
              <a:hueOff val="-249660"/>
              <a:satOff val="-1269"/>
              <a:lumOff val="-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6D720D-F543-4C23-AA55-17230F038C45}">
      <dsp:nvSpPr>
        <dsp:cNvPr id="0" name=""/>
        <dsp:cNvSpPr/>
      </dsp:nvSpPr>
      <dsp:spPr>
        <a:xfrm>
          <a:off x="0" y="936836"/>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Health Services Resource Administration (HRSA) Area Health Resource File (AHRF) 2020 data release is collected and five-year averages are calculated by county to represent infrastructural ecological predictors.</a:t>
          </a:r>
        </a:p>
      </dsp:txBody>
      <dsp:txXfrm>
        <a:off x="0" y="936836"/>
        <a:ext cx="6569552" cy="936036"/>
      </dsp:txXfrm>
    </dsp:sp>
    <dsp:sp modelId="{23D74978-41C4-4834-8CC8-7F5ADD270EC1}">
      <dsp:nvSpPr>
        <dsp:cNvPr id="0" name=""/>
        <dsp:cNvSpPr/>
      </dsp:nvSpPr>
      <dsp:spPr>
        <a:xfrm>
          <a:off x="0" y="1872872"/>
          <a:ext cx="6569552" cy="0"/>
        </a:xfrm>
        <a:prstGeom prst="line">
          <a:avLst/>
        </a:prstGeom>
        <a:solidFill>
          <a:schemeClr val="accent2">
            <a:hueOff val="-499319"/>
            <a:satOff val="-2539"/>
            <a:lumOff val="-131"/>
            <a:alphaOff val="0"/>
          </a:schemeClr>
        </a:solidFill>
        <a:ln w="12700" cap="flat" cmpd="sng" algn="ctr">
          <a:solidFill>
            <a:schemeClr val="accent2">
              <a:hueOff val="-499319"/>
              <a:satOff val="-2539"/>
              <a:lumOff val="-1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85DCC-9A4D-45A2-B8B8-0400819FF2AD}">
      <dsp:nvSpPr>
        <dsp:cNvPr id="0" name=""/>
        <dsp:cNvSpPr/>
      </dsp:nvSpPr>
      <dsp:spPr>
        <a:xfrm>
          <a:off x="0" y="1872872"/>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CDC and RWJF PLACES 2020 data release (formerly 500 Cities project) provided zip code level prevalence estimates of many common diseases, health conditions, and preventive care services.</a:t>
          </a:r>
        </a:p>
      </dsp:txBody>
      <dsp:txXfrm>
        <a:off x="0" y="1872872"/>
        <a:ext cx="6569552" cy="936036"/>
      </dsp:txXfrm>
    </dsp:sp>
    <dsp:sp modelId="{49456EB1-7C1E-455D-90AD-A0FB0FF635B0}">
      <dsp:nvSpPr>
        <dsp:cNvPr id="0" name=""/>
        <dsp:cNvSpPr/>
      </dsp:nvSpPr>
      <dsp:spPr>
        <a:xfrm>
          <a:off x="0" y="2808908"/>
          <a:ext cx="6569552" cy="0"/>
        </a:xfrm>
        <a:prstGeom prst="line">
          <a:avLst/>
        </a:prstGeom>
        <a:solidFill>
          <a:schemeClr val="accent2">
            <a:hueOff val="-748979"/>
            <a:satOff val="-3808"/>
            <a:lumOff val="-197"/>
            <a:alphaOff val="0"/>
          </a:schemeClr>
        </a:solidFill>
        <a:ln w="12700" cap="flat" cmpd="sng" algn="ctr">
          <a:solidFill>
            <a:schemeClr val="accent2">
              <a:hueOff val="-748979"/>
              <a:satOff val="-3808"/>
              <a:lumOff val="-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DED2F-7203-4447-8588-8F8FA7CF0EE9}">
      <dsp:nvSpPr>
        <dsp:cNvPr id="0" name=""/>
        <dsp:cNvSpPr/>
      </dsp:nvSpPr>
      <dsp:spPr>
        <a:xfrm>
          <a:off x="0" y="2808908"/>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Zip codes were joined to county using crosswalk files from the Department of Housing and Urban development so that each zip code could be contained within a specific county based on where a majority of the population is located.</a:t>
          </a:r>
        </a:p>
      </dsp:txBody>
      <dsp:txXfrm>
        <a:off x="0" y="2808908"/>
        <a:ext cx="6569552" cy="936036"/>
      </dsp:txXfrm>
    </dsp:sp>
    <dsp:sp modelId="{D8D5BB84-5D57-45DA-A40C-F3B818559822}">
      <dsp:nvSpPr>
        <dsp:cNvPr id="0" name=""/>
        <dsp:cNvSpPr/>
      </dsp:nvSpPr>
      <dsp:spPr>
        <a:xfrm>
          <a:off x="0" y="3744945"/>
          <a:ext cx="6569552" cy="0"/>
        </a:xfrm>
        <a:prstGeom prst="line">
          <a:avLst/>
        </a:prstGeom>
        <a:solidFill>
          <a:schemeClr val="accent2">
            <a:hueOff val="-998638"/>
            <a:satOff val="-5077"/>
            <a:lumOff val="-262"/>
            <a:alphaOff val="0"/>
          </a:schemeClr>
        </a:solidFill>
        <a:ln w="12700" cap="flat" cmpd="sng" algn="ctr">
          <a:solidFill>
            <a:schemeClr val="accent2">
              <a:hueOff val="-998638"/>
              <a:satOff val="-5077"/>
              <a:lumOff val="-2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E3A14-AF62-4861-B332-10A2073ECEFB}">
      <dsp:nvSpPr>
        <dsp:cNvPr id="0" name=""/>
        <dsp:cNvSpPr/>
      </dsp:nvSpPr>
      <dsp:spPr>
        <a:xfrm>
          <a:off x="0" y="3744945"/>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Together these datasets provide a comprehensive list of approximately 2500 possible candidate predictors at zip code and county levels for all 50 states and include individual demographics, housing types, economic status, education levels, employment types, health workforce availability, insurance markets, and inpatient facilities, and hospital quality metrics. </a:t>
          </a:r>
        </a:p>
      </dsp:txBody>
      <dsp:txXfrm>
        <a:off x="0" y="3744945"/>
        <a:ext cx="6569552" cy="936036"/>
      </dsp:txXfrm>
    </dsp:sp>
    <dsp:sp modelId="{D3066DF3-9336-4D4B-AABC-243C3274FEE7}">
      <dsp:nvSpPr>
        <dsp:cNvPr id="0" name=""/>
        <dsp:cNvSpPr/>
      </dsp:nvSpPr>
      <dsp:spPr>
        <a:xfrm>
          <a:off x="0" y="4680981"/>
          <a:ext cx="6569552" cy="0"/>
        </a:xfrm>
        <a:prstGeom prst="line">
          <a:avLst/>
        </a:prstGeom>
        <a:solidFill>
          <a:schemeClr val="accent2">
            <a:hueOff val="-1248298"/>
            <a:satOff val="-6347"/>
            <a:lumOff val="-328"/>
            <a:alphaOff val="0"/>
          </a:schemeClr>
        </a:solidFill>
        <a:ln w="12700" cap="flat" cmpd="sng" algn="ctr">
          <a:solidFill>
            <a:schemeClr val="accent2">
              <a:hueOff val="-1248298"/>
              <a:satOff val="-6347"/>
              <a:lumOff val="-3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BE46D-26E0-4629-B959-220FF0CEC16B}">
      <dsp:nvSpPr>
        <dsp:cNvPr id="0" name=""/>
        <dsp:cNvSpPr/>
      </dsp:nvSpPr>
      <dsp:spPr>
        <a:xfrm>
          <a:off x="0" y="4680981"/>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For each of the datasets, the 2020 release was created based on data collected during 2014-2019. This time period was selected due to its timing immediately after the most significant period of ACA implementation and preceding the SARS-Cov20 pandemic. </a:t>
          </a:r>
        </a:p>
      </dsp:txBody>
      <dsp:txXfrm>
        <a:off x="0" y="4680981"/>
        <a:ext cx="6569552" cy="936036"/>
      </dsp:txXfrm>
    </dsp:sp>
    <dsp:sp modelId="{01C7F8B6-6833-4B5D-B911-B0568218B2B8}">
      <dsp:nvSpPr>
        <dsp:cNvPr id="0" name=""/>
        <dsp:cNvSpPr/>
      </dsp:nvSpPr>
      <dsp:spPr>
        <a:xfrm>
          <a:off x="0" y="5617017"/>
          <a:ext cx="6569552" cy="0"/>
        </a:xfrm>
        <a:prstGeom prst="line">
          <a:avLst/>
        </a:prstGeom>
        <a:solidFill>
          <a:schemeClr val="accent2">
            <a:hueOff val="-1497957"/>
            <a:satOff val="-7616"/>
            <a:lumOff val="-393"/>
            <a:alphaOff val="0"/>
          </a:schemeClr>
        </a:solidFill>
        <a:ln w="12700" cap="flat" cmpd="sng" algn="ctr">
          <a:solidFill>
            <a:schemeClr val="accent2">
              <a:hueOff val="-1497957"/>
              <a:satOff val="-7616"/>
              <a:lumOff val="-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29969-E62C-4E89-AF8E-41AFC1E3EB8E}">
      <dsp:nvSpPr>
        <dsp:cNvPr id="0" name=""/>
        <dsp:cNvSpPr/>
      </dsp:nvSpPr>
      <dsp:spPr>
        <a:xfrm>
          <a:off x="0" y="5617017"/>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When compared to other time periods, this 5-year window represents a relatively stable healthcare environment that can be useful in determining the direction for future reforms.  </a:t>
          </a:r>
        </a:p>
      </dsp:txBody>
      <dsp:txXfrm>
        <a:off x="0" y="5617017"/>
        <a:ext cx="6569552" cy="9360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EAAB0-68A6-4817-A921-66EAE8EB55BF}">
      <dsp:nvSpPr>
        <dsp:cNvPr id="0" name=""/>
        <dsp:cNvSpPr/>
      </dsp:nvSpPr>
      <dsp:spPr>
        <a:xfrm>
          <a:off x="0" y="800"/>
          <a:ext cx="656955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1741EA-0027-4FFC-9F5E-1B7731468821}">
      <dsp:nvSpPr>
        <dsp:cNvPr id="0" name=""/>
        <dsp:cNvSpPr/>
      </dsp:nvSpPr>
      <dsp:spPr>
        <a:xfrm>
          <a:off x="0" y="800"/>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US Census American Community Survey (ACS) five-year percent estimates by zip code are collected from the 2020 data release to represent socio-economic ecological predictors. </a:t>
          </a:r>
        </a:p>
      </dsp:txBody>
      <dsp:txXfrm>
        <a:off x="0" y="800"/>
        <a:ext cx="6569552" cy="936036"/>
      </dsp:txXfrm>
    </dsp:sp>
    <dsp:sp modelId="{63E117DB-64F5-4779-9B8A-FF29B3BC080E}">
      <dsp:nvSpPr>
        <dsp:cNvPr id="0" name=""/>
        <dsp:cNvSpPr/>
      </dsp:nvSpPr>
      <dsp:spPr>
        <a:xfrm>
          <a:off x="0" y="936836"/>
          <a:ext cx="6569552" cy="0"/>
        </a:xfrm>
        <a:prstGeom prst="line">
          <a:avLst/>
        </a:prstGeom>
        <a:solidFill>
          <a:schemeClr val="accent2">
            <a:hueOff val="-249660"/>
            <a:satOff val="-1269"/>
            <a:lumOff val="-66"/>
            <a:alphaOff val="0"/>
          </a:schemeClr>
        </a:solidFill>
        <a:ln w="12700" cap="flat" cmpd="sng" algn="ctr">
          <a:solidFill>
            <a:schemeClr val="accent2">
              <a:hueOff val="-249660"/>
              <a:satOff val="-1269"/>
              <a:lumOff val="-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6D720D-F543-4C23-AA55-17230F038C45}">
      <dsp:nvSpPr>
        <dsp:cNvPr id="0" name=""/>
        <dsp:cNvSpPr/>
      </dsp:nvSpPr>
      <dsp:spPr>
        <a:xfrm>
          <a:off x="0" y="936836"/>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Health Services Resource Administration (HRSA) Area Health Resource File (AHRF) 2020 data release is collected and five-year averages are calculated by county to represent infrastructural ecological predictors.</a:t>
          </a:r>
        </a:p>
      </dsp:txBody>
      <dsp:txXfrm>
        <a:off x="0" y="936836"/>
        <a:ext cx="6569552" cy="936036"/>
      </dsp:txXfrm>
    </dsp:sp>
    <dsp:sp modelId="{23D74978-41C4-4834-8CC8-7F5ADD270EC1}">
      <dsp:nvSpPr>
        <dsp:cNvPr id="0" name=""/>
        <dsp:cNvSpPr/>
      </dsp:nvSpPr>
      <dsp:spPr>
        <a:xfrm>
          <a:off x="0" y="1872872"/>
          <a:ext cx="6569552" cy="0"/>
        </a:xfrm>
        <a:prstGeom prst="line">
          <a:avLst/>
        </a:prstGeom>
        <a:solidFill>
          <a:schemeClr val="accent2">
            <a:hueOff val="-499319"/>
            <a:satOff val="-2539"/>
            <a:lumOff val="-131"/>
            <a:alphaOff val="0"/>
          </a:schemeClr>
        </a:solidFill>
        <a:ln w="12700" cap="flat" cmpd="sng" algn="ctr">
          <a:solidFill>
            <a:schemeClr val="accent2">
              <a:hueOff val="-499319"/>
              <a:satOff val="-2539"/>
              <a:lumOff val="-1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B85DCC-9A4D-45A2-B8B8-0400819FF2AD}">
      <dsp:nvSpPr>
        <dsp:cNvPr id="0" name=""/>
        <dsp:cNvSpPr/>
      </dsp:nvSpPr>
      <dsp:spPr>
        <a:xfrm>
          <a:off x="0" y="1872872"/>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The CDC and RWJF PLACES 2020 data release (formerly 500 Cities project) provided zip code level prevalence estimates of many common diseases, health conditions, and preventive care services.</a:t>
          </a:r>
        </a:p>
      </dsp:txBody>
      <dsp:txXfrm>
        <a:off x="0" y="1872872"/>
        <a:ext cx="6569552" cy="936036"/>
      </dsp:txXfrm>
    </dsp:sp>
    <dsp:sp modelId="{49456EB1-7C1E-455D-90AD-A0FB0FF635B0}">
      <dsp:nvSpPr>
        <dsp:cNvPr id="0" name=""/>
        <dsp:cNvSpPr/>
      </dsp:nvSpPr>
      <dsp:spPr>
        <a:xfrm>
          <a:off x="0" y="2808908"/>
          <a:ext cx="6569552" cy="0"/>
        </a:xfrm>
        <a:prstGeom prst="line">
          <a:avLst/>
        </a:prstGeom>
        <a:solidFill>
          <a:schemeClr val="accent2">
            <a:hueOff val="-748979"/>
            <a:satOff val="-3808"/>
            <a:lumOff val="-197"/>
            <a:alphaOff val="0"/>
          </a:schemeClr>
        </a:solidFill>
        <a:ln w="12700" cap="flat" cmpd="sng" algn="ctr">
          <a:solidFill>
            <a:schemeClr val="accent2">
              <a:hueOff val="-748979"/>
              <a:satOff val="-3808"/>
              <a:lumOff val="-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DED2F-7203-4447-8588-8F8FA7CF0EE9}">
      <dsp:nvSpPr>
        <dsp:cNvPr id="0" name=""/>
        <dsp:cNvSpPr/>
      </dsp:nvSpPr>
      <dsp:spPr>
        <a:xfrm>
          <a:off x="0" y="2808908"/>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Zip codes were joined to county using crosswalk files from the Department of Housing and Urban development so that each zip code could be contained within a specific county based on where a majority of the population is located.</a:t>
          </a:r>
        </a:p>
      </dsp:txBody>
      <dsp:txXfrm>
        <a:off x="0" y="2808908"/>
        <a:ext cx="6569552" cy="936036"/>
      </dsp:txXfrm>
    </dsp:sp>
    <dsp:sp modelId="{D8D5BB84-5D57-45DA-A40C-F3B818559822}">
      <dsp:nvSpPr>
        <dsp:cNvPr id="0" name=""/>
        <dsp:cNvSpPr/>
      </dsp:nvSpPr>
      <dsp:spPr>
        <a:xfrm>
          <a:off x="0" y="3744945"/>
          <a:ext cx="6569552" cy="0"/>
        </a:xfrm>
        <a:prstGeom prst="line">
          <a:avLst/>
        </a:prstGeom>
        <a:solidFill>
          <a:schemeClr val="accent2">
            <a:hueOff val="-998638"/>
            <a:satOff val="-5077"/>
            <a:lumOff val="-262"/>
            <a:alphaOff val="0"/>
          </a:schemeClr>
        </a:solidFill>
        <a:ln w="12700" cap="flat" cmpd="sng" algn="ctr">
          <a:solidFill>
            <a:schemeClr val="accent2">
              <a:hueOff val="-998638"/>
              <a:satOff val="-5077"/>
              <a:lumOff val="-2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3E3A14-AF62-4861-B332-10A2073ECEFB}">
      <dsp:nvSpPr>
        <dsp:cNvPr id="0" name=""/>
        <dsp:cNvSpPr/>
      </dsp:nvSpPr>
      <dsp:spPr>
        <a:xfrm>
          <a:off x="0" y="3744945"/>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Together these datasets provide a comprehensive list of approximately 2500 possible candidate predictors at zip code and county levels for all 50 states and include individual demographics, housing types, economic status, education levels, employment types, health workforce availability, insurance markets, and inpatient facilities, and hospital quality metrics. </a:t>
          </a:r>
        </a:p>
      </dsp:txBody>
      <dsp:txXfrm>
        <a:off x="0" y="3744945"/>
        <a:ext cx="6569552" cy="936036"/>
      </dsp:txXfrm>
    </dsp:sp>
    <dsp:sp modelId="{D3066DF3-9336-4D4B-AABC-243C3274FEE7}">
      <dsp:nvSpPr>
        <dsp:cNvPr id="0" name=""/>
        <dsp:cNvSpPr/>
      </dsp:nvSpPr>
      <dsp:spPr>
        <a:xfrm>
          <a:off x="0" y="4680981"/>
          <a:ext cx="6569552" cy="0"/>
        </a:xfrm>
        <a:prstGeom prst="line">
          <a:avLst/>
        </a:prstGeom>
        <a:solidFill>
          <a:schemeClr val="accent2">
            <a:hueOff val="-1248298"/>
            <a:satOff val="-6347"/>
            <a:lumOff val="-328"/>
            <a:alphaOff val="0"/>
          </a:schemeClr>
        </a:solidFill>
        <a:ln w="12700" cap="flat" cmpd="sng" algn="ctr">
          <a:solidFill>
            <a:schemeClr val="accent2">
              <a:hueOff val="-1248298"/>
              <a:satOff val="-6347"/>
              <a:lumOff val="-3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8BE46D-26E0-4629-B959-220FF0CEC16B}">
      <dsp:nvSpPr>
        <dsp:cNvPr id="0" name=""/>
        <dsp:cNvSpPr/>
      </dsp:nvSpPr>
      <dsp:spPr>
        <a:xfrm>
          <a:off x="0" y="4680981"/>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For each of the datasets, the 2020 release was created based on data collected during 2014-2019. This time period was selected due to its timing immediately after the most significant period of ACA implementation and preceding the SARS-Cov20 pandemic. </a:t>
          </a:r>
        </a:p>
      </dsp:txBody>
      <dsp:txXfrm>
        <a:off x="0" y="4680981"/>
        <a:ext cx="6569552" cy="936036"/>
      </dsp:txXfrm>
    </dsp:sp>
    <dsp:sp modelId="{01C7F8B6-6833-4B5D-B911-B0568218B2B8}">
      <dsp:nvSpPr>
        <dsp:cNvPr id="0" name=""/>
        <dsp:cNvSpPr/>
      </dsp:nvSpPr>
      <dsp:spPr>
        <a:xfrm>
          <a:off x="0" y="5617017"/>
          <a:ext cx="6569552" cy="0"/>
        </a:xfrm>
        <a:prstGeom prst="line">
          <a:avLst/>
        </a:prstGeom>
        <a:solidFill>
          <a:schemeClr val="accent2">
            <a:hueOff val="-1497957"/>
            <a:satOff val="-7616"/>
            <a:lumOff val="-393"/>
            <a:alphaOff val="0"/>
          </a:schemeClr>
        </a:solidFill>
        <a:ln w="12700" cap="flat" cmpd="sng" algn="ctr">
          <a:solidFill>
            <a:schemeClr val="accent2">
              <a:hueOff val="-1497957"/>
              <a:satOff val="-7616"/>
              <a:lumOff val="-3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A29969-E62C-4E89-AF8E-41AFC1E3EB8E}">
      <dsp:nvSpPr>
        <dsp:cNvPr id="0" name=""/>
        <dsp:cNvSpPr/>
      </dsp:nvSpPr>
      <dsp:spPr>
        <a:xfrm>
          <a:off x="0" y="5617017"/>
          <a:ext cx="6569552" cy="93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When compared to other time periods, this 5-year window represents a relatively stable healthcare environment that can be useful in determining the direction for future reforms.  </a:t>
          </a:r>
        </a:p>
      </dsp:txBody>
      <dsp:txXfrm>
        <a:off x="0" y="5617017"/>
        <a:ext cx="6569552" cy="936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76DBF7-09FD-4FCA-A477-DC73B558E148}">
      <dsp:nvSpPr>
        <dsp:cNvPr id="0" name=""/>
        <dsp:cNvSpPr/>
      </dsp:nvSpPr>
      <dsp:spPr>
        <a:xfrm>
          <a:off x="614553" y="694"/>
          <a:ext cx="2505093" cy="15030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dirty="0"/>
            <a:t>1. Collect estimated zip code level self-reported poor mental health status as percent of population from the 2020 release of the CDC and RWJF PLACES dataset.</a:t>
          </a:r>
          <a:endParaRPr lang="en-US" sz="1200" kern="1200" dirty="0"/>
        </a:p>
      </dsp:txBody>
      <dsp:txXfrm>
        <a:off x="614553" y="694"/>
        <a:ext cx="2505093" cy="1503056"/>
      </dsp:txXfrm>
    </dsp:sp>
    <dsp:sp modelId="{DE11948E-83BF-4243-A707-A6F2C3E68AA5}">
      <dsp:nvSpPr>
        <dsp:cNvPr id="0" name=""/>
        <dsp:cNvSpPr/>
      </dsp:nvSpPr>
      <dsp:spPr>
        <a:xfrm>
          <a:off x="3370156" y="694"/>
          <a:ext cx="2505093" cy="1503056"/>
        </a:xfrm>
        <a:prstGeom prst="rect">
          <a:avLst/>
        </a:prstGeom>
        <a:solidFill>
          <a:schemeClr val="accent5">
            <a:hueOff val="2235314"/>
            <a:satOff val="54"/>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dirty="0"/>
            <a:t>2. Collect approximately 400 zip code level socio-economic variables as percent estimates  from the 2020 release of the US Census American Community Survey. </a:t>
          </a:r>
          <a:endParaRPr lang="en-US" sz="1200" kern="1200" dirty="0"/>
        </a:p>
      </dsp:txBody>
      <dsp:txXfrm>
        <a:off x="3370156" y="694"/>
        <a:ext cx="2505093" cy="1503056"/>
      </dsp:txXfrm>
    </dsp:sp>
    <dsp:sp modelId="{A7CB8E75-2C3F-49B8-B338-35B58D93F70E}">
      <dsp:nvSpPr>
        <dsp:cNvPr id="0" name=""/>
        <dsp:cNvSpPr/>
      </dsp:nvSpPr>
      <dsp:spPr>
        <a:xfrm>
          <a:off x="6125759" y="694"/>
          <a:ext cx="2505093" cy="1503056"/>
        </a:xfrm>
        <a:prstGeom prst="rect">
          <a:avLst/>
        </a:prstGeom>
        <a:solidFill>
          <a:schemeClr val="accent5">
            <a:hueOff val="4470629"/>
            <a:satOff val="107"/>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3. Connect outcomes with predictors, remove observations with missing values, impute missing data for predictor variables using median values, standard scale all variables.</a:t>
          </a:r>
          <a:endParaRPr lang="en-US" sz="1200" kern="1200"/>
        </a:p>
      </dsp:txBody>
      <dsp:txXfrm>
        <a:off x="6125759" y="694"/>
        <a:ext cx="2505093" cy="1503056"/>
      </dsp:txXfrm>
    </dsp:sp>
    <dsp:sp modelId="{6B920025-5C54-4DE9-AC20-194AA27C98FB}">
      <dsp:nvSpPr>
        <dsp:cNvPr id="0" name=""/>
        <dsp:cNvSpPr/>
      </dsp:nvSpPr>
      <dsp:spPr>
        <a:xfrm>
          <a:off x="8881361" y="694"/>
          <a:ext cx="2505093" cy="1503056"/>
        </a:xfrm>
        <a:prstGeom prst="rect">
          <a:avLst/>
        </a:prstGeom>
        <a:solidFill>
          <a:schemeClr val="accent5">
            <a:hueOff val="6705943"/>
            <a:satOff val="16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4. Collect approximately 2000 county level health resource variables from the 2020 release  of the HRSA Area Health resource File.</a:t>
          </a:r>
          <a:endParaRPr lang="en-US" sz="1200" kern="1200"/>
        </a:p>
      </dsp:txBody>
      <dsp:txXfrm>
        <a:off x="8881361" y="694"/>
        <a:ext cx="2505093" cy="1503056"/>
      </dsp:txXfrm>
    </dsp:sp>
    <dsp:sp modelId="{6F95FD4D-E1D8-491B-87AE-6FCB2C1E3CDA}">
      <dsp:nvSpPr>
        <dsp:cNvPr id="0" name=""/>
        <dsp:cNvSpPr/>
      </dsp:nvSpPr>
      <dsp:spPr>
        <a:xfrm>
          <a:off x="614553" y="1754259"/>
          <a:ext cx="2505093" cy="1503056"/>
        </a:xfrm>
        <a:prstGeom prst="rect">
          <a:avLst/>
        </a:prstGeom>
        <a:solidFill>
          <a:schemeClr val="accent5">
            <a:hueOff val="8941257"/>
            <a:satOff val="214"/>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5. Utilize open-source machine learning algorithms to identify socioeconomic variables with both high variation and high importance. Conduct cross-validated prediction to identify the smallest number of variables that will achieve the best fitting model for zip codes. </a:t>
          </a:r>
          <a:endParaRPr lang="en-US" sz="1200" kern="1200"/>
        </a:p>
      </dsp:txBody>
      <dsp:txXfrm>
        <a:off x="614553" y="1754259"/>
        <a:ext cx="2505093" cy="1503056"/>
      </dsp:txXfrm>
    </dsp:sp>
    <dsp:sp modelId="{4E2C7C04-A913-4CBC-BD68-7972617FEA9D}">
      <dsp:nvSpPr>
        <dsp:cNvPr id="0" name=""/>
        <dsp:cNvSpPr/>
      </dsp:nvSpPr>
      <dsp:spPr>
        <a:xfrm>
          <a:off x="3370156" y="1754259"/>
          <a:ext cx="2505093" cy="1503056"/>
        </a:xfrm>
        <a:prstGeom prst="rect">
          <a:avLst/>
        </a:prstGeom>
        <a:solidFill>
          <a:schemeClr val="accent5">
            <a:hueOff val="11176571"/>
            <a:satOff val="26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6. Calculate spatially adjusted rates and use an artificial neural network with backwards elimination to predict zip codes in the top quartile. Compare the predictive capability of all predictors, a random set of predictors, other known predictors, and the variables obtained in step 4. </a:t>
          </a:r>
          <a:endParaRPr lang="en-US" sz="1200" kern="1200"/>
        </a:p>
      </dsp:txBody>
      <dsp:txXfrm>
        <a:off x="3370156" y="1754259"/>
        <a:ext cx="2505093" cy="1503056"/>
      </dsp:txXfrm>
    </dsp:sp>
    <dsp:sp modelId="{B295A533-F7A4-4C70-A896-41F741D18D70}">
      <dsp:nvSpPr>
        <dsp:cNvPr id="0" name=""/>
        <dsp:cNvSpPr/>
      </dsp:nvSpPr>
      <dsp:spPr>
        <a:xfrm>
          <a:off x="6125759" y="1754259"/>
          <a:ext cx="2505093" cy="1503056"/>
        </a:xfrm>
        <a:prstGeom prst="rect">
          <a:avLst/>
        </a:prstGeom>
        <a:solidFill>
          <a:schemeClr val="accent5">
            <a:hueOff val="13411885"/>
            <a:satOff val="321"/>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7. Test for OLS assumptions and use domain knowledge to develop an appropriate mixed effects regression model for the purpose of identifying parameter estimates for socioeconomic predictors. </a:t>
          </a:r>
          <a:endParaRPr lang="en-US" sz="1200" kern="1200"/>
        </a:p>
      </dsp:txBody>
      <dsp:txXfrm>
        <a:off x="6125759" y="1754259"/>
        <a:ext cx="2505093" cy="1503056"/>
      </dsp:txXfrm>
    </dsp:sp>
    <dsp:sp modelId="{540A4843-02A6-40D3-B912-84233948F9AA}">
      <dsp:nvSpPr>
        <dsp:cNvPr id="0" name=""/>
        <dsp:cNvSpPr/>
      </dsp:nvSpPr>
      <dsp:spPr>
        <a:xfrm>
          <a:off x="8881361" y="1754259"/>
          <a:ext cx="2505093" cy="1503056"/>
        </a:xfrm>
        <a:prstGeom prst="rect">
          <a:avLst/>
        </a:prstGeom>
        <a:solidFill>
          <a:schemeClr val="accent5">
            <a:hueOff val="15647199"/>
            <a:satOff val="375"/>
            <a:lumOff val="-5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8. Using local Empirical Bayes smoothing and LISA quadrants, identify ‘hot and cold spot’ regions and assign nominal labels to contained counties .Use algorithms capable of multi-nominal prediction to identify health resources associated with each category.</a:t>
          </a:r>
          <a:endParaRPr lang="en-US" sz="1200" kern="1200"/>
        </a:p>
      </dsp:txBody>
      <dsp:txXfrm>
        <a:off x="8881361" y="1754259"/>
        <a:ext cx="2505093" cy="1503056"/>
      </dsp:txXfrm>
    </dsp:sp>
    <dsp:sp modelId="{C67F351A-8275-4665-B3FE-E0C7D36C5D25}">
      <dsp:nvSpPr>
        <dsp:cNvPr id="0" name=""/>
        <dsp:cNvSpPr/>
      </dsp:nvSpPr>
      <dsp:spPr>
        <a:xfrm>
          <a:off x="3370156" y="3507824"/>
          <a:ext cx="2505093" cy="1503056"/>
        </a:xfrm>
        <a:prstGeom prst="rect">
          <a:avLst/>
        </a:prstGeom>
        <a:solidFill>
          <a:schemeClr val="accent5">
            <a:hueOff val="17882514"/>
            <a:satOff val="428"/>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9. Using zip code predictors, conduct geographic weighted regression to identify regions where each predictor has significantly higher or lower coefficients. Assign nominal labels and use algorithms capable of multi-nominal prediction to identify health resources associated with each category. </a:t>
          </a:r>
          <a:endParaRPr lang="en-US" sz="1200" kern="1200"/>
        </a:p>
      </dsp:txBody>
      <dsp:txXfrm>
        <a:off x="3370156" y="3507824"/>
        <a:ext cx="2505093" cy="1503056"/>
      </dsp:txXfrm>
    </dsp:sp>
    <dsp:sp modelId="{B33EC112-B51E-4913-B440-E96C7CC6ABE6}">
      <dsp:nvSpPr>
        <dsp:cNvPr id="0" name=""/>
        <dsp:cNvSpPr/>
      </dsp:nvSpPr>
      <dsp:spPr>
        <a:xfrm>
          <a:off x="6125759" y="3507824"/>
          <a:ext cx="2505093" cy="1503056"/>
        </a:xfrm>
        <a:prstGeom prst="rect">
          <a:avLst/>
        </a:prstGeom>
        <a:solidFill>
          <a:schemeClr val="accent5">
            <a:hueOff val="20117827"/>
            <a:satOff val="482"/>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baseline="0"/>
            <a:t>10. Test for OLS assumptions and use domain knowledge to develop an appropriate mixed effects regression model. The purpose is to identify parameter estimates for each county predictor identified in step 8 and an interaction term for county and zip code predictors in step 9.</a:t>
          </a:r>
          <a:endParaRPr lang="en-US" sz="1200" kern="1200"/>
        </a:p>
      </dsp:txBody>
      <dsp:txXfrm>
        <a:off x="6125759" y="3507824"/>
        <a:ext cx="2505093" cy="150305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4/21/21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50497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with Caption">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0"/>
            <a:ext cx="6571469" cy="6858000"/>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a:xfrm>
            <a:off x="7076660" y="317814"/>
            <a:ext cx="4152171" cy="1700784"/>
          </a:xfrm>
        </p:spPr>
        <p:txBody>
          <a:bodyPr>
            <a:noAutofit/>
          </a:bodyPr>
          <a:lstStyle>
            <a:lvl1pPr>
              <a:defRPr sz="4400"/>
            </a:lvl1pPr>
          </a:lstStyle>
          <a:p>
            <a:r>
              <a:rPr lang="en-US" dirty="0"/>
              <a:t>Click to edit Master title style</a:t>
            </a:r>
          </a:p>
        </p:txBody>
      </p:sp>
    </p:spTree>
    <p:extLst>
      <p:ext uri="{BB962C8B-B14F-4D97-AF65-F5344CB8AC3E}">
        <p14:creationId xmlns:p14="http://schemas.microsoft.com/office/powerpoint/2010/main" val="4029271562"/>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24413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4/21/21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754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552854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5566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4687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5118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8091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9010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837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4/21/21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571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4/21/21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88866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52" r:id="rId10"/>
    <p:sldLayoutId id="2147483743" r:id="rId11"/>
    <p:sldLayoutId id="2147483745" r:id="rId12"/>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37D00-C117-4A78-962C-82074673BCCB}"/>
              </a:ext>
            </a:extLst>
          </p:cNvPr>
          <p:cNvSpPr>
            <a:spLocks noGrp="1"/>
          </p:cNvSpPr>
          <p:nvPr>
            <p:ph type="ctrTitle"/>
          </p:nvPr>
        </p:nvSpPr>
        <p:spPr>
          <a:xfrm>
            <a:off x="482709" y="-1153670"/>
            <a:ext cx="6714781" cy="5359910"/>
          </a:xfrm>
        </p:spPr>
        <p:txBody>
          <a:bodyPr anchor="b">
            <a:normAutofit/>
          </a:bodyPr>
          <a:lstStyle/>
          <a:p>
            <a:pPr marL="0" marR="0">
              <a:spcBef>
                <a:spcPts val="0"/>
              </a:spcBef>
              <a:spcAft>
                <a:spcPts val="0"/>
              </a:spcAft>
            </a:pPr>
            <a:r>
              <a:rPr lang="en-US" sz="4000" b="1" dirty="0">
                <a:effectLst/>
                <a:latin typeface="Times New Roman" panose="02020603050405020304" pitchFamily="18" charset="0"/>
                <a:ea typeface="Calibri" panose="020F0502020204030204" pitchFamily="34" charset="0"/>
              </a:rPr>
              <a:t> </a:t>
            </a:r>
            <a:br>
              <a:rPr lang="en-US" sz="4000" b="1" dirty="0">
                <a:effectLst/>
                <a:latin typeface="Times New Roman" panose="02020603050405020304" pitchFamily="18" charset="0"/>
                <a:ea typeface="Calibri" panose="020F0502020204030204" pitchFamily="34" charset="0"/>
              </a:rPr>
            </a:br>
            <a:r>
              <a:rPr lang="en-US" sz="4300" b="1" dirty="0">
                <a:effectLst/>
                <a:latin typeface="Times New Roman" panose="02020603050405020304" pitchFamily="18" charset="0"/>
                <a:ea typeface="Calibri" panose="020F0502020204030204" pitchFamily="34" charset="0"/>
              </a:rPr>
              <a:t>Ecological Factors Associated with Self-Reported Mental Health Status</a:t>
            </a:r>
            <a:br>
              <a:rPr lang="en-US" sz="4000" b="1" dirty="0">
                <a:effectLst/>
                <a:latin typeface="Times New Roman" panose="02020603050405020304" pitchFamily="18" charset="0"/>
                <a:ea typeface="Calibri" panose="020F0502020204030204" pitchFamily="34" charset="0"/>
              </a:rPr>
            </a:br>
            <a:endParaRPr lang="en-US" sz="4000" dirty="0"/>
          </a:p>
        </p:txBody>
      </p:sp>
      <p:sp>
        <p:nvSpPr>
          <p:cNvPr id="82"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73C4955-F2FB-4384-9DD0-A93A2C731945}"/>
              </a:ext>
            </a:extLst>
          </p:cNvPr>
          <p:cNvSpPr>
            <a:spLocks noGrp="1"/>
          </p:cNvSpPr>
          <p:nvPr>
            <p:ph type="subTitle" idx="1"/>
          </p:nvPr>
        </p:nvSpPr>
        <p:spPr>
          <a:xfrm>
            <a:off x="960438" y="4525963"/>
            <a:ext cx="6021207" cy="1509712"/>
          </a:xfrm>
        </p:spPr>
        <p:txBody>
          <a:bodyPr anchor="t">
            <a:noAutofit/>
          </a:bodyPr>
          <a:lstStyle/>
          <a:p>
            <a:r>
              <a:rPr lang="en-US" sz="5000" dirty="0"/>
              <a:t>Alyssa Berger Andrew </a:t>
            </a:r>
            <a:r>
              <a:rPr lang="en-US" sz="5000" dirty="0" err="1"/>
              <a:t>Cistola</a:t>
            </a:r>
            <a:endParaRPr lang="en-US" sz="5000" dirty="0"/>
          </a:p>
        </p:txBody>
      </p:sp>
      <p:pic>
        <p:nvPicPr>
          <p:cNvPr id="83" name="Picture 3">
            <a:extLst>
              <a:ext uri="{FF2B5EF4-FFF2-40B4-BE49-F238E27FC236}">
                <a16:creationId xmlns:a16="http://schemas.microsoft.com/office/drawing/2014/main" id="{6284CD9E-6CE7-471B-9526-D17EA147126A}"/>
              </a:ext>
            </a:extLst>
          </p:cNvPr>
          <p:cNvPicPr>
            <a:picLocks noChangeAspect="1"/>
          </p:cNvPicPr>
          <p:nvPr/>
        </p:nvPicPr>
        <p:blipFill rotWithShape="1">
          <a:blip r:embed="rId2"/>
          <a:srcRect l="12348" r="19741"/>
          <a:stretch/>
        </p:blipFill>
        <p:spPr>
          <a:xfrm>
            <a:off x="7534655" y="10"/>
            <a:ext cx="4657345" cy="6857990"/>
          </a:xfrm>
          <a:prstGeom prst="rect">
            <a:avLst/>
          </a:prstGeom>
        </p:spPr>
      </p:pic>
    </p:spTree>
    <p:extLst>
      <p:ext uri="{BB962C8B-B14F-4D97-AF65-F5344CB8AC3E}">
        <p14:creationId xmlns:p14="http://schemas.microsoft.com/office/powerpoint/2010/main" val="3286413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2">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0089BB-EBD6-402D-B948-9BAFCC4F8B13}"/>
              </a:ext>
            </a:extLst>
          </p:cNvPr>
          <p:cNvSpPr>
            <a:spLocks noGrp="1"/>
          </p:cNvSpPr>
          <p:nvPr>
            <p:ph type="title"/>
          </p:nvPr>
        </p:nvSpPr>
        <p:spPr>
          <a:xfrm>
            <a:off x="561198" y="922249"/>
            <a:ext cx="5188141" cy="4552378"/>
          </a:xfrm>
        </p:spPr>
        <p:txBody>
          <a:bodyPr>
            <a:noAutofit/>
          </a:bodyPr>
          <a:lstStyle/>
          <a:p>
            <a:br>
              <a:rPr lang="en-US" sz="2500" kern="1200" cap="all" spc="120" baseline="0">
                <a:latin typeface="+mj-lt"/>
                <a:ea typeface="+mj-ea"/>
                <a:cs typeface="+mj-cs"/>
              </a:rPr>
            </a:br>
            <a:r>
              <a:rPr lang="en-US" sz="4500"/>
              <a:t>Results and </a:t>
            </a:r>
            <a:r>
              <a:rPr lang="en-US" sz="4500" kern="1200" cap="all" spc="120" baseline="0">
                <a:latin typeface="+mj-lt"/>
                <a:ea typeface="+mj-ea"/>
                <a:cs typeface="+mj-cs"/>
              </a:rPr>
              <a:t>interpretation</a:t>
            </a:r>
            <a:br>
              <a:rPr lang="en-US" sz="2500" kern="1200" cap="all" spc="120" baseline="0">
                <a:latin typeface="+mj-lt"/>
                <a:ea typeface="+mj-ea"/>
                <a:cs typeface="+mj-cs"/>
              </a:rPr>
            </a:br>
            <a:br>
              <a:rPr lang="en-US" sz="2500" kern="1200" cap="all" spc="120" baseline="0">
                <a:latin typeface="+mj-lt"/>
                <a:ea typeface="+mj-ea"/>
                <a:cs typeface="+mj-cs"/>
              </a:rPr>
            </a:br>
            <a:br>
              <a:rPr lang="en-US" sz="2500" kern="1200" cap="all" spc="120" baseline="0">
                <a:latin typeface="+mj-lt"/>
                <a:ea typeface="+mj-ea"/>
                <a:cs typeface="+mj-cs"/>
              </a:rPr>
            </a:br>
            <a:br>
              <a:rPr lang="en-US" sz="2500" kern="1200" cap="all" spc="120" baseline="0">
                <a:latin typeface="+mj-lt"/>
                <a:ea typeface="+mj-ea"/>
                <a:cs typeface="+mj-cs"/>
              </a:rPr>
            </a:br>
            <a:r>
              <a:rPr lang="en-US" sz="2500" kern="1200" cap="all" spc="120" baseline="0">
                <a:latin typeface="+mj-lt"/>
                <a:ea typeface="+mj-ea"/>
                <a:cs typeface="+mj-cs"/>
              </a:rPr>
              <a:t>Figure 3. Raw output from Python ‘scikit-learn’ library showing results from algorithms used in feature selection for zip codes (above) and counties (below). These features were selected for use in the ANN and HLM models.</a:t>
            </a:r>
            <a:endParaRPr lang="en-US" sz="2500" dirty="0"/>
          </a:p>
        </p:txBody>
      </p:sp>
      <p:pic>
        <p:nvPicPr>
          <p:cNvPr id="4" name="Picture 3" descr="Table&#10;&#10;Description automatically generated">
            <a:extLst>
              <a:ext uri="{FF2B5EF4-FFF2-40B4-BE49-F238E27FC236}">
                <a16:creationId xmlns:a16="http://schemas.microsoft.com/office/drawing/2014/main" id="{B9FE7D63-DA00-45B2-8ABB-A5387CB110D9}"/>
              </a:ext>
            </a:extLst>
          </p:cNvPr>
          <p:cNvPicPr/>
          <p:nvPr/>
        </p:nvPicPr>
        <p:blipFill>
          <a:blip r:embed="rId2"/>
          <a:stretch>
            <a:fillRect/>
          </a:stretch>
        </p:blipFill>
        <p:spPr>
          <a:xfrm>
            <a:off x="6396875" y="313729"/>
            <a:ext cx="5568814" cy="6112808"/>
          </a:xfrm>
          <a:prstGeom prst="rect">
            <a:avLst/>
          </a:prstGeom>
        </p:spPr>
      </p:pic>
    </p:spTree>
    <p:extLst>
      <p:ext uri="{BB962C8B-B14F-4D97-AF65-F5344CB8AC3E}">
        <p14:creationId xmlns:p14="http://schemas.microsoft.com/office/powerpoint/2010/main" val="408905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AC4713-D83E-43AD-A55A-4580CE011B41}"/>
              </a:ext>
            </a:extLst>
          </p:cNvPr>
          <p:cNvPicPr>
            <a:picLocks noGrp="1"/>
          </p:cNvPicPr>
          <p:nvPr>
            <p:ph type="pic" idx="1"/>
          </p:nvPr>
        </p:nvPicPr>
        <p:blipFill rotWithShape="1">
          <a:blip r:embed="rId2"/>
          <a:srcRect t="731" b="-385"/>
          <a:stretch/>
        </p:blipFill>
        <p:spPr>
          <a:xfrm>
            <a:off x="0" y="252490"/>
            <a:ext cx="5788429" cy="6662651"/>
          </a:xfrm>
          <a:prstGeom prst="rect">
            <a:avLst/>
          </a:prstGeom>
        </p:spPr>
      </p:pic>
      <p:sp>
        <p:nvSpPr>
          <p:cNvPr id="2" name="Title 1">
            <a:extLst>
              <a:ext uri="{FF2B5EF4-FFF2-40B4-BE49-F238E27FC236}">
                <a16:creationId xmlns:a16="http://schemas.microsoft.com/office/drawing/2014/main" id="{15C06E28-12E6-4F53-A003-E041B1A52562}"/>
              </a:ext>
            </a:extLst>
          </p:cNvPr>
          <p:cNvSpPr>
            <a:spLocks noGrp="1"/>
          </p:cNvSpPr>
          <p:nvPr>
            <p:ph type="title"/>
          </p:nvPr>
        </p:nvSpPr>
        <p:spPr>
          <a:xfrm>
            <a:off x="6096000" y="317814"/>
            <a:ext cx="5132831" cy="1700784"/>
          </a:xfrm>
        </p:spPr>
        <p:txBody>
          <a:bodyPr vert="horz" lIns="91440" tIns="45720" rIns="91440" bIns="45720" rtlCol="0" anchor="ctr">
            <a:normAutofit fontScale="90000"/>
          </a:bodyPr>
          <a:lstStyle/>
          <a:p>
            <a:r>
              <a:rPr lang="en-US" sz="6100" kern="1200" cap="all" spc="120" baseline="0" dirty="0">
                <a:solidFill>
                  <a:schemeClr val="bg1"/>
                </a:solidFill>
                <a:latin typeface="+mj-lt"/>
                <a:ea typeface="+mj-ea"/>
                <a:cs typeface="+mj-cs"/>
              </a:rPr>
              <a:t>Results and interpretation</a:t>
            </a:r>
          </a:p>
        </p:txBody>
      </p:sp>
      <p:sp>
        <p:nvSpPr>
          <p:cNvPr id="14" name="TextBox 13">
            <a:extLst>
              <a:ext uri="{FF2B5EF4-FFF2-40B4-BE49-F238E27FC236}">
                <a16:creationId xmlns:a16="http://schemas.microsoft.com/office/drawing/2014/main" id="{0EA45F07-1BFD-4737-BC73-5C027A0E20D5}"/>
              </a:ext>
            </a:extLst>
          </p:cNvPr>
          <p:cNvSpPr txBox="1"/>
          <p:nvPr/>
        </p:nvSpPr>
        <p:spPr>
          <a:xfrm>
            <a:off x="7076660" y="2582803"/>
            <a:ext cx="4152167" cy="3274183"/>
          </a:xfrm>
          <a:prstGeom prst="rect">
            <a:avLst/>
          </a:prstGeom>
        </p:spPr>
        <p:txBody>
          <a:bodyPr vert="horz" lIns="91440" tIns="45720" rIns="91440" bIns="45720" rtlCol="0" anchor="ctr">
            <a:normAutofit/>
          </a:bodyPr>
          <a:lstStyle/>
          <a:p>
            <a:pPr defTabSz="914400">
              <a:lnSpc>
                <a:spcPct val="101000"/>
              </a:lnSpc>
              <a:spcAft>
                <a:spcPts val="600"/>
              </a:spcAft>
            </a:pPr>
            <a:r>
              <a:rPr lang="en-US" spc="50" dirty="0">
                <a:effectLst/>
              </a:rPr>
              <a:t>Figure 4. Training loss for each multi-layered perceptron used to compare complete and selected predictor sets (below) ROC with AUC tests comparing complete predictor set (N &gt; 2000) and selected county/zip code predictors (N = 25).</a:t>
            </a:r>
            <a:endParaRPr lang="en-US" spc="50" dirty="0"/>
          </a:p>
        </p:txBody>
      </p:sp>
    </p:spTree>
    <p:extLst>
      <p:ext uri="{BB962C8B-B14F-4D97-AF65-F5344CB8AC3E}">
        <p14:creationId xmlns:p14="http://schemas.microsoft.com/office/powerpoint/2010/main" val="406954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4964C0-2CDD-424A-BCA3-EA3A5DAB4E67}"/>
              </a:ext>
            </a:extLst>
          </p:cNvPr>
          <p:cNvPicPr>
            <a:picLocks noGrp="1"/>
          </p:cNvPicPr>
          <p:nvPr>
            <p:ph type="pic" idx="1"/>
          </p:nvPr>
        </p:nvPicPr>
        <p:blipFill rotWithShape="1">
          <a:blip r:embed="rId2"/>
          <a:srcRect l="-210" t="399" r="210" b="484"/>
          <a:stretch/>
        </p:blipFill>
        <p:spPr>
          <a:xfrm>
            <a:off x="0" y="0"/>
            <a:ext cx="4705004" cy="6858000"/>
          </a:xfrm>
          <a:prstGeom prst="rect">
            <a:avLst/>
          </a:prstGeom>
        </p:spPr>
      </p:pic>
      <p:sp>
        <p:nvSpPr>
          <p:cNvPr id="2" name="Title 1">
            <a:extLst>
              <a:ext uri="{FF2B5EF4-FFF2-40B4-BE49-F238E27FC236}">
                <a16:creationId xmlns:a16="http://schemas.microsoft.com/office/drawing/2014/main" id="{2127AEC3-EADC-4358-B3E0-6A4C552CF69E}"/>
              </a:ext>
            </a:extLst>
          </p:cNvPr>
          <p:cNvSpPr>
            <a:spLocks noGrp="1"/>
          </p:cNvSpPr>
          <p:nvPr>
            <p:ph type="title"/>
          </p:nvPr>
        </p:nvSpPr>
        <p:spPr>
          <a:xfrm>
            <a:off x="5386648" y="317814"/>
            <a:ext cx="5842184" cy="1700784"/>
          </a:xfrm>
        </p:spPr>
        <p:txBody>
          <a:bodyPr vert="horz" lIns="91440" tIns="45720" rIns="91440" bIns="45720" rtlCol="0" anchor="ctr">
            <a:normAutofit fontScale="90000"/>
          </a:bodyPr>
          <a:lstStyle/>
          <a:p>
            <a:r>
              <a:rPr lang="en-US" sz="6100" kern="1200" cap="all" spc="120" baseline="0" dirty="0">
                <a:solidFill>
                  <a:schemeClr val="bg1"/>
                </a:solidFill>
                <a:latin typeface="+mj-lt"/>
                <a:ea typeface="+mj-ea"/>
                <a:cs typeface="+mj-cs"/>
              </a:rPr>
              <a:t>Results and interpretation</a:t>
            </a:r>
          </a:p>
        </p:txBody>
      </p:sp>
      <p:sp>
        <p:nvSpPr>
          <p:cNvPr id="6" name="TextBox 5">
            <a:extLst>
              <a:ext uri="{FF2B5EF4-FFF2-40B4-BE49-F238E27FC236}">
                <a16:creationId xmlns:a16="http://schemas.microsoft.com/office/drawing/2014/main" id="{96577ABE-6356-40ED-AE88-66AEC2B5340A}"/>
              </a:ext>
            </a:extLst>
          </p:cNvPr>
          <p:cNvSpPr txBox="1"/>
          <p:nvPr/>
        </p:nvSpPr>
        <p:spPr>
          <a:xfrm>
            <a:off x="5902036" y="2582803"/>
            <a:ext cx="5778109" cy="3274183"/>
          </a:xfrm>
          <a:prstGeom prst="rect">
            <a:avLst/>
          </a:prstGeom>
        </p:spPr>
        <p:txBody>
          <a:bodyPr vert="horz" lIns="91440" tIns="45720" rIns="91440" bIns="45720" rtlCol="0" anchor="ctr">
            <a:normAutofit/>
          </a:bodyPr>
          <a:lstStyle/>
          <a:p>
            <a:pPr marL="0" marR="0" indent="0" defTabSz="914400">
              <a:lnSpc>
                <a:spcPct val="101000"/>
              </a:lnSpc>
              <a:spcBef>
                <a:spcPts val="0"/>
              </a:spcBef>
              <a:spcAft>
                <a:spcPts val="600"/>
              </a:spcAft>
            </a:pPr>
            <a:r>
              <a:rPr lang="en-US" spc="50" dirty="0">
                <a:effectLst/>
              </a:rPr>
              <a:t>Figure 5. Raw model summary from R ‘stats’ library for initial OLS model using selected zip code predictors as well as test results checking OLS assumptions.</a:t>
            </a:r>
          </a:p>
        </p:txBody>
      </p:sp>
    </p:spTree>
    <p:extLst>
      <p:ext uri="{BB962C8B-B14F-4D97-AF65-F5344CB8AC3E}">
        <p14:creationId xmlns:p14="http://schemas.microsoft.com/office/powerpoint/2010/main" val="49378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59087-08A3-43DD-B443-934DECB2CF10}"/>
              </a:ext>
            </a:extLst>
          </p:cNvPr>
          <p:cNvSpPr>
            <a:spLocks noGrp="1"/>
          </p:cNvSpPr>
          <p:nvPr>
            <p:ph type="title"/>
          </p:nvPr>
        </p:nvSpPr>
        <p:spPr>
          <a:xfrm>
            <a:off x="7040880" y="317814"/>
            <a:ext cx="4638502" cy="1700784"/>
          </a:xfrm>
        </p:spPr>
        <p:txBody>
          <a:bodyPr vert="horz" lIns="91440" tIns="45720" rIns="91440" bIns="45720" rtlCol="0" anchor="ctr">
            <a:noAutofit/>
          </a:bodyPr>
          <a:lstStyle/>
          <a:p>
            <a:r>
              <a:rPr lang="en-US" sz="4800" kern="1200" cap="all" spc="120" baseline="0" dirty="0">
                <a:solidFill>
                  <a:schemeClr val="bg1"/>
                </a:solidFill>
                <a:latin typeface="+mj-lt"/>
                <a:ea typeface="+mj-ea"/>
                <a:cs typeface="+mj-cs"/>
              </a:rPr>
              <a:t>Results and Interpretation</a:t>
            </a:r>
          </a:p>
        </p:txBody>
      </p:sp>
      <p:pic>
        <p:nvPicPr>
          <p:cNvPr id="4" name="Content Placeholder 3">
            <a:extLst>
              <a:ext uri="{FF2B5EF4-FFF2-40B4-BE49-F238E27FC236}">
                <a16:creationId xmlns:a16="http://schemas.microsoft.com/office/drawing/2014/main" id="{23C315E6-6CE9-4795-B477-688B8752EAAB}"/>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t="3830"/>
          <a:stretch/>
        </p:blipFill>
        <p:spPr bwMode="auto">
          <a:xfrm>
            <a:off x="0" y="0"/>
            <a:ext cx="6534799" cy="5719156"/>
          </a:xfrm>
          <a:prstGeom prst="rect">
            <a:avLst/>
          </a:prstGeom>
          <a:noFill/>
        </p:spPr>
      </p:pic>
      <p:sp>
        <p:nvSpPr>
          <p:cNvPr id="8" name="Text Placeholder 7">
            <a:extLst>
              <a:ext uri="{FF2B5EF4-FFF2-40B4-BE49-F238E27FC236}">
                <a16:creationId xmlns:a16="http://schemas.microsoft.com/office/drawing/2014/main" id="{33CAB52B-0FB7-4C82-9380-575CC2377BDE}"/>
              </a:ext>
            </a:extLst>
          </p:cNvPr>
          <p:cNvSpPr>
            <a:spLocks noGrp="1"/>
          </p:cNvSpPr>
          <p:nvPr>
            <p:ph type="body" sz="half" idx="2"/>
          </p:nvPr>
        </p:nvSpPr>
        <p:spPr>
          <a:xfrm>
            <a:off x="7040880" y="2767098"/>
            <a:ext cx="4479987" cy="1224974"/>
          </a:xfrm>
        </p:spPr>
        <p:txBody>
          <a:bodyPr vert="horz" lIns="91440" tIns="45720" rIns="91440" bIns="45720" rtlCol="0" anchor="ctr">
            <a:normAutofit/>
          </a:bodyPr>
          <a:lstStyle/>
          <a:p>
            <a:pPr marL="0" marR="0" indent="0">
              <a:spcBef>
                <a:spcPts val="0"/>
              </a:spcBef>
              <a:spcAft>
                <a:spcPts val="600"/>
              </a:spcAft>
            </a:pPr>
            <a:r>
              <a:rPr lang="en-US" sz="1800" dirty="0">
                <a:effectLst/>
              </a:rPr>
              <a:t>Figure 6. Correlation matrix of zip code level predictors</a:t>
            </a:r>
          </a:p>
        </p:txBody>
      </p:sp>
    </p:spTree>
    <p:extLst>
      <p:ext uri="{BB962C8B-B14F-4D97-AF65-F5344CB8AC3E}">
        <p14:creationId xmlns:p14="http://schemas.microsoft.com/office/powerpoint/2010/main" val="365098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5ABED-5C07-4ACC-896A-339C782236FE}"/>
              </a:ext>
            </a:extLst>
          </p:cNvPr>
          <p:cNvSpPr>
            <a:spLocks noGrp="1"/>
          </p:cNvSpPr>
          <p:nvPr>
            <p:ph type="title"/>
          </p:nvPr>
        </p:nvSpPr>
        <p:spPr>
          <a:xfrm>
            <a:off x="6096000" y="317814"/>
            <a:ext cx="5132832" cy="1700784"/>
          </a:xfrm>
        </p:spPr>
        <p:txBody>
          <a:bodyPr>
            <a:noAutofit/>
          </a:bodyPr>
          <a:lstStyle/>
          <a:p>
            <a:r>
              <a:rPr lang="en-US" sz="4800" dirty="0"/>
              <a:t>Results and interpretation</a:t>
            </a:r>
          </a:p>
        </p:txBody>
      </p:sp>
      <p:pic>
        <p:nvPicPr>
          <p:cNvPr id="4" name="Content Placeholder 3">
            <a:extLst>
              <a:ext uri="{FF2B5EF4-FFF2-40B4-BE49-F238E27FC236}">
                <a16:creationId xmlns:a16="http://schemas.microsoft.com/office/drawing/2014/main" id="{DCAB5DC6-4ED6-447E-8DBA-9A0F80E3A4E3}"/>
              </a:ext>
            </a:extLst>
          </p:cNvPr>
          <p:cNvPicPr>
            <a:picLocks noGrp="1"/>
          </p:cNvPicPr>
          <p:nvPr>
            <p:ph idx="1"/>
          </p:nvPr>
        </p:nvPicPr>
        <p:blipFill rotWithShape="1">
          <a:blip r:embed="rId2"/>
          <a:srcRect r="1138"/>
          <a:stretch/>
        </p:blipFill>
        <p:spPr>
          <a:xfrm>
            <a:off x="-1" y="0"/>
            <a:ext cx="5054139" cy="6858000"/>
          </a:xfrm>
          <a:prstGeom prst="rect">
            <a:avLst/>
          </a:prstGeom>
          <a:ln>
            <a:solidFill>
              <a:schemeClr val="tx1">
                <a:alpha val="75000"/>
              </a:schemeClr>
            </a:solidFill>
          </a:ln>
        </p:spPr>
      </p:pic>
      <p:sp>
        <p:nvSpPr>
          <p:cNvPr id="6" name="TextBox 5">
            <a:extLst>
              <a:ext uri="{FF2B5EF4-FFF2-40B4-BE49-F238E27FC236}">
                <a16:creationId xmlns:a16="http://schemas.microsoft.com/office/drawing/2014/main" id="{86CF9E53-3D56-40C7-A9DE-0456B3B1A5CB}"/>
              </a:ext>
            </a:extLst>
          </p:cNvPr>
          <p:cNvSpPr txBox="1"/>
          <p:nvPr/>
        </p:nvSpPr>
        <p:spPr>
          <a:xfrm>
            <a:off x="6184669" y="3169459"/>
            <a:ext cx="4764922" cy="646331"/>
          </a:xfrm>
          <a:prstGeom prst="rect">
            <a:avLst/>
          </a:prstGeom>
          <a:noFill/>
        </p:spPr>
        <p:txBody>
          <a:bodyPr wrap="square">
            <a:spAutoFit/>
          </a:bodyPr>
          <a:lstStyle/>
          <a:p>
            <a:pPr marL="0" marR="0" indent="0">
              <a:spcBef>
                <a:spcPts val="0"/>
              </a:spcBef>
              <a:spcAft>
                <a:spcPts val="0"/>
              </a:spcAft>
            </a:pPr>
            <a:r>
              <a:rPr lang="en-US" sz="1800" dirty="0">
                <a:effectLst/>
                <a:ea typeface="Calibri" panose="020F0502020204030204" pitchFamily="34" charset="0"/>
              </a:rPr>
              <a:t>Figure 7. Q-Q (above) and residuals plot (above) from original OLS model.</a:t>
            </a:r>
            <a:endParaRPr lang="en-US" sz="2800" dirty="0">
              <a:effectLst/>
              <a:ea typeface="Calibri" panose="020F0502020204030204" pitchFamily="34" charset="0"/>
            </a:endParaRPr>
          </a:p>
        </p:txBody>
      </p:sp>
    </p:spTree>
    <p:extLst>
      <p:ext uri="{BB962C8B-B14F-4D97-AF65-F5344CB8AC3E}">
        <p14:creationId xmlns:p14="http://schemas.microsoft.com/office/powerpoint/2010/main" val="2911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DDF9F02-DFFB-4F84-9620-C148AEB11994}"/>
              </a:ext>
            </a:extLst>
          </p:cNvPr>
          <p:cNvPicPr>
            <a:picLocks noGrp="1"/>
          </p:cNvPicPr>
          <p:nvPr>
            <p:ph type="pic" idx="1"/>
          </p:nvPr>
        </p:nvPicPr>
        <p:blipFill rotWithShape="1">
          <a:blip r:embed="rId2"/>
          <a:srcRect t="163" b="251"/>
          <a:stretch/>
        </p:blipFill>
        <p:spPr>
          <a:xfrm>
            <a:off x="0" y="0"/>
            <a:ext cx="4064924" cy="6858000"/>
          </a:xfrm>
          <a:prstGeom prst="rect">
            <a:avLst/>
          </a:prstGeom>
          <a:ln>
            <a:solidFill>
              <a:schemeClr val="tx1">
                <a:alpha val="78000"/>
              </a:schemeClr>
            </a:solidFill>
          </a:ln>
        </p:spPr>
      </p:pic>
      <p:sp>
        <p:nvSpPr>
          <p:cNvPr id="2" name="Title 1">
            <a:extLst>
              <a:ext uri="{FF2B5EF4-FFF2-40B4-BE49-F238E27FC236}">
                <a16:creationId xmlns:a16="http://schemas.microsoft.com/office/drawing/2014/main" id="{6E34A6C7-500D-47C2-9389-746FD8A53CB2}"/>
              </a:ext>
            </a:extLst>
          </p:cNvPr>
          <p:cNvSpPr>
            <a:spLocks noGrp="1"/>
          </p:cNvSpPr>
          <p:nvPr>
            <p:ph type="title"/>
          </p:nvPr>
        </p:nvSpPr>
        <p:spPr>
          <a:xfrm>
            <a:off x="5162204" y="317814"/>
            <a:ext cx="6066627" cy="1700784"/>
          </a:xfrm>
        </p:spPr>
        <p:txBody>
          <a:bodyPr>
            <a:normAutofit/>
          </a:bodyPr>
          <a:lstStyle/>
          <a:p>
            <a:r>
              <a:rPr lang="en-US" dirty="0"/>
              <a:t>Results and interpretation</a:t>
            </a:r>
          </a:p>
        </p:txBody>
      </p:sp>
      <p:sp>
        <p:nvSpPr>
          <p:cNvPr id="6" name="TextBox 5">
            <a:extLst>
              <a:ext uri="{FF2B5EF4-FFF2-40B4-BE49-F238E27FC236}">
                <a16:creationId xmlns:a16="http://schemas.microsoft.com/office/drawing/2014/main" id="{6C67F38E-D5FA-4A3E-A0F0-89776734A666}"/>
              </a:ext>
            </a:extLst>
          </p:cNvPr>
          <p:cNvSpPr txBox="1"/>
          <p:nvPr/>
        </p:nvSpPr>
        <p:spPr>
          <a:xfrm>
            <a:off x="5162204" y="3429000"/>
            <a:ext cx="6149756" cy="2207784"/>
          </a:xfrm>
          <a:prstGeom prst="rect">
            <a:avLst/>
          </a:prstGeom>
          <a:noFill/>
        </p:spPr>
        <p:txBody>
          <a:bodyPr wrap="square">
            <a:spAutoFit/>
          </a:bodyPr>
          <a:lstStyle/>
          <a:p>
            <a:pPr marL="0" marR="0" indent="0">
              <a:spcBef>
                <a:spcPts val="0"/>
              </a:spcBef>
              <a:spcAft>
                <a:spcPts val="0"/>
              </a:spcAft>
            </a:pPr>
            <a:r>
              <a:rPr lang="en-US" dirty="0">
                <a:effectLst/>
                <a:ea typeface="Calibri" panose="020F0502020204030204" pitchFamily="34" charset="0"/>
              </a:rPr>
              <a:t>Figure 8. Raw model summary from R ‘lme4’ library for final mixed-effects model and intraclass correlation coefficient result</a:t>
            </a:r>
            <a:r>
              <a:rPr lang="en-US" sz="1800" dirty="0">
                <a:effectLst/>
                <a:latin typeface="Times New Roman" panose="02020603050405020304" pitchFamily="18" charset="0"/>
                <a:ea typeface="Calibri" panose="020F0502020204030204" pitchFamily="34" charset="0"/>
              </a:rPr>
              <a:t>.</a:t>
            </a:r>
            <a:endParaRPr lang="en-US" sz="28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pPr>
            <a:br>
              <a:rPr lang="en-US" sz="1800" b="1" dirty="0">
                <a:effectLst/>
                <a:latin typeface="Times New Roman" panose="02020603050405020304" pitchFamily="18" charset="0"/>
                <a:ea typeface="Calibri" panose="020F0502020204030204" pitchFamily="34" charset="0"/>
              </a:rPr>
            </a:br>
            <a:r>
              <a:rPr lang="en-US" sz="2800" dirty="0">
                <a:effectLst/>
                <a:latin typeface="Times New Roman" panose="02020603050405020304" pitchFamily="18" charset="0"/>
                <a:ea typeface="Calibri" panose="020F0502020204030204" pitchFamily="34" charset="0"/>
              </a:rPr>
              <a:t> </a:t>
            </a:r>
          </a:p>
        </p:txBody>
      </p:sp>
    </p:spTree>
    <p:extLst>
      <p:ext uri="{BB962C8B-B14F-4D97-AF65-F5344CB8AC3E}">
        <p14:creationId xmlns:p14="http://schemas.microsoft.com/office/powerpoint/2010/main" val="398843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D4502-6AA9-4CBA-AC84-C8368038AFC0}"/>
              </a:ext>
            </a:extLst>
          </p:cNvPr>
          <p:cNvSpPr>
            <a:spLocks noGrp="1"/>
          </p:cNvSpPr>
          <p:nvPr>
            <p:ph type="title"/>
          </p:nvPr>
        </p:nvSpPr>
        <p:spPr/>
        <p:txBody>
          <a:bodyPr>
            <a:normAutofit fontScale="90000"/>
          </a:bodyPr>
          <a:lstStyle/>
          <a:p>
            <a:r>
              <a:rPr lang="en-US" dirty="0"/>
              <a:t>advantages and limitations</a:t>
            </a:r>
          </a:p>
        </p:txBody>
      </p:sp>
      <p:sp>
        <p:nvSpPr>
          <p:cNvPr id="3" name="Content Placeholder 2">
            <a:extLst>
              <a:ext uri="{FF2B5EF4-FFF2-40B4-BE49-F238E27FC236}">
                <a16:creationId xmlns:a16="http://schemas.microsoft.com/office/drawing/2014/main" id="{0734A4BD-5FD1-453B-9464-9EE6D879C405}"/>
              </a:ext>
            </a:extLst>
          </p:cNvPr>
          <p:cNvSpPr>
            <a:spLocks noGrp="1"/>
          </p:cNvSpPr>
          <p:nvPr>
            <p:ph idx="1"/>
          </p:nvPr>
        </p:nvSpPr>
        <p:spPr>
          <a:xfrm>
            <a:off x="960120" y="2587752"/>
            <a:ext cx="4510582" cy="3593592"/>
          </a:xfrm>
        </p:spPr>
        <p:txBody>
          <a:bodyPr/>
          <a:lstStyle/>
          <a:p>
            <a:r>
              <a:rPr lang="en-US" dirty="0"/>
              <a:t>Advantages:</a:t>
            </a:r>
          </a:p>
          <a:p>
            <a:pPr marL="731520" lvl="1" indent="-457200">
              <a:buFont typeface="Arial" panose="020B0604020202020204" pitchFamily="34" charset="0"/>
              <a:buChar char="•"/>
            </a:pPr>
            <a:r>
              <a:rPr lang="en-US" dirty="0"/>
              <a:t>Large, diverse sample size</a:t>
            </a:r>
          </a:p>
          <a:p>
            <a:pPr marL="731520" lvl="1" indent="-457200">
              <a:buFont typeface="Arial" panose="020B0604020202020204" pitchFamily="34" charset="0"/>
              <a:buChar char="•"/>
            </a:pPr>
            <a:r>
              <a:rPr lang="en-US" dirty="0"/>
              <a:t>Recent data from reliable source (CDC)</a:t>
            </a:r>
          </a:p>
          <a:p>
            <a:pPr marL="731520" lvl="1" indent="-457200">
              <a:buFont typeface="Arial" panose="020B0604020202020204" pitchFamily="34" charset="0"/>
              <a:buChar char="•"/>
            </a:pPr>
            <a:r>
              <a:rPr lang="en-US" dirty="0"/>
              <a:t>Enhanced generalizability</a:t>
            </a:r>
          </a:p>
          <a:p>
            <a:pPr marL="731520" lvl="1" indent="-457200">
              <a:buFont typeface="Arial" panose="020B0604020202020204" pitchFamily="34" charset="0"/>
              <a:buChar char="•"/>
            </a:pPr>
            <a:r>
              <a:rPr lang="en-US" dirty="0"/>
              <a:t>Hypothesis generating</a:t>
            </a:r>
          </a:p>
          <a:p>
            <a:pPr lvl="1" indent="0">
              <a:buNone/>
            </a:pPr>
            <a:endParaRPr lang="en-US" dirty="0"/>
          </a:p>
        </p:txBody>
      </p:sp>
      <p:sp>
        <p:nvSpPr>
          <p:cNvPr id="4" name="TextBox 3">
            <a:extLst>
              <a:ext uri="{FF2B5EF4-FFF2-40B4-BE49-F238E27FC236}">
                <a16:creationId xmlns:a16="http://schemas.microsoft.com/office/drawing/2014/main" id="{0BA8DD74-6DA8-4E7F-8EAA-02A7A8E60632}"/>
              </a:ext>
            </a:extLst>
          </p:cNvPr>
          <p:cNvSpPr txBox="1"/>
          <p:nvPr/>
        </p:nvSpPr>
        <p:spPr>
          <a:xfrm>
            <a:off x="6096000" y="2587752"/>
            <a:ext cx="5863148" cy="1508105"/>
          </a:xfrm>
          <a:prstGeom prst="rect">
            <a:avLst/>
          </a:prstGeom>
          <a:noFill/>
        </p:spPr>
        <p:txBody>
          <a:bodyPr wrap="square" rtlCol="0">
            <a:spAutoFit/>
          </a:bodyPr>
          <a:lstStyle/>
          <a:p>
            <a:r>
              <a:rPr lang="en-US" sz="2300" dirty="0"/>
              <a:t>Disadvantages:</a:t>
            </a:r>
          </a:p>
          <a:p>
            <a:pPr marL="742950" lvl="1" indent="-285750">
              <a:buFont typeface="Arial" panose="020B0604020202020204" pitchFamily="34" charset="0"/>
              <a:buChar char="•"/>
            </a:pPr>
            <a:r>
              <a:rPr lang="en-US" sz="2300" dirty="0"/>
              <a:t>Broad outcome measurement regarding mental health</a:t>
            </a:r>
          </a:p>
          <a:p>
            <a:pPr marL="742950" lvl="1" indent="-285750">
              <a:buFont typeface="Arial" panose="020B0604020202020204" pitchFamily="34" charset="0"/>
              <a:buChar char="•"/>
            </a:pPr>
            <a:r>
              <a:rPr lang="en-US" sz="2300" dirty="0"/>
              <a:t>Limited demographics</a:t>
            </a:r>
          </a:p>
        </p:txBody>
      </p:sp>
    </p:spTree>
    <p:extLst>
      <p:ext uri="{BB962C8B-B14F-4D97-AF65-F5344CB8AC3E}">
        <p14:creationId xmlns:p14="http://schemas.microsoft.com/office/powerpoint/2010/main" val="2004947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0807-FEDA-4BCA-BE6E-9748F35314AB}"/>
              </a:ext>
            </a:extLst>
          </p:cNvPr>
          <p:cNvSpPr>
            <a:spLocks noGrp="1"/>
          </p:cNvSpPr>
          <p:nvPr>
            <p:ph type="title"/>
          </p:nvPr>
        </p:nvSpPr>
        <p:spPr>
          <a:xfrm>
            <a:off x="1000738" y="337437"/>
            <a:ext cx="10228094" cy="1605173"/>
          </a:xfrm>
        </p:spPr>
        <p:txBody>
          <a:bodyPr>
            <a:normAutofit fontScale="90000"/>
          </a:bodyPr>
          <a:lstStyle/>
          <a:p>
            <a:r>
              <a:rPr lang="en-US" dirty="0"/>
              <a:t>roles and responsibilities of each team member</a:t>
            </a:r>
          </a:p>
        </p:txBody>
      </p:sp>
      <p:sp>
        <p:nvSpPr>
          <p:cNvPr id="3" name="Content Placeholder 2">
            <a:extLst>
              <a:ext uri="{FF2B5EF4-FFF2-40B4-BE49-F238E27FC236}">
                <a16:creationId xmlns:a16="http://schemas.microsoft.com/office/drawing/2014/main" id="{4FD13021-0587-4331-8AA3-327F2A343936}"/>
              </a:ext>
            </a:extLst>
          </p:cNvPr>
          <p:cNvSpPr>
            <a:spLocks noGrp="1"/>
          </p:cNvSpPr>
          <p:nvPr>
            <p:ph idx="1"/>
          </p:nvPr>
        </p:nvSpPr>
        <p:spPr>
          <a:xfrm>
            <a:off x="361051" y="2641164"/>
            <a:ext cx="11554090" cy="3756026"/>
          </a:xfrm>
        </p:spPr>
        <p:txBody>
          <a:bodyPr>
            <a:normAutofit lnSpcReduction="10000"/>
          </a:bodyPr>
          <a:lstStyle/>
          <a:p>
            <a:pPr marL="457200" indent="-457200">
              <a:buFont typeface="Arial" panose="020B0604020202020204" pitchFamily="34" charset="0"/>
              <a:buChar char="•"/>
            </a:pPr>
            <a:r>
              <a:rPr lang="en-US" dirty="0"/>
              <a:t>Team members met weekly throughout the semester to discuss and coordinate all efforts of the project together</a:t>
            </a:r>
          </a:p>
          <a:p>
            <a:pPr marL="457200" indent="-457200">
              <a:buFont typeface="Arial" panose="020B0604020202020204" pitchFamily="34" charset="0"/>
              <a:buChar char="•"/>
            </a:pPr>
            <a:r>
              <a:rPr lang="en-US" dirty="0"/>
              <a:t>After all data management and analysis was agreed upon as a group, the team then split up responsibilities in coordinating and writing the presentation and project:</a:t>
            </a:r>
          </a:p>
          <a:p>
            <a:pPr marL="731520" lvl="1" indent="-457200">
              <a:buFont typeface="Arial" panose="020B0604020202020204" pitchFamily="34" charset="0"/>
              <a:buChar char="•"/>
            </a:pPr>
            <a:r>
              <a:rPr lang="en-US" dirty="0"/>
              <a:t>Alyssa managed the introduction, aims, and discussion section of the project</a:t>
            </a:r>
          </a:p>
          <a:p>
            <a:pPr marL="731520" lvl="1" indent="-457200">
              <a:buFont typeface="Arial" panose="020B0604020202020204" pitchFamily="34" charset="0"/>
              <a:buChar char="•"/>
            </a:pPr>
            <a:r>
              <a:rPr lang="en-US" dirty="0"/>
              <a:t>Andrew managed the design and analysis section of the project</a:t>
            </a:r>
          </a:p>
          <a:p>
            <a:pPr marL="457200" indent="-457200">
              <a:buFont typeface="Arial" panose="020B0604020202020204" pitchFamily="34" charset="0"/>
              <a:buChar char="•"/>
            </a:pPr>
            <a:r>
              <a:rPr lang="en-US" dirty="0"/>
              <a:t>Both Alyssa and Andrew approved the final version of the project together</a:t>
            </a:r>
          </a:p>
          <a:p>
            <a:pPr lvl="1" indent="0">
              <a:buNone/>
            </a:pPr>
            <a:endParaRPr lang="en-US" dirty="0"/>
          </a:p>
        </p:txBody>
      </p:sp>
    </p:spTree>
    <p:extLst>
      <p:ext uri="{BB962C8B-B14F-4D97-AF65-F5344CB8AC3E}">
        <p14:creationId xmlns:p14="http://schemas.microsoft.com/office/powerpoint/2010/main" val="2763101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E4E05-9B9F-415A-B069-8FD8820C9A3A}"/>
              </a:ext>
            </a:extLst>
          </p:cNvPr>
          <p:cNvSpPr>
            <a:spLocks noGrp="1"/>
          </p:cNvSpPr>
          <p:nvPr>
            <p:ph type="title"/>
          </p:nvPr>
        </p:nvSpPr>
        <p:spPr>
          <a:xfrm>
            <a:off x="960120" y="643467"/>
            <a:ext cx="3212593" cy="5571066"/>
          </a:xfrm>
        </p:spPr>
        <p:txBody>
          <a:bodyPr>
            <a:normAutofit/>
          </a:bodyPr>
          <a:lstStyle/>
          <a:p>
            <a:r>
              <a:rPr lang="en-US" sz="4100"/>
              <a:t>references</a:t>
            </a:r>
          </a:p>
        </p:txBody>
      </p:sp>
      <p:sp>
        <p:nvSpPr>
          <p:cNvPr id="3" name="Content Placeholder 2">
            <a:extLst>
              <a:ext uri="{FF2B5EF4-FFF2-40B4-BE49-F238E27FC236}">
                <a16:creationId xmlns:a16="http://schemas.microsoft.com/office/drawing/2014/main" id="{C979F046-DCC0-404C-9B56-BD61FFC85666}"/>
              </a:ext>
            </a:extLst>
          </p:cNvPr>
          <p:cNvSpPr>
            <a:spLocks noGrp="1"/>
          </p:cNvSpPr>
          <p:nvPr>
            <p:ph idx="1"/>
          </p:nvPr>
        </p:nvSpPr>
        <p:spPr>
          <a:xfrm>
            <a:off x="4866335" y="223694"/>
            <a:ext cx="6981619" cy="6518534"/>
          </a:xfrm>
        </p:spPr>
        <p:txBody>
          <a:bodyPr anchor="ctr">
            <a:normAutofit/>
          </a:bodyPr>
          <a:lstStyle/>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 	Casper M, Kramer MR, Peacock JM, Vaughan AS. Population health, place, and space: spatial perspectives in chronic disease research and practice. </a:t>
            </a:r>
            <a:r>
              <a:rPr lang="en-US" sz="700" dirty="0" err="1">
                <a:effectLst/>
                <a:latin typeface="Times New Roman" panose="02020603050405020304" pitchFamily="18" charset="0"/>
                <a:ea typeface="Calibri" panose="020F0502020204030204" pitchFamily="34" charset="0"/>
              </a:rPr>
              <a:t>Prev</a:t>
            </a:r>
            <a:r>
              <a:rPr lang="en-US" sz="700" dirty="0">
                <a:effectLst/>
                <a:latin typeface="Times New Roman" panose="02020603050405020304" pitchFamily="18" charset="0"/>
                <a:ea typeface="Calibri" panose="020F0502020204030204" pitchFamily="34" charset="0"/>
              </a:rPr>
              <a:t> Chronic Dis. 2019 Sep 5;16:E123.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 	</a:t>
            </a:r>
            <a:r>
              <a:rPr lang="en-US" sz="700" dirty="0" err="1">
                <a:effectLst/>
                <a:latin typeface="Times New Roman" panose="02020603050405020304" pitchFamily="18" charset="0"/>
                <a:ea typeface="Calibri" panose="020F0502020204030204" pitchFamily="34" charset="0"/>
              </a:rPr>
              <a:t>Bozigar</a:t>
            </a:r>
            <a:r>
              <a:rPr lang="en-US" sz="700" dirty="0">
                <a:effectLst/>
                <a:latin typeface="Times New Roman" panose="02020603050405020304" pitchFamily="18" charset="0"/>
                <a:ea typeface="Calibri" panose="020F0502020204030204" pitchFamily="34" charset="0"/>
              </a:rPr>
              <a:t> M, Lawson AB, Pearce JL, King K, Svendsen ER. A Bayesian </a:t>
            </a:r>
            <a:r>
              <a:rPr lang="en-US" sz="700" dirty="0" err="1">
                <a:effectLst/>
                <a:latin typeface="Times New Roman" panose="02020603050405020304" pitchFamily="18" charset="0"/>
                <a:ea typeface="Calibri" panose="020F0502020204030204" pitchFamily="34" charset="0"/>
              </a:rPr>
              <a:t>spatio</a:t>
            </a:r>
            <a:r>
              <a:rPr lang="en-US" sz="700" dirty="0">
                <a:effectLst/>
                <a:latin typeface="Times New Roman" panose="02020603050405020304" pitchFamily="18" charset="0"/>
                <a:ea typeface="Calibri" panose="020F0502020204030204" pitchFamily="34" charset="0"/>
              </a:rPr>
              <a:t>-temporal analysis of neighborhood pediatric asthma emergency department visit disparities. Health Place. 2020 Nov;66:102426.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3. 	Cromer SJ, Lakhani CM, Wexler DJ, Burnett-Bowie S-AM, </a:t>
            </a:r>
            <a:r>
              <a:rPr lang="en-US" sz="700" dirty="0" err="1">
                <a:effectLst/>
                <a:latin typeface="Times New Roman" panose="02020603050405020304" pitchFamily="18" charset="0"/>
                <a:ea typeface="Calibri" panose="020F0502020204030204" pitchFamily="34" charset="0"/>
              </a:rPr>
              <a:t>Udler</a:t>
            </a:r>
            <a:r>
              <a:rPr lang="en-US" sz="700" dirty="0">
                <a:effectLst/>
                <a:latin typeface="Times New Roman" panose="02020603050405020304" pitchFamily="18" charset="0"/>
                <a:ea typeface="Calibri" panose="020F0502020204030204" pitchFamily="34" charset="0"/>
              </a:rPr>
              <a:t> M, Patel CJ. Geospatial Analysis of Individual and Community-Level Socioeconomic Factors Impacting SARS-CoV-2 Prevalence and Outcomes. </a:t>
            </a:r>
            <a:r>
              <a:rPr lang="en-US" sz="700" dirty="0" err="1">
                <a:effectLst/>
                <a:latin typeface="Times New Roman" panose="02020603050405020304" pitchFamily="18" charset="0"/>
                <a:ea typeface="Calibri" panose="020F0502020204030204" pitchFamily="34" charset="0"/>
              </a:rPr>
              <a:t>medRxiv</a:t>
            </a:r>
            <a:r>
              <a:rPr lang="en-US" sz="700" dirty="0">
                <a:effectLst/>
                <a:latin typeface="Times New Roman" panose="02020603050405020304" pitchFamily="18" charset="0"/>
                <a:ea typeface="Calibri" panose="020F0502020204030204" pitchFamily="34" charset="0"/>
              </a:rPr>
              <a:t>. 2020 Sep 30;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4. 	Richardson AS, Collins RL, Ghosh-</a:t>
            </a:r>
            <a:r>
              <a:rPr lang="en-US" sz="700" dirty="0" err="1">
                <a:effectLst/>
                <a:latin typeface="Times New Roman" panose="02020603050405020304" pitchFamily="18" charset="0"/>
                <a:ea typeface="Calibri" panose="020F0502020204030204" pitchFamily="34" charset="0"/>
              </a:rPr>
              <a:t>Dastidar</a:t>
            </a:r>
            <a:r>
              <a:rPr lang="en-US" sz="700" dirty="0">
                <a:effectLst/>
                <a:latin typeface="Times New Roman" panose="02020603050405020304" pitchFamily="18" charset="0"/>
                <a:ea typeface="Calibri" panose="020F0502020204030204" pitchFamily="34" charset="0"/>
              </a:rPr>
              <a:t> M, Ye F, Hunter GP, Baird MD, et al. Improvements in neighborhood socioeconomic conditions may improve resident diet. Am J Epidemiol. 2020 Oct 13;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5. 	Holder AL, Wallace DJ, Martin GS. </a:t>
            </a:r>
            <a:r>
              <a:rPr lang="en-US" sz="700" dirty="0" err="1">
                <a:effectLst/>
                <a:latin typeface="Times New Roman" panose="02020603050405020304" pitchFamily="18" charset="0"/>
                <a:ea typeface="Calibri" panose="020F0502020204030204" pitchFamily="34" charset="0"/>
              </a:rPr>
              <a:t>Hotspotting</a:t>
            </a:r>
            <a:r>
              <a:rPr lang="en-US" sz="700" dirty="0">
                <a:effectLst/>
                <a:latin typeface="Times New Roman" panose="02020603050405020304" pitchFamily="18" charset="0"/>
                <a:ea typeface="Calibri" panose="020F0502020204030204" pitchFamily="34" charset="0"/>
              </a:rPr>
              <a:t> sepsis: applying analytic tools from other disciplines to eliminate disparities. Ann </a:t>
            </a:r>
            <a:r>
              <a:rPr lang="en-US" sz="700" dirty="0" err="1">
                <a:effectLst/>
                <a:latin typeface="Times New Roman" panose="02020603050405020304" pitchFamily="18" charset="0"/>
                <a:ea typeface="Calibri" panose="020F0502020204030204" pitchFamily="34" charset="0"/>
              </a:rPr>
              <a:t>Transl</a:t>
            </a:r>
            <a:r>
              <a:rPr lang="en-US" sz="700" dirty="0">
                <a:effectLst/>
                <a:latin typeface="Times New Roman" panose="02020603050405020304" pitchFamily="18" charset="0"/>
                <a:ea typeface="Calibri" panose="020F0502020204030204" pitchFamily="34" charset="0"/>
              </a:rPr>
              <a:t> Med. 2016 Aug;4(15):295.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6. 	Beck AF, Anderson KL, Rich K, Taylor SC, </a:t>
            </a:r>
            <a:r>
              <a:rPr lang="en-US" sz="700" dirty="0" err="1">
                <a:effectLst/>
                <a:latin typeface="Times New Roman" panose="02020603050405020304" pitchFamily="18" charset="0"/>
                <a:ea typeface="Calibri" panose="020F0502020204030204" pitchFamily="34" charset="0"/>
              </a:rPr>
              <a:t>Iyer</a:t>
            </a:r>
            <a:r>
              <a:rPr lang="en-US" sz="700" dirty="0">
                <a:effectLst/>
                <a:latin typeface="Times New Roman" panose="02020603050405020304" pitchFamily="18" charset="0"/>
                <a:ea typeface="Calibri" panose="020F0502020204030204" pitchFamily="34" charset="0"/>
              </a:rPr>
              <a:t> SB, </a:t>
            </a:r>
            <a:r>
              <a:rPr lang="en-US" sz="700" dirty="0" err="1">
                <a:effectLst/>
                <a:latin typeface="Times New Roman" panose="02020603050405020304" pitchFamily="18" charset="0"/>
                <a:ea typeface="Calibri" panose="020F0502020204030204" pitchFamily="34" charset="0"/>
              </a:rPr>
              <a:t>Kotagal</a:t>
            </a:r>
            <a:r>
              <a:rPr lang="en-US" sz="700" dirty="0">
                <a:effectLst/>
                <a:latin typeface="Times New Roman" panose="02020603050405020304" pitchFamily="18" charset="0"/>
                <a:ea typeface="Calibri" panose="020F0502020204030204" pitchFamily="34" charset="0"/>
              </a:rPr>
              <a:t> UR, et al. Cooling the hot spots where child hospitalization rates are high: A neighborhood approach to population health. Health </a:t>
            </a:r>
            <a:r>
              <a:rPr lang="en-US" sz="700" dirty="0" err="1">
                <a:effectLst/>
                <a:latin typeface="Times New Roman" panose="02020603050405020304" pitchFamily="18" charset="0"/>
                <a:ea typeface="Calibri" panose="020F0502020204030204" pitchFamily="34" charset="0"/>
              </a:rPr>
              <a:t>Aff</a:t>
            </a:r>
            <a:r>
              <a:rPr lang="en-US" sz="700" dirty="0">
                <a:effectLst/>
                <a:latin typeface="Times New Roman" panose="02020603050405020304" pitchFamily="18" charset="0"/>
                <a:ea typeface="Calibri" panose="020F0502020204030204" pitchFamily="34" charset="0"/>
              </a:rPr>
              <a:t> (Millwood). 2019;38(9):1433–1441.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7. 	</a:t>
            </a:r>
            <a:r>
              <a:rPr lang="en-US" sz="700" dirty="0" err="1">
                <a:effectLst/>
                <a:latin typeface="Times New Roman" panose="02020603050405020304" pitchFamily="18" charset="0"/>
                <a:ea typeface="Calibri" panose="020F0502020204030204" pitchFamily="34" charset="0"/>
              </a:rPr>
              <a:t>Eibich</a:t>
            </a:r>
            <a:r>
              <a:rPr lang="en-US" sz="700" dirty="0">
                <a:effectLst/>
                <a:latin typeface="Times New Roman" panose="02020603050405020304" pitchFamily="18" charset="0"/>
                <a:ea typeface="Calibri" panose="020F0502020204030204" pitchFamily="34" charset="0"/>
              </a:rPr>
              <a:t> P, Krekel C, Demuth I, Wagner GG. Associations between Neighborhood Characteristics, Well-Being and Health Vary over the Life Course. Gerontology. 2016 Jan 29;62(3):362–370.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8. 	Miles JN, </a:t>
            </a:r>
            <a:r>
              <a:rPr lang="en-US" sz="700" dirty="0" err="1">
                <a:effectLst/>
                <a:latin typeface="Times New Roman" panose="02020603050405020304" pitchFamily="18" charset="0"/>
                <a:ea typeface="Calibri" panose="020F0502020204030204" pitchFamily="34" charset="0"/>
              </a:rPr>
              <a:t>Weden</a:t>
            </a:r>
            <a:r>
              <a:rPr lang="en-US" sz="700" dirty="0">
                <a:effectLst/>
                <a:latin typeface="Times New Roman" panose="02020603050405020304" pitchFamily="18" charset="0"/>
                <a:ea typeface="Calibri" panose="020F0502020204030204" pitchFamily="34" charset="0"/>
              </a:rPr>
              <a:t> MM, </a:t>
            </a:r>
            <a:r>
              <a:rPr lang="en-US" sz="700" dirty="0" err="1">
                <a:effectLst/>
                <a:latin typeface="Times New Roman" panose="02020603050405020304" pitchFamily="18" charset="0"/>
                <a:ea typeface="Calibri" panose="020F0502020204030204" pitchFamily="34" charset="0"/>
              </a:rPr>
              <a:t>Lavery</a:t>
            </a:r>
            <a:r>
              <a:rPr lang="en-US" sz="700" dirty="0">
                <a:effectLst/>
                <a:latin typeface="Times New Roman" panose="02020603050405020304" pitchFamily="18" charset="0"/>
                <a:ea typeface="Calibri" panose="020F0502020204030204" pitchFamily="34" charset="0"/>
              </a:rPr>
              <a:t> D, </a:t>
            </a:r>
            <a:r>
              <a:rPr lang="en-US" sz="700" dirty="0" err="1">
                <a:effectLst/>
                <a:latin typeface="Times New Roman" panose="02020603050405020304" pitchFamily="18" charset="0"/>
                <a:ea typeface="Calibri" panose="020F0502020204030204" pitchFamily="34" charset="0"/>
              </a:rPr>
              <a:t>Escarce</a:t>
            </a:r>
            <a:r>
              <a:rPr lang="en-US" sz="700" dirty="0">
                <a:effectLst/>
                <a:latin typeface="Times New Roman" panose="02020603050405020304" pitchFamily="18" charset="0"/>
                <a:ea typeface="Calibri" panose="020F0502020204030204" pitchFamily="34" charset="0"/>
              </a:rPr>
              <a:t> JJ, Cagney KA, Shih RA. Constructing a Time-Invariant Measure of the Socio-economic Status of U.S. Census Tracts. J Urban Health. 2016 Feb;93(1):213–232.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9. 	Diez Roux AV, Mair C. Neighborhoods and health. Ann N Y </a:t>
            </a:r>
            <a:r>
              <a:rPr lang="en-US" sz="700" dirty="0" err="1">
                <a:effectLst/>
                <a:latin typeface="Times New Roman" panose="02020603050405020304" pitchFamily="18" charset="0"/>
                <a:ea typeface="Calibri" panose="020F0502020204030204" pitchFamily="34" charset="0"/>
              </a:rPr>
              <a:t>Acad</a:t>
            </a:r>
            <a:r>
              <a:rPr lang="en-US" sz="700" dirty="0">
                <a:effectLst/>
                <a:latin typeface="Times New Roman" panose="02020603050405020304" pitchFamily="18" charset="0"/>
                <a:ea typeface="Calibri" panose="020F0502020204030204" pitchFamily="34" charset="0"/>
              </a:rPr>
              <a:t> Sci. 2010 Feb;1186:125–145.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10. 	</a:t>
            </a:r>
            <a:r>
              <a:rPr lang="en-US" sz="700" dirty="0" err="1">
                <a:effectLst/>
                <a:latin typeface="Times New Roman" panose="02020603050405020304" pitchFamily="18" charset="0"/>
                <a:ea typeface="Calibri" panose="020F0502020204030204" pitchFamily="34" charset="0"/>
              </a:rPr>
              <a:t>Scaria</a:t>
            </a:r>
            <a:r>
              <a:rPr lang="en-US" sz="700" dirty="0">
                <a:effectLst/>
                <a:latin typeface="Times New Roman" panose="02020603050405020304" pitchFamily="18" charset="0"/>
                <a:ea typeface="Calibri" panose="020F0502020204030204" pitchFamily="34" charset="0"/>
              </a:rPr>
              <a:t> E, Powell WR, </a:t>
            </a:r>
            <a:r>
              <a:rPr lang="en-US" sz="700" dirty="0" err="1">
                <a:effectLst/>
                <a:latin typeface="Times New Roman" panose="02020603050405020304" pitchFamily="18" charset="0"/>
                <a:ea typeface="Calibri" panose="020F0502020204030204" pitchFamily="34" charset="0"/>
              </a:rPr>
              <a:t>Birstler</a:t>
            </a:r>
            <a:r>
              <a:rPr lang="en-US" sz="700" dirty="0">
                <a:effectLst/>
                <a:latin typeface="Times New Roman" panose="02020603050405020304" pitchFamily="18" charset="0"/>
                <a:ea typeface="Calibri" panose="020F0502020204030204" pitchFamily="34" charset="0"/>
              </a:rPr>
              <a:t> J, </a:t>
            </a:r>
            <a:r>
              <a:rPr lang="en-US" sz="700" dirty="0" err="1">
                <a:effectLst/>
                <a:latin typeface="Times New Roman" panose="02020603050405020304" pitchFamily="18" charset="0"/>
                <a:ea typeface="Calibri" panose="020F0502020204030204" pitchFamily="34" charset="0"/>
              </a:rPr>
              <a:t>Alagoz</a:t>
            </a:r>
            <a:r>
              <a:rPr lang="en-US" sz="700" dirty="0">
                <a:effectLst/>
                <a:latin typeface="Times New Roman" panose="02020603050405020304" pitchFamily="18" charset="0"/>
                <a:ea typeface="Calibri" panose="020F0502020204030204" pitchFamily="34" charset="0"/>
              </a:rPr>
              <a:t> O, Shirley D, Kind AJH, et al. Neighborhood disadvantage and 30-day readmission risk following </a:t>
            </a:r>
            <a:r>
              <a:rPr lang="en-US" sz="700" dirty="0" err="1">
                <a:effectLst/>
                <a:latin typeface="Times New Roman" panose="02020603050405020304" pitchFamily="18" charset="0"/>
                <a:ea typeface="Calibri" panose="020F0502020204030204" pitchFamily="34" charset="0"/>
              </a:rPr>
              <a:t>Clostridioides</a:t>
            </a:r>
            <a:r>
              <a:rPr lang="en-US" sz="700" dirty="0">
                <a:effectLst/>
                <a:latin typeface="Times New Roman" panose="02020603050405020304" pitchFamily="18" charset="0"/>
                <a:ea typeface="Calibri" panose="020F0502020204030204" pitchFamily="34" charset="0"/>
              </a:rPr>
              <a:t> difficile infection hospitalization. BMC Infect Dis. 2020 Oct 16;20(1):762.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11. 	Kind AJH, Buckingham WR. Making Neighborhood-Disadvantage Metrics Accessible - The Neighborhood Atlas. N </a:t>
            </a:r>
            <a:r>
              <a:rPr lang="en-US" sz="700" dirty="0" err="1">
                <a:effectLst/>
                <a:latin typeface="Times New Roman" panose="02020603050405020304" pitchFamily="18" charset="0"/>
                <a:ea typeface="Calibri" panose="020F0502020204030204" pitchFamily="34" charset="0"/>
              </a:rPr>
              <a:t>Engl</a:t>
            </a:r>
            <a:r>
              <a:rPr lang="en-US" sz="700" dirty="0">
                <a:effectLst/>
                <a:latin typeface="Times New Roman" panose="02020603050405020304" pitchFamily="18" charset="0"/>
                <a:ea typeface="Calibri" panose="020F0502020204030204" pitchFamily="34" charset="0"/>
              </a:rPr>
              <a:t> J Med. 2018 Jun 28;378(26):2456–2458.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12. 	Messer LC, </a:t>
            </a:r>
            <a:r>
              <a:rPr lang="en-US" sz="700" dirty="0" err="1">
                <a:effectLst/>
                <a:latin typeface="Times New Roman" panose="02020603050405020304" pitchFamily="18" charset="0"/>
                <a:ea typeface="Calibri" panose="020F0502020204030204" pitchFamily="34" charset="0"/>
              </a:rPr>
              <a:t>Laraia</a:t>
            </a:r>
            <a:r>
              <a:rPr lang="en-US" sz="700" dirty="0">
                <a:effectLst/>
                <a:latin typeface="Times New Roman" panose="02020603050405020304" pitchFamily="18" charset="0"/>
                <a:ea typeface="Calibri" panose="020F0502020204030204" pitchFamily="34" charset="0"/>
              </a:rPr>
              <a:t> BA, Kaufman JS, </a:t>
            </a:r>
            <a:r>
              <a:rPr lang="en-US" sz="700" dirty="0" err="1">
                <a:effectLst/>
                <a:latin typeface="Times New Roman" panose="02020603050405020304" pitchFamily="18" charset="0"/>
                <a:ea typeface="Calibri" panose="020F0502020204030204" pitchFamily="34" charset="0"/>
              </a:rPr>
              <a:t>Eyster</a:t>
            </a:r>
            <a:r>
              <a:rPr lang="en-US" sz="700" dirty="0">
                <a:effectLst/>
                <a:latin typeface="Times New Roman" panose="02020603050405020304" pitchFamily="18" charset="0"/>
                <a:ea typeface="Calibri" panose="020F0502020204030204" pitchFamily="34" charset="0"/>
              </a:rPr>
              <a:t> J, Holzman C, Culhane J, et al. The development of a standardized neighborhood deprivation index. J Urban Health. 2006 Nov;83(6):1041–1062.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13. 	Walker AF, Hu H, </a:t>
            </a:r>
            <a:r>
              <a:rPr lang="en-US" sz="700" dirty="0" err="1">
                <a:effectLst/>
                <a:latin typeface="Times New Roman" panose="02020603050405020304" pitchFamily="18" charset="0"/>
                <a:ea typeface="Calibri" panose="020F0502020204030204" pitchFamily="34" charset="0"/>
              </a:rPr>
              <a:t>Cuttriss</a:t>
            </a:r>
            <a:r>
              <a:rPr lang="en-US" sz="700" dirty="0">
                <a:effectLst/>
                <a:latin typeface="Times New Roman" panose="02020603050405020304" pitchFamily="18" charset="0"/>
                <a:ea typeface="Calibri" panose="020F0502020204030204" pitchFamily="34" charset="0"/>
              </a:rPr>
              <a:t> N, </a:t>
            </a:r>
            <a:r>
              <a:rPr lang="en-US" sz="700" dirty="0" err="1">
                <a:effectLst/>
                <a:latin typeface="Times New Roman" panose="02020603050405020304" pitchFamily="18" charset="0"/>
                <a:ea typeface="Calibri" panose="020F0502020204030204" pitchFamily="34" charset="0"/>
              </a:rPr>
              <a:t>Anez-Zabala</a:t>
            </a:r>
            <a:r>
              <a:rPr lang="en-US" sz="700" dirty="0">
                <a:effectLst/>
                <a:latin typeface="Times New Roman" panose="02020603050405020304" pitchFamily="18" charset="0"/>
                <a:ea typeface="Calibri" panose="020F0502020204030204" pitchFamily="34" charset="0"/>
              </a:rPr>
              <a:t> C, </a:t>
            </a:r>
            <a:r>
              <a:rPr lang="en-US" sz="700" dirty="0" err="1">
                <a:effectLst/>
                <a:latin typeface="Times New Roman" panose="02020603050405020304" pitchFamily="18" charset="0"/>
                <a:ea typeface="Calibri" panose="020F0502020204030204" pitchFamily="34" charset="0"/>
              </a:rPr>
              <a:t>Yabut</a:t>
            </a:r>
            <a:r>
              <a:rPr lang="en-US" sz="700" dirty="0">
                <a:effectLst/>
                <a:latin typeface="Times New Roman" panose="02020603050405020304" pitchFamily="18" charset="0"/>
                <a:ea typeface="Calibri" panose="020F0502020204030204" pitchFamily="34" charset="0"/>
              </a:rPr>
              <a:t> K, Haller MJ, et al. The neighborhood deprivation index and provider geocoding identify critical catchment areas for diabetes outreach. J Clin Endocrinol </a:t>
            </a:r>
            <a:r>
              <a:rPr lang="en-US" sz="700" dirty="0" err="1">
                <a:effectLst/>
                <a:latin typeface="Times New Roman" panose="02020603050405020304" pitchFamily="18" charset="0"/>
                <a:ea typeface="Calibri" panose="020F0502020204030204" pitchFamily="34" charset="0"/>
              </a:rPr>
              <a:t>Metab</a:t>
            </a:r>
            <a:r>
              <a:rPr lang="en-US" sz="700" dirty="0">
                <a:effectLst/>
                <a:latin typeface="Times New Roman" panose="02020603050405020304" pitchFamily="18" charset="0"/>
                <a:ea typeface="Calibri" panose="020F0502020204030204" pitchFamily="34" charset="0"/>
              </a:rPr>
              <a:t>. 2020 Sep 1;105(9).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14. 	</a:t>
            </a:r>
            <a:r>
              <a:rPr lang="en-US" sz="700" dirty="0" err="1">
                <a:effectLst/>
                <a:latin typeface="Times New Roman" panose="02020603050405020304" pitchFamily="18" charset="0"/>
                <a:ea typeface="Calibri" panose="020F0502020204030204" pitchFamily="34" charset="0"/>
              </a:rPr>
              <a:t>Krittanawong</a:t>
            </a:r>
            <a:r>
              <a:rPr lang="en-US" sz="700" dirty="0">
                <a:effectLst/>
                <a:latin typeface="Times New Roman" panose="02020603050405020304" pitchFamily="18" charset="0"/>
                <a:ea typeface="Calibri" panose="020F0502020204030204" pitchFamily="34" charset="0"/>
              </a:rPr>
              <a:t> C, Virk HUH, Bangalore S, Wang Z, Johnson KW, </a:t>
            </a:r>
            <a:r>
              <a:rPr lang="en-US" sz="700" dirty="0" err="1">
                <a:effectLst/>
                <a:latin typeface="Times New Roman" panose="02020603050405020304" pitchFamily="18" charset="0"/>
                <a:ea typeface="Calibri" panose="020F0502020204030204" pitchFamily="34" charset="0"/>
              </a:rPr>
              <a:t>Pinotti</a:t>
            </a:r>
            <a:r>
              <a:rPr lang="en-US" sz="700" dirty="0">
                <a:effectLst/>
                <a:latin typeface="Times New Roman" panose="02020603050405020304" pitchFamily="18" charset="0"/>
                <a:ea typeface="Calibri" panose="020F0502020204030204" pitchFamily="34" charset="0"/>
              </a:rPr>
              <a:t> R, et al. Machine learning prediction in cardiovascular diseases: a meta-analysis. Sci Rep. 2020 Sep 29;10(1):16057.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15. 	Benedetto U, </a:t>
            </a:r>
            <a:r>
              <a:rPr lang="en-US" sz="700" dirty="0" err="1">
                <a:effectLst/>
                <a:latin typeface="Times New Roman" panose="02020603050405020304" pitchFamily="18" charset="0"/>
                <a:ea typeface="Calibri" panose="020F0502020204030204" pitchFamily="34" charset="0"/>
              </a:rPr>
              <a:t>Dimagli</a:t>
            </a:r>
            <a:r>
              <a:rPr lang="en-US" sz="700" dirty="0">
                <a:effectLst/>
                <a:latin typeface="Times New Roman" panose="02020603050405020304" pitchFamily="18" charset="0"/>
                <a:ea typeface="Calibri" panose="020F0502020204030204" pitchFamily="34" charset="0"/>
              </a:rPr>
              <a:t> A, Sinha S, </a:t>
            </a:r>
            <a:r>
              <a:rPr lang="en-US" sz="700" dirty="0" err="1">
                <a:effectLst/>
                <a:latin typeface="Times New Roman" panose="02020603050405020304" pitchFamily="18" charset="0"/>
                <a:ea typeface="Calibri" panose="020F0502020204030204" pitchFamily="34" charset="0"/>
              </a:rPr>
              <a:t>Cocomello</a:t>
            </a:r>
            <a:r>
              <a:rPr lang="en-US" sz="700" dirty="0">
                <a:effectLst/>
                <a:latin typeface="Times New Roman" panose="02020603050405020304" pitchFamily="18" charset="0"/>
                <a:ea typeface="Calibri" panose="020F0502020204030204" pitchFamily="34" charset="0"/>
              </a:rPr>
              <a:t> L, </a:t>
            </a:r>
            <a:r>
              <a:rPr lang="en-US" sz="700" dirty="0" err="1">
                <a:effectLst/>
                <a:latin typeface="Times New Roman" panose="02020603050405020304" pitchFamily="18" charset="0"/>
                <a:ea typeface="Calibri" panose="020F0502020204030204" pitchFamily="34" charset="0"/>
              </a:rPr>
              <a:t>Gibbison</a:t>
            </a:r>
            <a:r>
              <a:rPr lang="en-US" sz="700" dirty="0">
                <a:effectLst/>
                <a:latin typeface="Times New Roman" panose="02020603050405020304" pitchFamily="18" charset="0"/>
                <a:ea typeface="Calibri" panose="020F0502020204030204" pitchFamily="34" charset="0"/>
              </a:rPr>
              <a:t> B, Caputo M, et al. Machine learning improves mortality risk prediction after cardiac surgery: Systematic review and meta-analysis. J </a:t>
            </a:r>
            <a:r>
              <a:rPr lang="en-US" sz="700" dirty="0" err="1">
                <a:effectLst/>
                <a:latin typeface="Times New Roman" panose="02020603050405020304" pitchFamily="18" charset="0"/>
                <a:ea typeface="Calibri" panose="020F0502020204030204" pitchFamily="34" charset="0"/>
              </a:rPr>
              <a:t>Thorac</a:t>
            </a:r>
            <a:r>
              <a:rPr lang="en-US" sz="700" dirty="0">
                <a:effectLst/>
                <a:latin typeface="Times New Roman" panose="02020603050405020304" pitchFamily="18" charset="0"/>
                <a:ea typeface="Calibri" panose="020F0502020204030204" pitchFamily="34" charset="0"/>
              </a:rPr>
              <a:t> Cardiovasc Surg. 2020 Aug 10;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16. 	Hu L, Liu B, Ji J, Li Y. Tree-Based Machine Learning to Identify and Understand Major Determinants for Stroke at the Neighborhood Level. J Am Heart Assoc. 2020 Nov 3;e016745.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17. 	Ji J, Hu L, Liu B, Li Y. Identifying and assessing the impact of key neighborhood-level determinants on geographic variation in stroke: a machine learning and multilevel modeling approach. BMC Public Health. 2020 Nov 7;20(1):1666.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18. 	</a:t>
            </a:r>
            <a:r>
              <a:rPr lang="en-US" sz="700" dirty="0" err="1">
                <a:effectLst/>
                <a:latin typeface="Times New Roman" panose="02020603050405020304" pitchFamily="18" charset="0"/>
                <a:ea typeface="Calibri" panose="020F0502020204030204" pitchFamily="34" charset="0"/>
              </a:rPr>
              <a:t>Forthman</a:t>
            </a:r>
            <a:r>
              <a:rPr lang="en-US" sz="700" dirty="0">
                <a:effectLst/>
                <a:latin typeface="Times New Roman" panose="02020603050405020304" pitchFamily="18" charset="0"/>
                <a:ea typeface="Calibri" panose="020F0502020204030204" pitchFamily="34" charset="0"/>
              </a:rPr>
              <a:t> KL, </a:t>
            </a:r>
            <a:r>
              <a:rPr lang="en-US" sz="700" dirty="0" err="1">
                <a:effectLst/>
                <a:latin typeface="Times New Roman" panose="02020603050405020304" pitchFamily="18" charset="0"/>
                <a:ea typeface="Calibri" panose="020F0502020204030204" pitchFamily="34" charset="0"/>
              </a:rPr>
              <a:t>Colaizzi</a:t>
            </a:r>
            <a:r>
              <a:rPr lang="en-US" sz="700" dirty="0">
                <a:effectLst/>
                <a:latin typeface="Times New Roman" panose="02020603050405020304" pitchFamily="18" charset="0"/>
                <a:ea typeface="Calibri" panose="020F0502020204030204" pitchFamily="34" charset="0"/>
              </a:rPr>
              <a:t> JM, Yeh H-W, </a:t>
            </a:r>
            <a:r>
              <a:rPr lang="en-US" sz="700" dirty="0" err="1">
                <a:effectLst/>
                <a:latin typeface="Times New Roman" panose="02020603050405020304" pitchFamily="18" charset="0"/>
                <a:ea typeface="Calibri" panose="020F0502020204030204" pitchFamily="34" charset="0"/>
              </a:rPr>
              <a:t>Kuplicki</a:t>
            </a:r>
            <a:r>
              <a:rPr lang="en-US" sz="700" dirty="0">
                <a:effectLst/>
                <a:latin typeface="Times New Roman" panose="02020603050405020304" pitchFamily="18" charset="0"/>
                <a:ea typeface="Calibri" panose="020F0502020204030204" pitchFamily="34" charset="0"/>
              </a:rPr>
              <a:t> R, Paulus MP. Latent Variables Quantifying Neighborhood Characteristics and Their Associations with Poor Mental Health. Int J Environ Res Public Health. 2021 Jan 29;18(3).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19. 	Angier H, Jacobs EA, </a:t>
            </a:r>
            <a:r>
              <a:rPr lang="en-US" sz="700" dirty="0" err="1">
                <a:effectLst/>
                <a:latin typeface="Times New Roman" panose="02020603050405020304" pitchFamily="18" charset="0"/>
                <a:ea typeface="Calibri" panose="020F0502020204030204" pitchFamily="34" charset="0"/>
              </a:rPr>
              <a:t>Huguet</a:t>
            </a:r>
            <a:r>
              <a:rPr lang="en-US" sz="700" dirty="0">
                <a:effectLst/>
                <a:latin typeface="Times New Roman" panose="02020603050405020304" pitchFamily="18" charset="0"/>
                <a:ea typeface="Calibri" panose="020F0502020204030204" pitchFamily="34" charset="0"/>
              </a:rPr>
              <a:t> N, </a:t>
            </a:r>
            <a:r>
              <a:rPr lang="en-US" sz="700" dirty="0" err="1">
                <a:effectLst/>
                <a:latin typeface="Times New Roman" panose="02020603050405020304" pitchFamily="18" charset="0"/>
                <a:ea typeface="Calibri" panose="020F0502020204030204" pitchFamily="34" charset="0"/>
              </a:rPr>
              <a:t>Likumahuwa</a:t>
            </a:r>
            <a:r>
              <a:rPr lang="en-US" sz="700" dirty="0">
                <a:effectLst/>
                <a:latin typeface="Times New Roman" panose="02020603050405020304" pitchFamily="18" charset="0"/>
                <a:ea typeface="Calibri" panose="020F0502020204030204" pitchFamily="34" charset="0"/>
              </a:rPr>
              <a:t>-Ackman S, Robert S, </a:t>
            </a:r>
            <a:r>
              <a:rPr lang="en-US" sz="700" dirty="0" err="1">
                <a:effectLst/>
                <a:latin typeface="Times New Roman" panose="02020603050405020304" pitchFamily="18" charset="0"/>
                <a:ea typeface="Calibri" panose="020F0502020204030204" pitchFamily="34" charset="0"/>
              </a:rPr>
              <a:t>DeVoe</a:t>
            </a:r>
            <a:r>
              <a:rPr lang="en-US" sz="700" dirty="0">
                <a:effectLst/>
                <a:latin typeface="Times New Roman" panose="02020603050405020304" pitchFamily="18" charset="0"/>
                <a:ea typeface="Calibri" panose="020F0502020204030204" pitchFamily="34" charset="0"/>
              </a:rPr>
              <a:t> JE. Progress towards using community context with clinical data in primary care. Family Med </a:t>
            </a:r>
            <a:r>
              <a:rPr lang="en-US" sz="700" dirty="0" err="1">
                <a:effectLst/>
                <a:latin typeface="Times New Roman" panose="02020603050405020304" pitchFamily="18" charset="0"/>
                <a:ea typeface="Calibri" panose="020F0502020204030204" pitchFamily="34" charset="0"/>
              </a:rPr>
              <a:t>Commun</a:t>
            </a:r>
            <a:r>
              <a:rPr lang="en-US" sz="700" dirty="0">
                <a:effectLst/>
                <a:latin typeface="Times New Roman" panose="02020603050405020304" pitchFamily="18" charset="0"/>
                <a:ea typeface="Calibri" panose="020F0502020204030204" pitchFamily="34" charset="0"/>
              </a:rPr>
              <a:t> </a:t>
            </a:r>
            <a:r>
              <a:rPr lang="en-US" sz="700" dirty="0" err="1">
                <a:effectLst/>
                <a:latin typeface="Times New Roman" panose="02020603050405020304" pitchFamily="18" charset="0"/>
                <a:ea typeface="Calibri" panose="020F0502020204030204" pitchFamily="34" charset="0"/>
              </a:rPr>
              <a:t>Hlth</a:t>
            </a:r>
            <a:r>
              <a:rPr lang="en-US" sz="700" dirty="0">
                <a:effectLst/>
                <a:latin typeface="Times New Roman" panose="02020603050405020304" pitchFamily="18" charset="0"/>
                <a:ea typeface="Calibri" panose="020F0502020204030204" pitchFamily="34" charset="0"/>
              </a:rPr>
              <a:t>. 2019;7(1):e000028.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20. 	Christodoulou E, Ma J, Collins GS, </a:t>
            </a:r>
            <a:r>
              <a:rPr lang="en-US" sz="700" dirty="0" err="1">
                <a:effectLst/>
                <a:latin typeface="Times New Roman" panose="02020603050405020304" pitchFamily="18" charset="0"/>
                <a:ea typeface="Calibri" panose="020F0502020204030204" pitchFamily="34" charset="0"/>
              </a:rPr>
              <a:t>Steyerberg</a:t>
            </a:r>
            <a:r>
              <a:rPr lang="en-US" sz="700" dirty="0">
                <a:effectLst/>
                <a:latin typeface="Times New Roman" panose="02020603050405020304" pitchFamily="18" charset="0"/>
                <a:ea typeface="Calibri" panose="020F0502020204030204" pitchFamily="34" charset="0"/>
              </a:rPr>
              <a:t> EW, </a:t>
            </a:r>
            <a:r>
              <a:rPr lang="en-US" sz="700" dirty="0" err="1">
                <a:effectLst/>
                <a:latin typeface="Times New Roman" panose="02020603050405020304" pitchFamily="18" charset="0"/>
                <a:ea typeface="Calibri" panose="020F0502020204030204" pitchFamily="34" charset="0"/>
              </a:rPr>
              <a:t>Verbakel</a:t>
            </a:r>
            <a:r>
              <a:rPr lang="en-US" sz="700" dirty="0">
                <a:effectLst/>
                <a:latin typeface="Times New Roman" panose="02020603050405020304" pitchFamily="18" charset="0"/>
                <a:ea typeface="Calibri" panose="020F0502020204030204" pitchFamily="34" charset="0"/>
              </a:rPr>
              <a:t> JY, Van </a:t>
            </a:r>
            <a:r>
              <a:rPr lang="en-US" sz="700" dirty="0" err="1">
                <a:effectLst/>
                <a:latin typeface="Times New Roman" panose="02020603050405020304" pitchFamily="18" charset="0"/>
                <a:ea typeface="Calibri" panose="020F0502020204030204" pitchFamily="34" charset="0"/>
              </a:rPr>
              <a:t>Calster</a:t>
            </a:r>
            <a:r>
              <a:rPr lang="en-US" sz="700" dirty="0">
                <a:effectLst/>
                <a:latin typeface="Times New Roman" panose="02020603050405020304" pitchFamily="18" charset="0"/>
                <a:ea typeface="Calibri" panose="020F0502020204030204" pitchFamily="34" charset="0"/>
              </a:rPr>
              <a:t> B. A systematic review shows no performance benefit of machine learning over logistic regression for clinical prediction models. J Clin Epidemiol. 2019 Feb 11;110:12–22.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21. 	Walsh CG, Ribeiro JD, Franklin JC. Predicting risk of suicide attempts over time through machine learning. Clinical Psychological Science. 2017 May;5(3):457–469.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22. 	Wang W, </a:t>
            </a:r>
            <a:r>
              <a:rPr lang="en-US" sz="700" dirty="0" err="1">
                <a:effectLst/>
                <a:latin typeface="Times New Roman" panose="02020603050405020304" pitchFamily="18" charset="0"/>
                <a:ea typeface="Calibri" panose="020F0502020204030204" pitchFamily="34" charset="0"/>
              </a:rPr>
              <a:t>Kiik</a:t>
            </a:r>
            <a:r>
              <a:rPr lang="en-US" sz="700" dirty="0">
                <a:effectLst/>
                <a:latin typeface="Times New Roman" panose="02020603050405020304" pitchFamily="18" charset="0"/>
                <a:ea typeface="Calibri" panose="020F0502020204030204" pitchFamily="34" charset="0"/>
              </a:rPr>
              <a:t> M, Peek N, </a:t>
            </a:r>
            <a:r>
              <a:rPr lang="en-US" sz="700" dirty="0" err="1">
                <a:effectLst/>
                <a:latin typeface="Times New Roman" panose="02020603050405020304" pitchFamily="18" charset="0"/>
                <a:ea typeface="Calibri" panose="020F0502020204030204" pitchFamily="34" charset="0"/>
              </a:rPr>
              <a:t>Curcin</a:t>
            </a:r>
            <a:r>
              <a:rPr lang="en-US" sz="700" dirty="0">
                <a:effectLst/>
                <a:latin typeface="Times New Roman" panose="02020603050405020304" pitchFamily="18" charset="0"/>
                <a:ea typeface="Calibri" panose="020F0502020204030204" pitchFamily="34" charset="0"/>
              </a:rPr>
              <a:t> V, Marshall IJ, Rudd AG, et al. A systematic review of machine learning models for predicting outcomes of stroke with structured data. </a:t>
            </a:r>
            <a:r>
              <a:rPr lang="en-US" sz="700" dirty="0" err="1">
                <a:effectLst/>
                <a:latin typeface="Times New Roman" panose="02020603050405020304" pitchFamily="18" charset="0"/>
                <a:ea typeface="Calibri" panose="020F0502020204030204" pitchFamily="34" charset="0"/>
              </a:rPr>
              <a:t>PLoS</a:t>
            </a:r>
            <a:r>
              <a:rPr lang="en-US" sz="700" dirty="0">
                <a:effectLst/>
                <a:latin typeface="Times New Roman" panose="02020603050405020304" pitchFamily="18" charset="0"/>
                <a:ea typeface="Calibri" panose="020F0502020204030204" pitchFamily="34" charset="0"/>
              </a:rPr>
              <a:t> One. 2020 Jun 12;15(6):e0234722.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23. 	</a:t>
            </a:r>
            <a:r>
              <a:rPr lang="en-US" sz="700" dirty="0" err="1">
                <a:effectLst/>
                <a:latin typeface="Times New Roman" panose="02020603050405020304" pitchFamily="18" charset="0"/>
                <a:ea typeface="Calibri" panose="020F0502020204030204" pitchFamily="34" charset="0"/>
              </a:rPr>
              <a:t>Wellner</a:t>
            </a:r>
            <a:r>
              <a:rPr lang="en-US" sz="700" dirty="0">
                <a:effectLst/>
                <a:latin typeface="Times New Roman" panose="02020603050405020304" pitchFamily="18" charset="0"/>
                <a:ea typeface="Calibri" panose="020F0502020204030204" pitchFamily="34" charset="0"/>
              </a:rPr>
              <a:t> B, Grand J, Canzone E, </a:t>
            </a:r>
            <a:r>
              <a:rPr lang="en-US" sz="700" dirty="0" err="1">
                <a:effectLst/>
                <a:latin typeface="Times New Roman" panose="02020603050405020304" pitchFamily="18" charset="0"/>
                <a:ea typeface="Calibri" panose="020F0502020204030204" pitchFamily="34" charset="0"/>
              </a:rPr>
              <a:t>Coarr</a:t>
            </a:r>
            <a:r>
              <a:rPr lang="en-US" sz="700" dirty="0">
                <a:effectLst/>
                <a:latin typeface="Times New Roman" panose="02020603050405020304" pitchFamily="18" charset="0"/>
                <a:ea typeface="Calibri" panose="020F0502020204030204" pitchFamily="34" charset="0"/>
              </a:rPr>
              <a:t> M, Brady PW, Simmons J, et al. Predicting unplanned transfers to the intensive care unit: A machine learning approach leveraging diverse clinical elements. JMIR Med Inform. 2017 Nov 22;5(4):e45.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24. 	</a:t>
            </a:r>
            <a:r>
              <a:rPr lang="en-US" sz="700" dirty="0" err="1">
                <a:effectLst/>
                <a:latin typeface="Times New Roman" panose="02020603050405020304" pitchFamily="18" charset="0"/>
                <a:ea typeface="Calibri" panose="020F0502020204030204" pitchFamily="34" charset="0"/>
              </a:rPr>
              <a:t>Miotto</a:t>
            </a:r>
            <a:r>
              <a:rPr lang="en-US" sz="700" dirty="0">
                <a:effectLst/>
                <a:latin typeface="Times New Roman" panose="02020603050405020304" pitchFamily="18" charset="0"/>
                <a:ea typeface="Calibri" panose="020F0502020204030204" pitchFamily="34" charset="0"/>
              </a:rPr>
              <a:t> R, Li L, Kidd BA, Dudley JT. Deep Patient: An Unsupervised Representation to Predict the Future of Patients from the Electronic Health Records. Sci Rep. 2016 May 17;6:26094.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25. 	</a:t>
            </a:r>
            <a:r>
              <a:rPr lang="en-US" sz="700" dirty="0" err="1">
                <a:effectLst/>
                <a:latin typeface="Times New Roman" panose="02020603050405020304" pitchFamily="18" charset="0"/>
                <a:ea typeface="Calibri" panose="020F0502020204030204" pitchFamily="34" charset="0"/>
              </a:rPr>
              <a:t>Bian</a:t>
            </a:r>
            <a:r>
              <a:rPr lang="en-US" sz="700" dirty="0">
                <a:effectLst/>
                <a:latin typeface="Times New Roman" panose="02020603050405020304" pitchFamily="18" charset="0"/>
                <a:ea typeface="Calibri" panose="020F0502020204030204" pitchFamily="34" charset="0"/>
              </a:rPr>
              <a:t> J, Buchan I, Guo Y, </a:t>
            </a:r>
            <a:r>
              <a:rPr lang="en-US" sz="700" dirty="0" err="1">
                <a:effectLst/>
                <a:latin typeface="Times New Roman" panose="02020603050405020304" pitchFamily="18" charset="0"/>
                <a:ea typeface="Calibri" panose="020F0502020204030204" pitchFamily="34" charset="0"/>
              </a:rPr>
              <a:t>Prosperi</a:t>
            </a:r>
            <a:r>
              <a:rPr lang="en-US" sz="700" dirty="0">
                <a:effectLst/>
                <a:latin typeface="Times New Roman" panose="02020603050405020304" pitchFamily="18" charset="0"/>
                <a:ea typeface="Calibri" panose="020F0502020204030204" pitchFamily="34" charset="0"/>
              </a:rPr>
              <a:t> M. Statistical thinking, machine learning. J Clin Epidemiol. 2019 Aug 16;116:136–137.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26. 	Wang F. Why public health needs GIS: A methodological overview. Ann GIS. 2020;26(1):1–12.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27. 	</a:t>
            </a:r>
            <a:r>
              <a:rPr lang="en-US" sz="700" dirty="0" err="1">
                <a:effectLst/>
                <a:latin typeface="Times New Roman" panose="02020603050405020304" pitchFamily="18" charset="0"/>
                <a:ea typeface="Calibri" panose="020F0502020204030204" pitchFamily="34" charset="0"/>
              </a:rPr>
              <a:t>Prosperi</a:t>
            </a:r>
            <a:r>
              <a:rPr lang="en-US" sz="700" dirty="0">
                <a:effectLst/>
                <a:latin typeface="Times New Roman" panose="02020603050405020304" pitchFamily="18" charset="0"/>
                <a:ea typeface="Calibri" panose="020F0502020204030204" pitchFamily="34" charset="0"/>
              </a:rPr>
              <a:t> M, Min JS, </a:t>
            </a:r>
            <a:r>
              <a:rPr lang="en-US" sz="700" dirty="0" err="1">
                <a:effectLst/>
                <a:latin typeface="Times New Roman" panose="02020603050405020304" pitchFamily="18" charset="0"/>
                <a:ea typeface="Calibri" panose="020F0502020204030204" pitchFamily="34" charset="0"/>
              </a:rPr>
              <a:t>Bian</a:t>
            </a:r>
            <a:r>
              <a:rPr lang="en-US" sz="700" dirty="0">
                <a:effectLst/>
                <a:latin typeface="Times New Roman" panose="02020603050405020304" pitchFamily="18" charset="0"/>
                <a:ea typeface="Calibri" panose="020F0502020204030204" pitchFamily="34" charset="0"/>
              </a:rPr>
              <a:t> J, </a:t>
            </a:r>
            <a:r>
              <a:rPr lang="en-US" sz="700" dirty="0" err="1">
                <a:effectLst/>
                <a:latin typeface="Times New Roman" panose="02020603050405020304" pitchFamily="18" charset="0"/>
                <a:ea typeface="Calibri" panose="020F0502020204030204" pitchFamily="34" charset="0"/>
              </a:rPr>
              <a:t>Modave</a:t>
            </a:r>
            <a:r>
              <a:rPr lang="en-US" sz="700" dirty="0">
                <a:effectLst/>
                <a:latin typeface="Times New Roman" panose="02020603050405020304" pitchFamily="18" charset="0"/>
                <a:ea typeface="Calibri" panose="020F0502020204030204" pitchFamily="34" charset="0"/>
              </a:rPr>
              <a:t> F. Big data hurdles in precision medicine and precision public health. BMC Med Inform </a:t>
            </a:r>
            <a:r>
              <a:rPr lang="en-US" sz="700" dirty="0" err="1">
                <a:effectLst/>
                <a:latin typeface="Times New Roman" panose="02020603050405020304" pitchFamily="18" charset="0"/>
                <a:ea typeface="Calibri" panose="020F0502020204030204" pitchFamily="34" charset="0"/>
              </a:rPr>
              <a:t>Decis</a:t>
            </a:r>
            <a:r>
              <a:rPr lang="en-US" sz="700" dirty="0">
                <a:effectLst/>
                <a:latin typeface="Times New Roman" panose="02020603050405020304" pitchFamily="18" charset="0"/>
                <a:ea typeface="Calibri" panose="020F0502020204030204" pitchFamily="34" charset="0"/>
              </a:rPr>
              <a:t> </a:t>
            </a:r>
            <a:r>
              <a:rPr lang="en-US" sz="700" dirty="0" err="1">
                <a:effectLst/>
                <a:latin typeface="Times New Roman" panose="02020603050405020304" pitchFamily="18" charset="0"/>
                <a:ea typeface="Calibri" panose="020F0502020204030204" pitchFamily="34" charset="0"/>
              </a:rPr>
              <a:t>Mak</a:t>
            </a:r>
            <a:r>
              <a:rPr lang="en-US" sz="700" dirty="0">
                <a:effectLst/>
                <a:latin typeface="Times New Roman" panose="02020603050405020304" pitchFamily="18" charset="0"/>
                <a:ea typeface="Calibri" panose="020F0502020204030204" pitchFamily="34" charset="0"/>
              </a:rPr>
              <a:t>. 2018 Dec 29;18(1):139.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28. 	Weaver A, </a:t>
            </a:r>
            <a:r>
              <a:rPr lang="en-US" sz="700" dirty="0" err="1">
                <a:effectLst/>
                <a:latin typeface="Times New Roman" panose="02020603050405020304" pitchFamily="18" charset="0"/>
                <a:ea typeface="Calibri" panose="020F0502020204030204" pitchFamily="34" charset="0"/>
              </a:rPr>
              <a:t>Lapidos</a:t>
            </a:r>
            <a:r>
              <a:rPr lang="en-US" sz="700" dirty="0">
                <a:effectLst/>
                <a:latin typeface="Times New Roman" panose="02020603050405020304" pitchFamily="18" charset="0"/>
                <a:ea typeface="Calibri" panose="020F0502020204030204" pitchFamily="34" charset="0"/>
              </a:rPr>
              <a:t> A. Mental Health Interventions with Community Health Workers in the United States: A Systematic Review. J Health Care Poor Underserved. 2018;29(1):159–180.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29. 	</a:t>
            </a:r>
            <a:r>
              <a:rPr lang="en-US" sz="700" dirty="0" err="1">
                <a:effectLst/>
                <a:latin typeface="Times New Roman" panose="02020603050405020304" pitchFamily="18" charset="0"/>
                <a:ea typeface="Calibri" panose="020F0502020204030204" pitchFamily="34" charset="0"/>
              </a:rPr>
              <a:t>Bidargaddi</a:t>
            </a:r>
            <a:r>
              <a:rPr lang="en-US" sz="700" dirty="0">
                <a:effectLst/>
                <a:latin typeface="Times New Roman" panose="02020603050405020304" pitchFamily="18" charset="0"/>
                <a:ea typeface="Calibri" panose="020F0502020204030204" pitchFamily="34" charset="0"/>
              </a:rPr>
              <a:t> N, Schrader G, </a:t>
            </a:r>
            <a:r>
              <a:rPr lang="en-US" sz="700" dirty="0" err="1">
                <a:effectLst/>
                <a:latin typeface="Times New Roman" panose="02020603050405020304" pitchFamily="18" charset="0"/>
                <a:ea typeface="Calibri" panose="020F0502020204030204" pitchFamily="34" charset="0"/>
              </a:rPr>
              <a:t>Klasnja</a:t>
            </a:r>
            <a:r>
              <a:rPr lang="en-US" sz="700" dirty="0">
                <a:effectLst/>
                <a:latin typeface="Times New Roman" panose="02020603050405020304" pitchFamily="18" charset="0"/>
                <a:ea typeface="Calibri" panose="020F0502020204030204" pitchFamily="34" charset="0"/>
              </a:rPr>
              <a:t> P, </a:t>
            </a:r>
            <a:r>
              <a:rPr lang="en-US" sz="700" dirty="0" err="1">
                <a:effectLst/>
                <a:latin typeface="Times New Roman" panose="02020603050405020304" pitchFamily="18" charset="0"/>
                <a:ea typeface="Calibri" panose="020F0502020204030204" pitchFamily="34" charset="0"/>
              </a:rPr>
              <a:t>Licinio</a:t>
            </a:r>
            <a:r>
              <a:rPr lang="en-US" sz="700" dirty="0">
                <a:effectLst/>
                <a:latin typeface="Times New Roman" panose="02020603050405020304" pitchFamily="18" charset="0"/>
                <a:ea typeface="Calibri" panose="020F0502020204030204" pitchFamily="34" charset="0"/>
              </a:rPr>
              <a:t> J, Murphy S. Designing m-Health interventions for precision mental health support. </a:t>
            </a:r>
            <a:r>
              <a:rPr lang="en-US" sz="700" dirty="0" err="1">
                <a:effectLst/>
                <a:latin typeface="Times New Roman" panose="02020603050405020304" pitchFamily="18" charset="0"/>
                <a:ea typeface="Calibri" panose="020F0502020204030204" pitchFamily="34" charset="0"/>
              </a:rPr>
              <a:t>Transl</a:t>
            </a:r>
            <a:r>
              <a:rPr lang="en-US" sz="700" dirty="0">
                <a:effectLst/>
                <a:latin typeface="Times New Roman" panose="02020603050405020304" pitchFamily="18" charset="0"/>
                <a:ea typeface="Calibri" panose="020F0502020204030204" pitchFamily="34" charset="0"/>
              </a:rPr>
              <a:t> Psychiatry. 2020 Jul 7;10(1):222. </a:t>
            </a:r>
          </a:p>
          <a:p>
            <a:pPr marL="355600" marR="0" indent="-355600">
              <a:lnSpc>
                <a:spcPct val="91000"/>
              </a:lnSpc>
              <a:spcBef>
                <a:spcPts val="0"/>
              </a:spcBef>
              <a:spcAft>
                <a:spcPts val="0"/>
              </a:spcAft>
            </a:pPr>
            <a:r>
              <a:rPr lang="en-US" sz="700" dirty="0">
                <a:effectLst/>
                <a:latin typeface="Times New Roman" panose="02020603050405020304" pitchFamily="18" charset="0"/>
                <a:ea typeface="Calibri" panose="020F0502020204030204" pitchFamily="34" charset="0"/>
              </a:rPr>
              <a:t>30. 	Campion J, Knapp M. The economic case for improved coverage of public mental health interventions. Lancet Psychiatry. 2018;5(2):103–105. </a:t>
            </a:r>
          </a:p>
          <a:p>
            <a:pPr>
              <a:lnSpc>
                <a:spcPct val="91000"/>
              </a:lnSpc>
            </a:pPr>
            <a:endParaRPr lang="en-US" sz="700" dirty="0"/>
          </a:p>
        </p:txBody>
      </p:sp>
    </p:spTree>
    <p:extLst>
      <p:ext uri="{BB962C8B-B14F-4D97-AF65-F5344CB8AC3E}">
        <p14:creationId xmlns:p14="http://schemas.microsoft.com/office/powerpoint/2010/main" val="238107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70A05-7F11-45B7-8592-6AF45F9AC8B3}"/>
              </a:ext>
            </a:extLst>
          </p:cNvPr>
          <p:cNvSpPr>
            <a:spLocks noGrp="1"/>
          </p:cNvSpPr>
          <p:nvPr>
            <p:ph type="title"/>
          </p:nvPr>
        </p:nvSpPr>
        <p:spPr>
          <a:xfrm>
            <a:off x="200148" y="564977"/>
            <a:ext cx="4607321" cy="5571066"/>
          </a:xfrm>
        </p:spPr>
        <p:txBody>
          <a:bodyPr>
            <a:normAutofit/>
          </a:bodyPr>
          <a:lstStyle/>
          <a:p>
            <a:r>
              <a:rPr lang="en-US" sz="6000" dirty="0"/>
              <a:t>aims </a:t>
            </a:r>
            <a:br>
              <a:rPr lang="en-US" sz="6000" dirty="0"/>
            </a:br>
            <a:r>
              <a:rPr lang="en-US" sz="6000" dirty="0"/>
              <a:t>topic and approaches</a:t>
            </a:r>
          </a:p>
        </p:txBody>
      </p:sp>
      <p:graphicFrame>
        <p:nvGraphicFramePr>
          <p:cNvPr id="5" name="Content Placeholder 2">
            <a:extLst>
              <a:ext uri="{FF2B5EF4-FFF2-40B4-BE49-F238E27FC236}">
                <a16:creationId xmlns:a16="http://schemas.microsoft.com/office/drawing/2014/main" id="{EA979B89-DB31-4C6D-AC76-CDA77498C9E5}"/>
              </a:ext>
            </a:extLst>
          </p:cNvPr>
          <p:cNvGraphicFramePr>
            <a:graphicFrameLocks noGrp="1"/>
          </p:cNvGraphicFramePr>
          <p:nvPr>
            <p:ph idx="1"/>
            <p:extLst>
              <p:ext uri="{D42A27DB-BD31-4B8C-83A1-F6EECF244321}">
                <p14:modId xmlns:p14="http://schemas.microsoft.com/office/powerpoint/2010/main" val="2652400658"/>
              </p:ext>
            </p:extLst>
          </p:nvPr>
        </p:nvGraphicFramePr>
        <p:xfrm>
          <a:off x="5101801" y="259014"/>
          <a:ext cx="6604873" cy="6396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858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79927-8223-485D-832B-79D9B9C5C140}"/>
              </a:ext>
            </a:extLst>
          </p:cNvPr>
          <p:cNvSpPr>
            <a:spLocks noGrp="1"/>
          </p:cNvSpPr>
          <p:nvPr>
            <p:ph type="title"/>
          </p:nvPr>
        </p:nvSpPr>
        <p:spPr>
          <a:xfrm>
            <a:off x="960120" y="643467"/>
            <a:ext cx="3212593" cy="5571066"/>
          </a:xfrm>
        </p:spPr>
        <p:txBody>
          <a:bodyPr>
            <a:normAutofit/>
          </a:bodyPr>
          <a:lstStyle/>
          <a:p>
            <a:r>
              <a:rPr lang="en-US" sz="6100"/>
              <a:t>Specific aims</a:t>
            </a:r>
          </a:p>
        </p:txBody>
      </p:sp>
      <p:sp>
        <p:nvSpPr>
          <p:cNvPr id="19" name="Content Placeholder 2">
            <a:extLst>
              <a:ext uri="{FF2B5EF4-FFF2-40B4-BE49-F238E27FC236}">
                <a16:creationId xmlns:a16="http://schemas.microsoft.com/office/drawing/2014/main" id="{52E38ED9-72DA-43BB-9A9E-90DE94AAC396}"/>
              </a:ext>
            </a:extLst>
          </p:cNvPr>
          <p:cNvSpPr>
            <a:spLocks noGrp="1"/>
          </p:cNvSpPr>
          <p:nvPr>
            <p:ph idx="1"/>
          </p:nvPr>
        </p:nvSpPr>
        <p:spPr>
          <a:xfrm>
            <a:off x="5131309" y="153054"/>
            <a:ext cx="6777547" cy="6926678"/>
          </a:xfrm>
        </p:spPr>
        <p:txBody>
          <a:bodyPr anchor="ctr">
            <a:normAutofit/>
          </a:bodyPr>
          <a:lstStyle/>
          <a:p>
            <a:pPr marL="514350" indent="-514350">
              <a:buAutoNum type="arabicParenR"/>
            </a:pPr>
            <a:r>
              <a:rPr lang="en-US" dirty="0"/>
              <a:t>Identify local socioeconomic factors associated with a higher prevalence of poor self-reported mental health status</a:t>
            </a:r>
          </a:p>
          <a:p>
            <a:pPr marL="514350" indent="-514350">
              <a:buFont typeface="Arial" panose="020B0604020202020204" pitchFamily="34" charset="0"/>
              <a:buAutoNum type="arabicParenR"/>
            </a:pPr>
            <a:r>
              <a:rPr lang="en-US" dirty="0"/>
              <a:t>Identify area health resources that are associated with a lower prevalence of poor self-reported mental health status</a:t>
            </a:r>
          </a:p>
          <a:p>
            <a:pPr marL="514350" indent="-514350">
              <a:buAutoNum type="arabicParenR"/>
            </a:pPr>
            <a:endParaRPr lang="en-US" dirty="0"/>
          </a:p>
        </p:txBody>
      </p:sp>
    </p:spTree>
    <p:extLst>
      <p:ext uri="{BB962C8B-B14F-4D97-AF65-F5344CB8AC3E}">
        <p14:creationId xmlns:p14="http://schemas.microsoft.com/office/powerpoint/2010/main" val="346329580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22D61-9316-4A0F-B2B8-2B974F49AE39}"/>
              </a:ext>
            </a:extLst>
          </p:cNvPr>
          <p:cNvSpPr>
            <a:spLocks noGrp="1"/>
          </p:cNvSpPr>
          <p:nvPr>
            <p:ph type="title"/>
          </p:nvPr>
        </p:nvSpPr>
        <p:spPr>
          <a:xfrm>
            <a:off x="643612" y="317814"/>
            <a:ext cx="11004196" cy="1700784"/>
          </a:xfrm>
        </p:spPr>
        <p:txBody>
          <a:bodyPr>
            <a:normAutofit fontScale="90000"/>
          </a:bodyPr>
          <a:lstStyle/>
          <a:p>
            <a:pPr algn="ctr"/>
            <a:r>
              <a:rPr lang="en-US" dirty="0"/>
              <a:t>introduction background and motivation</a:t>
            </a:r>
          </a:p>
        </p:txBody>
      </p:sp>
      <p:graphicFrame>
        <p:nvGraphicFramePr>
          <p:cNvPr id="5" name="Content Placeholder 2">
            <a:extLst>
              <a:ext uri="{FF2B5EF4-FFF2-40B4-BE49-F238E27FC236}">
                <a16:creationId xmlns:a16="http://schemas.microsoft.com/office/drawing/2014/main" id="{A383D827-6146-40A5-847D-72DBCFA02089}"/>
              </a:ext>
            </a:extLst>
          </p:cNvPr>
          <p:cNvGraphicFramePr>
            <a:graphicFrameLocks noGrp="1"/>
          </p:cNvGraphicFramePr>
          <p:nvPr>
            <p:ph idx="1"/>
            <p:extLst>
              <p:ext uri="{D42A27DB-BD31-4B8C-83A1-F6EECF244321}">
                <p14:modId xmlns:p14="http://schemas.microsoft.com/office/powerpoint/2010/main" val="3578570346"/>
              </p:ext>
            </p:extLst>
          </p:nvPr>
        </p:nvGraphicFramePr>
        <p:xfrm>
          <a:off x="274712" y="2366452"/>
          <a:ext cx="11769467" cy="3814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637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2111F-0DE6-4F45-9971-5F323408E506}"/>
              </a:ext>
            </a:extLst>
          </p:cNvPr>
          <p:cNvSpPr>
            <a:spLocks noGrp="1"/>
          </p:cNvSpPr>
          <p:nvPr>
            <p:ph type="title"/>
          </p:nvPr>
        </p:nvSpPr>
        <p:spPr>
          <a:xfrm>
            <a:off x="960120" y="643467"/>
            <a:ext cx="3212593" cy="5571066"/>
          </a:xfrm>
        </p:spPr>
        <p:txBody>
          <a:bodyPr>
            <a:normAutofit/>
          </a:bodyPr>
          <a:lstStyle/>
          <a:p>
            <a:r>
              <a:rPr lang="en-US"/>
              <a:t>data source: </a:t>
            </a:r>
            <a:br>
              <a:rPr lang="en-US"/>
            </a:br>
            <a:r>
              <a:rPr lang="en-US" b="1"/>
              <a:t>CDC and RWJF PLACES 2020</a:t>
            </a:r>
          </a:p>
        </p:txBody>
      </p:sp>
      <p:graphicFrame>
        <p:nvGraphicFramePr>
          <p:cNvPr id="8" name="Content Placeholder 2">
            <a:extLst>
              <a:ext uri="{FF2B5EF4-FFF2-40B4-BE49-F238E27FC236}">
                <a16:creationId xmlns:a16="http://schemas.microsoft.com/office/drawing/2014/main" id="{1FB8A8A4-A18D-4BF5-9CBD-DD6318677EBB}"/>
              </a:ext>
            </a:extLst>
          </p:cNvPr>
          <p:cNvGraphicFramePr>
            <a:graphicFrameLocks noGrp="1"/>
          </p:cNvGraphicFramePr>
          <p:nvPr>
            <p:ph idx="1"/>
            <p:extLst>
              <p:ext uri="{D42A27DB-BD31-4B8C-83A1-F6EECF244321}">
                <p14:modId xmlns:p14="http://schemas.microsoft.com/office/powerpoint/2010/main" val="1296430793"/>
              </p:ext>
            </p:extLst>
          </p:nvPr>
        </p:nvGraphicFramePr>
        <p:xfrm>
          <a:off x="5097878" y="200148"/>
          <a:ext cx="6569552" cy="655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64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D2111F-0DE6-4F45-9971-5F323408E506}"/>
              </a:ext>
            </a:extLst>
          </p:cNvPr>
          <p:cNvSpPr>
            <a:spLocks noGrp="1"/>
          </p:cNvSpPr>
          <p:nvPr>
            <p:ph type="title"/>
          </p:nvPr>
        </p:nvSpPr>
        <p:spPr>
          <a:xfrm>
            <a:off x="960120" y="643467"/>
            <a:ext cx="3212593" cy="5571066"/>
          </a:xfrm>
        </p:spPr>
        <p:txBody>
          <a:bodyPr>
            <a:normAutofit/>
          </a:bodyPr>
          <a:lstStyle/>
          <a:p>
            <a:r>
              <a:rPr lang="en-US"/>
              <a:t>data source: </a:t>
            </a:r>
            <a:br>
              <a:rPr lang="en-US"/>
            </a:br>
            <a:r>
              <a:rPr lang="en-US" b="1"/>
              <a:t>CDC and RWJF PLACES 2020</a:t>
            </a:r>
          </a:p>
        </p:txBody>
      </p:sp>
      <p:graphicFrame>
        <p:nvGraphicFramePr>
          <p:cNvPr id="8" name="Content Placeholder 2">
            <a:extLst>
              <a:ext uri="{FF2B5EF4-FFF2-40B4-BE49-F238E27FC236}">
                <a16:creationId xmlns:a16="http://schemas.microsoft.com/office/drawing/2014/main" id="{1FB8A8A4-A18D-4BF5-9CBD-DD6318677EBB}"/>
              </a:ext>
            </a:extLst>
          </p:cNvPr>
          <p:cNvGraphicFramePr>
            <a:graphicFrameLocks noGrp="1"/>
          </p:cNvGraphicFramePr>
          <p:nvPr>
            <p:ph idx="1"/>
          </p:nvPr>
        </p:nvGraphicFramePr>
        <p:xfrm>
          <a:off x="5097878" y="200148"/>
          <a:ext cx="6569552" cy="65538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328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EB35D-5D8E-4E8E-9F2B-82335D2FFB00}"/>
              </a:ext>
            </a:extLst>
          </p:cNvPr>
          <p:cNvSpPr>
            <a:spLocks noGrp="1"/>
          </p:cNvSpPr>
          <p:nvPr>
            <p:ph type="title"/>
          </p:nvPr>
        </p:nvSpPr>
        <p:spPr>
          <a:xfrm>
            <a:off x="960120" y="317814"/>
            <a:ext cx="10268712" cy="1700784"/>
          </a:xfrm>
        </p:spPr>
        <p:txBody>
          <a:bodyPr>
            <a:normAutofit/>
          </a:bodyPr>
          <a:lstStyle/>
          <a:p>
            <a:pPr algn="ctr"/>
            <a:r>
              <a:rPr lang="en-US" sz="4500" dirty="0"/>
              <a:t>data management and analyses</a:t>
            </a:r>
            <a:br>
              <a:rPr lang="en-US" sz="3600" dirty="0"/>
            </a:br>
            <a:br>
              <a:rPr lang="en-US" sz="3600" dirty="0"/>
            </a:br>
            <a:endParaRPr lang="en-US" sz="3600" dirty="0"/>
          </a:p>
        </p:txBody>
      </p:sp>
      <p:sp>
        <p:nvSpPr>
          <p:cNvPr id="27" name="Rectangle 23">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7" name="Content Placeholder 2">
            <a:extLst>
              <a:ext uri="{FF2B5EF4-FFF2-40B4-BE49-F238E27FC236}">
                <a16:creationId xmlns:a16="http://schemas.microsoft.com/office/drawing/2014/main" id="{7949D4EA-A1B9-40A2-975E-8A1D5B11223C}"/>
              </a:ext>
            </a:extLst>
          </p:cNvPr>
          <p:cNvGraphicFramePr>
            <a:graphicFrameLocks noGrp="1"/>
          </p:cNvGraphicFramePr>
          <p:nvPr>
            <p:ph idx="1"/>
            <p:extLst>
              <p:ext uri="{D42A27DB-BD31-4B8C-83A1-F6EECF244321}">
                <p14:modId xmlns:p14="http://schemas.microsoft.com/office/powerpoint/2010/main" val="3355953899"/>
              </p:ext>
            </p:extLst>
          </p:nvPr>
        </p:nvGraphicFramePr>
        <p:xfrm>
          <a:off x="0" y="1452051"/>
          <a:ext cx="12001009" cy="501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69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5780F0-D451-4374-B0BD-9858D916FADE}"/>
              </a:ext>
            </a:extLst>
          </p:cNvPr>
          <p:cNvSpPr>
            <a:spLocks noGrp="1"/>
          </p:cNvSpPr>
          <p:nvPr>
            <p:ph type="title"/>
          </p:nvPr>
        </p:nvSpPr>
        <p:spPr>
          <a:xfrm>
            <a:off x="960120" y="317814"/>
            <a:ext cx="10268712" cy="1700784"/>
          </a:xfrm>
        </p:spPr>
        <p:txBody>
          <a:bodyPr>
            <a:normAutofit/>
          </a:bodyPr>
          <a:lstStyle/>
          <a:p>
            <a:r>
              <a:rPr lang="en-US" sz="6100" dirty="0"/>
              <a:t>Results and interpretation</a:t>
            </a:r>
          </a:p>
        </p:txBody>
      </p:sp>
      <p:graphicFrame>
        <p:nvGraphicFramePr>
          <p:cNvPr id="4" name="Content Placeholder 3">
            <a:extLst>
              <a:ext uri="{FF2B5EF4-FFF2-40B4-BE49-F238E27FC236}">
                <a16:creationId xmlns:a16="http://schemas.microsoft.com/office/drawing/2014/main" id="{799D3EE8-C314-4C40-BE98-DA5B7FE3701E}"/>
              </a:ext>
            </a:extLst>
          </p:cNvPr>
          <p:cNvGraphicFramePr>
            <a:graphicFrameLocks noGrp="1"/>
          </p:cNvGraphicFramePr>
          <p:nvPr>
            <p:ph idx="1"/>
            <p:extLst>
              <p:ext uri="{D42A27DB-BD31-4B8C-83A1-F6EECF244321}">
                <p14:modId xmlns:p14="http://schemas.microsoft.com/office/powerpoint/2010/main" val="632376113"/>
              </p:ext>
            </p:extLst>
          </p:nvPr>
        </p:nvGraphicFramePr>
        <p:xfrm>
          <a:off x="392446" y="2366452"/>
          <a:ext cx="11439812" cy="4344384"/>
        </p:xfrm>
        <a:graphic>
          <a:graphicData uri="http://schemas.openxmlformats.org/drawingml/2006/table">
            <a:tbl>
              <a:tblPr firstRow="1" firstCol="1" bandRow="1">
                <a:tableStyleId>{5C22544A-7EE6-4342-B048-85BDC9FD1C3A}</a:tableStyleId>
              </a:tblPr>
              <a:tblGrid>
                <a:gridCol w="2289267">
                  <a:extLst>
                    <a:ext uri="{9D8B030D-6E8A-4147-A177-3AD203B41FA5}">
                      <a16:colId xmlns:a16="http://schemas.microsoft.com/office/drawing/2014/main" val="2642609414"/>
                    </a:ext>
                  </a:extLst>
                </a:gridCol>
                <a:gridCol w="1988402">
                  <a:extLst>
                    <a:ext uri="{9D8B030D-6E8A-4147-A177-3AD203B41FA5}">
                      <a16:colId xmlns:a16="http://schemas.microsoft.com/office/drawing/2014/main" val="4109228085"/>
                    </a:ext>
                  </a:extLst>
                </a:gridCol>
                <a:gridCol w="7162143">
                  <a:extLst>
                    <a:ext uri="{9D8B030D-6E8A-4147-A177-3AD203B41FA5}">
                      <a16:colId xmlns:a16="http://schemas.microsoft.com/office/drawing/2014/main" val="3532229315"/>
                    </a:ext>
                  </a:extLst>
                </a:gridCol>
              </a:tblGrid>
              <a:tr h="543048">
                <a:tc gridSpan="3">
                  <a:txBody>
                    <a:bodyPr/>
                    <a:lstStyle/>
                    <a:p>
                      <a:pPr marL="0" marR="0" indent="0">
                        <a:lnSpc>
                          <a:spcPct val="200000"/>
                        </a:lnSpc>
                        <a:spcBef>
                          <a:spcPts val="0"/>
                        </a:spcBef>
                        <a:spcAft>
                          <a:spcPts val="0"/>
                        </a:spcAft>
                      </a:pPr>
                      <a:r>
                        <a:rPr lang="en-US" sz="1300">
                          <a:effectLst/>
                        </a:rPr>
                        <a:t>Table I. Final list of selected zip code and county predictors used in mixed-effects model using natural log of crude prevalence as outcome.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8301467"/>
                  </a:ext>
                </a:extLst>
              </a:tr>
              <a:tr h="543048">
                <a:tc>
                  <a:txBody>
                    <a:bodyPr/>
                    <a:lstStyle/>
                    <a:p>
                      <a:pPr marL="0" marR="0" indent="0">
                        <a:lnSpc>
                          <a:spcPct val="200000"/>
                        </a:lnSpc>
                        <a:spcBef>
                          <a:spcPts val="0"/>
                        </a:spcBef>
                        <a:spcAft>
                          <a:spcPts val="0"/>
                        </a:spcAft>
                      </a:pPr>
                      <a:r>
                        <a:rPr lang="en-US" sz="1300">
                          <a:effectLst/>
                        </a:rPr>
                        <a:t>Feature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Layer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Description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2894910731"/>
                  </a:ext>
                </a:extLst>
              </a:tr>
              <a:tr h="543048">
                <a:tc>
                  <a:txBody>
                    <a:bodyPr/>
                    <a:lstStyle/>
                    <a:p>
                      <a:pPr marL="0" marR="0" indent="0">
                        <a:lnSpc>
                          <a:spcPct val="200000"/>
                        </a:lnSpc>
                        <a:spcBef>
                          <a:spcPts val="0"/>
                        </a:spcBef>
                        <a:spcAft>
                          <a:spcPts val="0"/>
                        </a:spcAft>
                      </a:pPr>
                      <a:r>
                        <a:rPr lang="en-US" sz="1300">
                          <a:effectLst/>
                        </a:rPr>
                        <a:t>D2_T1_17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Zip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Average Household Size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293248194"/>
                  </a:ext>
                </a:extLst>
              </a:tr>
              <a:tr h="543048">
                <a:tc>
                  <a:txBody>
                    <a:bodyPr/>
                    <a:lstStyle/>
                    <a:p>
                      <a:pPr marL="0" marR="0" indent="0">
                        <a:lnSpc>
                          <a:spcPct val="200000"/>
                        </a:lnSpc>
                        <a:spcBef>
                          <a:spcPts val="0"/>
                        </a:spcBef>
                        <a:spcAft>
                          <a:spcPts val="0"/>
                        </a:spcAft>
                      </a:pPr>
                      <a:r>
                        <a:rPr lang="en-US" sz="1300">
                          <a:effectLst/>
                        </a:rPr>
                        <a:t>D2_T1_46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Zip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Population 25 Years And Over Bachelor's Degree Or Higher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3529154370"/>
                  </a:ext>
                </a:extLst>
              </a:tr>
              <a:tr h="543048">
                <a:tc>
                  <a:txBody>
                    <a:bodyPr/>
                    <a:lstStyle/>
                    <a:p>
                      <a:pPr marL="0" marR="0" indent="0">
                        <a:lnSpc>
                          <a:spcPct val="200000"/>
                        </a:lnSpc>
                        <a:spcBef>
                          <a:spcPts val="0"/>
                        </a:spcBef>
                        <a:spcAft>
                          <a:spcPts val="0"/>
                        </a:spcAft>
                      </a:pPr>
                      <a:r>
                        <a:rPr lang="en-US" sz="1300" dirty="0">
                          <a:effectLst/>
                        </a:rPr>
                        <a:t>D2_T2_39</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Zip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Civilian Employed Population Government Workers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1392281003"/>
                  </a:ext>
                </a:extLst>
              </a:tr>
              <a:tr h="543048">
                <a:tc>
                  <a:txBody>
                    <a:bodyPr/>
                    <a:lstStyle/>
                    <a:p>
                      <a:pPr marL="0" marR="0" indent="0">
                        <a:lnSpc>
                          <a:spcPct val="200000"/>
                        </a:lnSpc>
                        <a:spcBef>
                          <a:spcPts val="0"/>
                        </a:spcBef>
                        <a:spcAft>
                          <a:spcPts val="0"/>
                        </a:spcAft>
                      </a:pPr>
                      <a:r>
                        <a:rPr lang="en-US" sz="1300">
                          <a:effectLst/>
                        </a:rPr>
                        <a:t>D2_T2_90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Zip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Percentage of Families with Income Below The Poverty Level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3257913192"/>
                  </a:ext>
                </a:extLst>
              </a:tr>
              <a:tr h="543048">
                <a:tc>
                  <a:txBody>
                    <a:bodyPr/>
                    <a:lstStyle/>
                    <a:p>
                      <a:pPr marL="0" marR="0" indent="0">
                        <a:lnSpc>
                          <a:spcPct val="200000"/>
                        </a:lnSpc>
                        <a:spcBef>
                          <a:spcPts val="0"/>
                        </a:spcBef>
                        <a:spcAft>
                          <a:spcPts val="0"/>
                        </a:spcAft>
                      </a:pPr>
                      <a:r>
                        <a:rPr lang="en-US" sz="1300">
                          <a:effectLst/>
                        </a:rPr>
                        <a:t>D2_T4_5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Zip Code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Total Population Female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790630081"/>
                  </a:ext>
                </a:extLst>
              </a:tr>
              <a:tr h="543048">
                <a:tc>
                  <a:txBody>
                    <a:bodyPr/>
                    <a:lstStyle/>
                    <a:p>
                      <a:pPr marL="0" marR="0" indent="0">
                        <a:lnSpc>
                          <a:spcPct val="200000"/>
                        </a:lnSpc>
                        <a:spcBef>
                          <a:spcPts val="0"/>
                        </a:spcBef>
                        <a:spcAft>
                          <a:spcPts val="0"/>
                        </a:spcAft>
                      </a:pPr>
                      <a:r>
                        <a:rPr lang="en-US" sz="1300">
                          <a:effectLst/>
                        </a:rPr>
                        <a:t>D3_1029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a:effectLst/>
                        </a:rPr>
                        <a:t>County</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tc>
                  <a:txBody>
                    <a:bodyPr/>
                    <a:lstStyle/>
                    <a:p>
                      <a:pPr marL="0" marR="0" indent="0">
                        <a:lnSpc>
                          <a:spcPct val="200000"/>
                        </a:lnSpc>
                        <a:spcBef>
                          <a:spcPts val="0"/>
                        </a:spcBef>
                        <a:spcAft>
                          <a:spcPts val="0"/>
                        </a:spcAft>
                      </a:pPr>
                      <a:r>
                        <a:rPr lang="en-US" sz="1300" dirty="0">
                          <a:effectLst/>
                        </a:rPr>
                        <a:t>Manufacturing-Dependent Designation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87826" marR="87826" marT="0" marB="0" anchor="ctr"/>
                </a:tc>
                <a:extLst>
                  <a:ext uri="{0D108BD9-81ED-4DB2-BD59-A6C34878D82A}">
                    <a16:rowId xmlns:a16="http://schemas.microsoft.com/office/drawing/2014/main" val="2997487069"/>
                  </a:ext>
                </a:extLst>
              </a:tr>
            </a:tbl>
          </a:graphicData>
        </a:graphic>
      </p:graphicFrame>
    </p:spTree>
    <p:extLst>
      <p:ext uri="{BB962C8B-B14F-4D97-AF65-F5344CB8AC3E}">
        <p14:creationId xmlns:p14="http://schemas.microsoft.com/office/powerpoint/2010/main" val="398878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5B42B6-26F8-4E25-839B-FB38F13BE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9B3F39-FA81-459B-A061-1522A1309C73}"/>
              </a:ext>
            </a:extLst>
          </p:cNvPr>
          <p:cNvSpPr>
            <a:spLocks noGrp="1"/>
          </p:cNvSpPr>
          <p:nvPr>
            <p:ph type="title"/>
          </p:nvPr>
        </p:nvSpPr>
        <p:spPr>
          <a:xfrm>
            <a:off x="960120" y="317814"/>
            <a:ext cx="10268712" cy="1700784"/>
          </a:xfrm>
        </p:spPr>
        <p:txBody>
          <a:bodyPr vert="horz" lIns="91440" tIns="45720" rIns="91440" bIns="45720" rtlCol="0" anchor="ctr">
            <a:normAutofit/>
          </a:bodyPr>
          <a:lstStyle/>
          <a:p>
            <a:r>
              <a:rPr lang="en-US" sz="6100" kern="1200" cap="all" spc="120" baseline="0" dirty="0">
                <a:solidFill>
                  <a:schemeClr val="bg1"/>
                </a:solidFill>
                <a:latin typeface="+mj-lt"/>
                <a:ea typeface="+mj-ea"/>
                <a:cs typeface="+mj-cs"/>
              </a:rPr>
              <a:t>Results and interpretation</a:t>
            </a:r>
          </a:p>
        </p:txBody>
      </p:sp>
      <p:pic>
        <p:nvPicPr>
          <p:cNvPr id="4" name="Content Placeholder 3" descr="Map&#10;&#10;Description automatically generated">
            <a:extLst>
              <a:ext uri="{FF2B5EF4-FFF2-40B4-BE49-F238E27FC236}">
                <a16:creationId xmlns:a16="http://schemas.microsoft.com/office/drawing/2014/main" id="{861BAF4C-6E3C-4A8C-AF40-6D40625CF1CB}"/>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283281" y="2568815"/>
            <a:ext cx="3535942" cy="3985358"/>
          </a:xfrm>
          <a:prstGeom prst="rect">
            <a:avLst/>
          </a:prstGeom>
          <a:noFill/>
        </p:spPr>
      </p:pic>
      <p:pic>
        <p:nvPicPr>
          <p:cNvPr id="19" name="Content Placeholder 18" descr="Map&#10;&#10;Description automatically generated">
            <a:extLst>
              <a:ext uri="{FF2B5EF4-FFF2-40B4-BE49-F238E27FC236}">
                <a16:creationId xmlns:a16="http://schemas.microsoft.com/office/drawing/2014/main" id="{B13D5882-E15C-4C96-9A64-004FE206C2B5}"/>
              </a:ext>
            </a:extLst>
          </p:cNvPr>
          <p:cNvPicPr>
            <a:picLocks noGrp="1"/>
          </p:cNvPicPr>
          <p:nvPr>
            <p:ph idx="1"/>
          </p:nvPr>
        </p:nvPicPr>
        <p:blipFill>
          <a:blip r:embed="rId3"/>
          <a:stretch>
            <a:fillRect/>
          </a:stretch>
        </p:blipFill>
        <p:spPr>
          <a:xfrm>
            <a:off x="4553360" y="2662988"/>
            <a:ext cx="3085279" cy="3726001"/>
          </a:xfrm>
          <a:prstGeom prst="rect">
            <a:avLst/>
          </a:prstGeom>
        </p:spPr>
      </p:pic>
      <p:sp>
        <p:nvSpPr>
          <p:cNvPr id="16" name="TextBox 15">
            <a:extLst>
              <a:ext uri="{FF2B5EF4-FFF2-40B4-BE49-F238E27FC236}">
                <a16:creationId xmlns:a16="http://schemas.microsoft.com/office/drawing/2014/main" id="{6E0F3F2A-9CEE-476E-AD7C-F07B0155023E}"/>
              </a:ext>
            </a:extLst>
          </p:cNvPr>
          <p:cNvSpPr txBox="1"/>
          <p:nvPr/>
        </p:nvSpPr>
        <p:spPr>
          <a:xfrm>
            <a:off x="8516086" y="1873500"/>
            <a:ext cx="3085279" cy="2769027"/>
          </a:xfrm>
          <a:prstGeom prst="rect">
            <a:avLst/>
          </a:prstGeom>
        </p:spPr>
        <p:txBody>
          <a:bodyPr vert="horz" lIns="91440" tIns="45720" rIns="91440" bIns="45720" rtlCol="0" anchor="ctr">
            <a:normAutofit/>
          </a:bodyPr>
          <a:lstStyle/>
          <a:p>
            <a:pPr marL="0" marR="0" indent="0" defTabSz="914400">
              <a:lnSpc>
                <a:spcPct val="101000"/>
              </a:lnSpc>
              <a:spcBef>
                <a:spcPts val="0"/>
              </a:spcBef>
              <a:spcAft>
                <a:spcPts val="600"/>
              </a:spcAft>
            </a:pPr>
            <a:r>
              <a:rPr lang="en-US" b="1" spc="50" dirty="0">
                <a:effectLst/>
              </a:rPr>
              <a:t>Figure 1 (left). Estimated zip code prevalence of self-reported poor mental health using local empirical bayes smoothing. </a:t>
            </a:r>
          </a:p>
        </p:txBody>
      </p:sp>
      <p:sp>
        <p:nvSpPr>
          <p:cNvPr id="23" name="TextBox 22">
            <a:extLst>
              <a:ext uri="{FF2B5EF4-FFF2-40B4-BE49-F238E27FC236}">
                <a16:creationId xmlns:a16="http://schemas.microsoft.com/office/drawing/2014/main" id="{22BA5CB4-1CEB-48F4-8A3C-0E6BAD2FA588}"/>
              </a:ext>
            </a:extLst>
          </p:cNvPr>
          <p:cNvSpPr txBox="1"/>
          <p:nvPr/>
        </p:nvSpPr>
        <p:spPr>
          <a:xfrm>
            <a:off x="8599023" y="4243636"/>
            <a:ext cx="3632006" cy="2031325"/>
          </a:xfrm>
          <a:prstGeom prst="rect">
            <a:avLst/>
          </a:prstGeom>
          <a:noFill/>
        </p:spPr>
        <p:txBody>
          <a:bodyPr wrap="square">
            <a:spAutoFit/>
          </a:bodyPr>
          <a:lstStyle/>
          <a:p>
            <a:pPr>
              <a:spcAft>
                <a:spcPts val="600"/>
              </a:spcAft>
            </a:pPr>
            <a:r>
              <a:rPr lang="en-US" b="1" dirty="0">
                <a:effectLst/>
                <a:latin typeface="Times New Roman" panose="02020603050405020304" pitchFamily="18" charset="0"/>
                <a:ea typeface="Calibri" panose="020F0502020204030204" pitchFamily="34" charset="0"/>
              </a:rPr>
              <a:t>Figure 2 (right). Coefficient variation of aggregated local health status in a</a:t>
            </a:r>
            <a:r>
              <a:rPr lang="en-US" dirty="0">
                <a:effectLst/>
                <a:latin typeface="Times New Roman" panose="02020603050405020304" pitchFamily="18" charset="0"/>
                <a:ea typeface="Calibri" panose="020F0502020204030204" pitchFamily="34" charset="0"/>
              </a:rPr>
              <a:t> </a:t>
            </a:r>
            <a:r>
              <a:rPr lang="en-US" dirty="0">
                <a:effectLst/>
                <a:ea typeface="Calibri" panose="020F0502020204030204" pitchFamily="34" charset="0"/>
              </a:rPr>
              <a:t>geographically</a:t>
            </a:r>
            <a:r>
              <a:rPr lang="en-US" dirty="0">
                <a:effectLst/>
                <a:latin typeface="Times New Roman" panose="02020603050405020304" pitchFamily="18" charset="0"/>
                <a:ea typeface="Calibri" panose="020F0502020204030204" pitchFamily="34" charset="0"/>
              </a:rPr>
              <a:t> </a:t>
            </a:r>
            <a:r>
              <a:rPr lang="en-US" b="1" dirty="0">
                <a:effectLst/>
                <a:latin typeface="Times New Roman" panose="02020603050405020304" pitchFamily="18" charset="0"/>
                <a:ea typeface="Calibri" panose="020F0502020204030204" pitchFamily="34" charset="0"/>
              </a:rPr>
              <a:t>weighted regression model Gini index measuring level of unequal distribution of higher rates among zip codes within counties.</a:t>
            </a:r>
            <a:endParaRPr lang="en-US" b="1" dirty="0"/>
          </a:p>
        </p:txBody>
      </p:sp>
    </p:spTree>
    <p:extLst>
      <p:ext uri="{BB962C8B-B14F-4D97-AF65-F5344CB8AC3E}">
        <p14:creationId xmlns:p14="http://schemas.microsoft.com/office/powerpoint/2010/main" val="3878297788"/>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F3423"/>
      </a:dk2>
      <a:lt2>
        <a:srgbClr val="E7E2E8"/>
      </a:lt2>
      <a:accent1>
        <a:srgbClr val="4DB53C"/>
      </a:accent1>
      <a:accent2>
        <a:srgbClr val="78B02F"/>
      </a:accent2>
      <a:accent3>
        <a:srgbClr val="A4A637"/>
      </a:accent3>
      <a:accent4>
        <a:srgbClr val="BA8532"/>
      </a:accent4>
      <a:accent5>
        <a:srgbClr val="CC5D44"/>
      </a:accent5>
      <a:accent6>
        <a:srgbClr val="BA3251"/>
      </a:accent6>
      <a:hlink>
        <a:srgbClr val="BF6D3F"/>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
  <TotalTime>182</TotalTime>
  <Words>2917</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Franklin Gothic Demi Cond</vt:lpstr>
      <vt:lpstr>Franklin Gothic Medium</vt:lpstr>
      <vt:lpstr>Times New Roman</vt:lpstr>
      <vt:lpstr>Wingdings</vt:lpstr>
      <vt:lpstr>JuxtaposeVTI</vt:lpstr>
      <vt:lpstr>  Ecological Factors Associated with Self-Reported Mental Health Status </vt:lpstr>
      <vt:lpstr>aims  topic and approaches</vt:lpstr>
      <vt:lpstr>Specific aims</vt:lpstr>
      <vt:lpstr>introduction background and motivation</vt:lpstr>
      <vt:lpstr>data source:  CDC and RWJF PLACES 2020</vt:lpstr>
      <vt:lpstr>data source:  CDC and RWJF PLACES 2020</vt:lpstr>
      <vt:lpstr>data management and analyses  </vt:lpstr>
      <vt:lpstr>Results and interpretation</vt:lpstr>
      <vt:lpstr>Results and interpretation</vt:lpstr>
      <vt:lpstr> Results and interpretation    Figure 3. Raw output from Python ‘scikit-learn’ library showing results from algorithms used in feature selection for zip codes (above) and counties (below). These features were selected for use in the ANN and HLM models.</vt:lpstr>
      <vt:lpstr>Results and interpretation</vt:lpstr>
      <vt:lpstr>Results and interpretation</vt:lpstr>
      <vt:lpstr>Results and Interpretation</vt:lpstr>
      <vt:lpstr>Results and interpretation</vt:lpstr>
      <vt:lpstr>Results and interpretation</vt:lpstr>
      <vt:lpstr>advantages and limitations</vt:lpstr>
      <vt:lpstr>roles and responsibilities of each team member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Ecological Factors Associated with Self-Reported Mental Health Status </dc:title>
  <dc:creator>Alyssa Berger</dc:creator>
  <cp:lastModifiedBy>Cistola,Andrew S</cp:lastModifiedBy>
  <cp:revision>2</cp:revision>
  <dcterms:created xsi:type="dcterms:W3CDTF">2021-04-20T18:39:39Z</dcterms:created>
  <dcterms:modified xsi:type="dcterms:W3CDTF">2021-04-21T14:56:35Z</dcterms:modified>
</cp:coreProperties>
</file>