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handoutMasterIdLst>
    <p:handoutMasterId r:id="rId44"/>
  </p:handoutMasterIdLst>
  <p:sldIdLst>
    <p:sldId id="378" r:id="rId2"/>
    <p:sldId id="306" r:id="rId3"/>
    <p:sldId id="308" r:id="rId4"/>
    <p:sldId id="311" r:id="rId5"/>
    <p:sldId id="312" r:id="rId6"/>
    <p:sldId id="377" r:id="rId7"/>
    <p:sldId id="360" r:id="rId8"/>
    <p:sldId id="362" r:id="rId9"/>
    <p:sldId id="363" r:id="rId10"/>
    <p:sldId id="315" r:id="rId11"/>
    <p:sldId id="316" r:id="rId12"/>
    <p:sldId id="317" r:id="rId13"/>
    <p:sldId id="318" r:id="rId14"/>
    <p:sldId id="361" r:id="rId15"/>
    <p:sldId id="365" r:id="rId16"/>
    <p:sldId id="370" r:id="rId17"/>
    <p:sldId id="371" r:id="rId18"/>
    <p:sldId id="364" r:id="rId19"/>
    <p:sldId id="320" r:id="rId20"/>
    <p:sldId id="322" r:id="rId21"/>
    <p:sldId id="323" r:id="rId22"/>
    <p:sldId id="324" r:id="rId23"/>
    <p:sldId id="325" r:id="rId24"/>
    <p:sldId id="326" r:id="rId25"/>
    <p:sldId id="328" r:id="rId26"/>
    <p:sldId id="327" r:id="rId27"/>
    <p:sldId id="375" r:id="rId28"/>
    <p:sldId id="359" r:id="rId29"/>
    <p:sldId id="329" r:id="rId30"/>
    <p:sldId id="330" r:id="rId31"/>
    <p:sldId id="331" r:id="rId32"/>
    <p:sldId id="332" r:id="rId33"/>
    <p:sldId id="333" r:id="rId34"/>
    <p:sldId id="367" r:id="rId35"/>
    <p:sldId id="335" r:id="rId36"/>
    <p:sldId id="368" r:id="rId37"/>
    <p:sldId id="350" r:id="rId38"/>
    <p:sldId id="351" r:id="rId39"/>
    <p:sldId id="352" r:id="rId40"/>
    <p:sldId id="353" r:id="rId41"/>
    <p:sldId id="354"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0000"/>
    <a:srgbClr val="0000FF"/>
    <a:srgbClr val="008000"/>
    <a:srgbClr val="CC0066"/>
    <a:srgbClr val="D60093"/>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3281" autoAdjust="0"/>
  </p:normalViewPr>
  <p:slideViewPr>
    <p:cSldViewPr>
      <p:cViewPr varScale="1">
        <p:scale>
          <a:sx n="80" d="100"/>
          <a:sy n="80" d="100"/>
        </p:scale>
        <p:origin x="1506" y="78"/>
      </p:cViewPr>
      <p:guideLst>
        <p:guide orient="horz" pos="2160"/>
        <p:guide pos="2880"/>
      </p:guideLst>
    </p:cSldViewPr>
  </p:slideViewPr>
  <p:notesTextViewPr>
    <p:cViewPr>
      <p:scale>
        <a:sx n="100" d="100"/>
        <a:sy n="100" d="100"/>
      </p:scale>
      <p:origin x="0" y="0"/>
    </p:cViewPr>
  </p:notesTextViewPr>
  <p:sorterViewPr>
    <p:cViewPr>
      <p:scale>
        <a:sx n="51" d="100"/>
        <a:sy n="51" d="100"/>
      </p:scale>
      <p:origin x="0" y="864"/>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3/19/2015</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3/19/2015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extLst>
      <p:ext uri="{BB962C8B-B14F-4D97-AF65-F5344CB8AC3E}">
        <p14:creationId xmlns:p14="http://schemas.microsoft.com/office/powerpoint/2010/main" val="795573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Rot="1" noChangeAspect="1" noChangeArrowheads="1" noTextEdit="1"/>
          </p:cNvSpPr>
          <p:nvPr>
            <p:ph type="sldImg"/>
          </p:nvPr>
        </p:nvSpPr>
        <p:spPr>
          <a:xfrm>
            <a:off x="1262063" y="722313"/>
            <a:ext cx="4797425" cy="3598862"/>
          </a:xfrm>
          <a:ln/>
        </p:spPr>
      </p:sp>
      <p:sp>
        <p:nvSpPr>
          <p:cNvPr id="760835" name="Rectangle 3"/>
          <p:cNvSpPr>
            <a:spLocks noGrp="1" noChangeArrowheads="1"/>
          </p:cNvSpPr>
          <p:nvPr>
            <p:ph type="body" idx="1"/>
          </p:nvPr>
        </p:nvSpPr>
        <p:spPr>
          <a:xfrm>
            <a:off x="974726" y="4559301"/>
            <a:ext cx="5365750" cy="4319588"/>
          </a:xfrm>
        </p:spPr>
        <p:txBody>
          <a:bodyPr lIns="95018" tIns="47509" rIns="95018" bIns="47509"/>
          <a:lstStyle/>
          <a:p>
            <a:endParaRPr lang="en-US"/>
          </a:p>
        </p:txBody>
      </p:sp>
    </p:spTree>
    <p:extLst>
      <p:ext uri="{BB962C8B-B14F-4D97-AF65-F5344CB8AC3E}">
        <p14:creationId xmlns:p14="http://schemas.microsoft.com/office/powerpoint/2010/main" val="3088378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Arial" pitchFamily="34" charset="0"/>
                <a:cs typeface="Arial" pitchFamily="34" charset="0"/>
              </a:rPr>
              <a:t>If </a:t>
            </a:r>
            <a:r>
              <a:rPr lang="en-US" sz="1200" b="1" dirty="0" smtClean="0">
                <a:solidFill>
                  <a:schemeClr val="bg1"/>
                </a:solidFill>
                <a:latin typeface="Arial" pitchFamily="34" charset="0"/>
                <a:cs typeface="Arial" pitchFamily="34" charset="0"/>
              </a:rPr>
              <a:t>confidence</a:t>
            </a:r>
            <a:r>
              <a:rPr lang="en-US" sz="1200" dirty="0" smtClean="0">
                <a:solidFill>
                  <a:schemeClr val="bg1"/>
                </a:solidFill>
                <a:latin typeface="Arial" pitchFamily="34" charset="0"/>
                <a:cs typeface="Arial" pitchFamily="34" charset="0"/>
              </a:rPr>
              <a:t> is high then interest cannot be negative</a:t>
            </a:r>
          </a:p>
        </p:txBody>
      </p:sp>
      <p:sp>
        <p:nvSpPr>
          <p:cNvPr id="4" name="Slide Number Placeholder 3"/>
          <p:cNvSpPr>
            <a:spLocks noGrp="1"/>
          </p:cNvSpPr>
          <p:nvPr>
            <p:ph type="sldNum" sz="quarter" idx="10"/>
          </p:nvPr>
        </p:nvSpPr>
        <p:spPr/>
        <p:txBody>
          <a:bodyPr/>
          <a:lstStyle/>
          <a:p>
            <a:fld id="{EE707532-839C-41A2-9E71-D5288AEAE66A}" type="slidenum">
              <a:rPr lang="en-US" smtClean="0"/>
              <a:pPr/>
              <a:t>11</a:t>
            </a:fld>
            <a:endParaRPr lang="en-US"/>
          </a:p>
        </p:txBody>
      </p:sp>
    </p:spTree>
    <p:extLst>
      <p:ext uri="{BB962C8B-B14F-4D97-AF65-F5344CB8AC3E}">
        <p14:creationId xmlns:p14="http://schemas.microsoft.com/office/powerpoint/2010/main" val="265496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B8DDC69-1BEB-4C6D-9CBB-0247953CBD55}" type="datetime1">
              <a:rPr lang="en-US" smtClean="0"/>
              <a:t>3/19/2015</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9C7603-4F2B-47D0-AC94-CE34A5A46325}" type="datetime1">
              <a:rPr lang="en-US" smtClean="0"/>
              <a:t>3/19/2015</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BF6C35-B070-4C95-A68A-F0F920898C91}" type="datetime1">
              <a:rPr lang="en-US" smtClean="0"/>
              <a:t>3/19/2015</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29F12304-1330-4979-A752-924C221D90B2}" type="datetime1">
              <a:rPr lang="en-US" smtClean="0"/>
              <a:t>3/19/2015</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FD39C7B8-462E-46F7-B62B-30324DE975E7}" type="datetime1">
              <a:rPr lang="en-US" smtClean="0"/>
              <a:t>3/19/2015</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5BA8D56B-A632-4349-80CC-23E13C97823C}" type="datetime1">
              <a:rPr lang="en-US" smtClean="0"/>
              <a:t>3/19/2015</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53D420A0-FB9B-449E-AC33-90AE8325EF82}" type="datetime1">
              <a:rPr lang="en-US" smtClean="0"/>
              <a:t>3/19/2015</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8401D3-F01C-4ACE-BAF6-F54C47258F9A}" type="datetime1">
              <a:rPr lang="en-US" smtClean="0"/>
              <a:t>3/19/2015</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61D8B4B-0B34-4329-AB2A-117238ABFE29}" type="datetime1">
              <a:rPr lang="en-US" smtClean="0"/>
              <a:t>3/19/2015</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F6D779C-0387-491C-9A23-74D2AA541871}" type="datetime1">
              <a:rPr lang="en-US" smtClean="0"/>
              <a:t>3/19/2015</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FE224-D06C-4D2F-824D-ED8BC1672134}" type="datetime1">
              <a:rPr lang="en-US" smtClean="0"/>
              <a:t>3/19/2015</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1388AAD-E6B4-4A31-BB5C-320D4406D701}" type="datetime1">
              <a:rPr lang="en-US" smtClean="0"/>
              <a:t>3/19/2015</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323BBC4-8857-46FA-98A7-2FF2FBA969D5}" type="datetime1">
              <a:rPr lang="en-US" smtClean="0"/>
              <a:t>3/19/2015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33E4D23C-571D-4014-A332-10D5938BEE76}" type="datetime1">
              <a:rPr lang="en-US" smtClean="0"/>
              <a:t>3/19/2015</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mds.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4960"/>
            <a:ext cx="8610600" cy="3581400"/>
          </a:xfrm>
        </p:spPr>
        <p:txBody>
          <a:bodyPr anchor="b">
            <a:normAutofit/>
          </a:bodyPr>
          <a:lstStyle/>
          <a:p>
            <a:r>
              <a:rPr lang="en-US" sz="5400" dirty="0"/>
              <a:t>Frequent </a:t>
            </a:r>
            <a:r>
              <a:rPr lang="en-US" sz="5400" dirty="0" err="1"/>
              <a:t>Itemset</a:t>
            </a:r>
            <a:r>
              <a:rPr lang="en-US" sz="5400" dirty="0"/>
              <a:t> Mining &amp; Association Rules</a:t>
            </a:r>
          </a:p>
        </p:txBody>
      </p:sp>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3"/>
              </a:rPr>
              <a:t>http://</a:t>
            </a:r>
            <a:r>
              <a:rPr lang="en-US" sz="1200" dirty="0" smtClean="0">
                <a:latin typeface="Arial" pitchFamily="34" charset="0"/>
                <a:cs typeface="Arial" pitchFamily="34" charset="0"/>
                <a:hlinkClick r:id="rId3"/>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229675340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35A4822-970E-634E-A28B-8345331BB412}" type="slidenum">
              <a:rPr lang="en-US"/>
              <a:pPr/>
              <a:t>10</a:t>
            </a:fld>
            <a:endParaRPr lang="en-US"/>
          </a:p>
        </p:txBody>
      </p:sp>
      <p:sp>
        <p:nvSpPr>
          <p:cNvPr id="60418" name="Rectangle 2"/>
          <p:cNvSpPr>
            <a:spLocks noGrp="1" noChangeArrowheads="1"/>
          </p:cNvSpPr>
          <p:nvPr>
            <p:ph type="title"/>
          </p:nvPr>
        </p:nvSpPr>
        <p:spPr/>
        <p:txBody>
          <a:bodyPr/>
          <a:lstStyle/>
          <a:p>
            <a:r>
              <a:rPr lang="en-US" dirty="0"/>
              <a:t>Association Rules</a:t>
            </a:r>
          </a:p>
        </p:txBody>
      </p:sp>
      <p:sp>
        <p:nvSpPr>
          <p:cNvPr id="60419" name="Rectangle 3"/>
          <p:cNvSpPr>
            <a:spLocks noGrp="1" noChangeArrowheads="1"/>
          </p:cNvSpPr>
          <p:nvPr>
            <p:ph type="body" idx="1"/>
          </p:nvPr>
        </p:nvSpPr>
        <p:spPr/>
        <p:txBody>
          <a:bodyPr/>
          <a:lstStyle/>
          <a:p>
            <a:r>
              <a:rPr lang="en-US" b="1" dirty="0" smtClean="0">
                <a:solidFill>
                  <a:srgbClr val="008000"/>
                </a:solidFill>
              </a:rPr>
              <a:t>Association Rules:</a:t>
            </a:r>
            <a:r>
              <a:rPr lang="en-US" b="1" dirty="0" smtClean="0"/>
              <a:t/>
            </a:r>
            <a:br>
              <a:rPr lang="en-US" b="1" dirty="0" smtClean="0"/>
            </a:br>
            <a:r>
              <a:rPr lang="en-US" dirty="0" smtClean="0"/>
              <a:t>If-then </a:t>
            </a:r>
            <a:r>
              <a:rPr lang="en-US" dirty="0"/>
              <a:t>rules about the contents of </a:t>
            </a:r>
            <a:r>
              <a:rPr lang="en-US" dirty="0" smtClean="0"/>
              <a:t>baskets</a:t>
            </a:r>
          </a:p>
          <a:p>
            <a:r>
              <a:rPr lang="en-US" b="1" i="1" dirty="0" smtClean="0">
                <a:solidFill>
                  <a:srgbClr val="0000FF"/>
                </a:solidFill>
                <a:latin typeface="Times New Roman" pitchFamily="18" charset="0"/>
                <a:cs typeface="Times New Roman" pitchFamily="18" charset="0"/>
              </a:rPr>
              <a:t>{</a:t>
            </a:r>
            <a:r>
              <a:rPr lang="en-US" b="1" i="1" dirty="0">
                <a:solidFill>
                  <a:srgbClr val="0000FF"/>
                </a:solidFill>
                <a:latin typeface="Times New Roman" pitchFamily="18" charset="0"/>
                <a:cs typeface="Times New Roman" pitchFamily="18" charset="0"/>
              </a:rPr>
              <a:t>i</a:t>
            </a:r>
            <a:r>
              <a:rPr lang="en-US" b="1" i="1" baseline="-25000" dirty="0">
                <a:solidFill>
                  <a:srgbClr val="0000FF"/>
                </a:solidFill>
                <a:latin typeface="Times New Roman" pitchFamily="18" charset="0"/>
                <a:cs typeface="Times New Roman" pitchFamily="18" charset="0"/>
              </a:rPr>
              <a:t>1</a:t>
            </a:r>
            <a:r>
              <a:rPr lang="en-US" b="1" i="1" dirty="0">
                <a:solidFill>
                  <a:srgbClr val="0000FF"/>
                </a:solidFill>
                <a:latin typeface="Times New Roman" pitchFamily="18" charset="0"/>
                <a:cs typeface="Times New Roman" pitchFamily="18" charset="0"/>
              </a:rPr>
              <a:t>, i</a:t>
            </a:r>
            <a:r>
              <a:rPr lang="en-US" b="1" i="1" baseline="-25000" dirty="0">
                <a:solidFill>
                  <a:srgbClr val="0000FF"/>
                </a:solidFill>
                <a:latin typeface="Times New Roman" pitchFamily="18" charset="0"/>
                <a:cs typeface="Times New Roman" pitchFamily="18" charset="0"/>
              </a:rPr>
              <a:t>2</a:t>
            </a:r>
            <a:r>
              <a:rPr lang="en-US" b="1" i="1" dirty="0">
                <a:solidFill>
                  <a:srgbClr val="0000FF"/>
                </a:solidFill>
                <a:latin typeface="Times New Roman" pitchFamily="18" charset="0"/>
                <a:cs typeface="Times New Roman" pitchFamily="18" charset="0"/>
              </a:rPr>
              <a:t>,…,</a:t>
            </a:r>
            <a:r>
              <a:rPr lang="en-US" b="1" i="1" dirty="0" err="1">
                <a:solidFill>
                  <a:srgbClr val="0000FF"/>
                </a:solidFill>
                <a:latin typeface="Times New Roman" pitchFamily="18" charset="0"/>
                <a:cs typeface="Times New Roman" pitchFamily="18" charset="0"/>
              </a:rPr>
              <a:t>i</a:t>
            </a:r>
            <a:r>
              <a:rPr lang="en-US" b="1" i="1" baseline="-25000" dirty="0" err="1">
                <a:solidFill>
                  <a:srgbClr val="0000FF"/>
                </a:solidFill>
                <a:latin typeface="Times New Roman" pitchFamily="18" charset="0"/>
                <a:cs typeface="Times New Roman" pitchFamily="18" charset="0"/>
              </a:rPr>
              <a:t>k</a:t>
            </a:r>
            <a:r>
              <a:rPr lang="en-US" b="1" i="1" dirty="0">
                <a:solidFill>
                  <a:srgbClr val="0000FF"/>
                </a:solidFill>
                <a:latin typeface="Times New Roman" pitchFamily="18" charset="0"/>
                <a:cs typeface="Times New Roman" pitchFamily="18" charset="0"/>
              </a:rPr>
              <a:t>} </a:t>
            </a:r>
            <a:r>
              <a:rPr lang="en-US" b="1" i="1" dirty="0" smtClean="0">
                <a:solidFill>
                  <a:srgbClr val="0000FF"/>
                </a:solidFill>
                <a:latin typeface="Times New Roman" pitchFamily="18" charset="0"/>
                <a:cs typeface="Times New Roman" pitchFamily="18" charset="0"/>
              </a:rPr>
              <a:t>→ j</a:t>
            </a:r>
            <a:r>
              <a:rPr lang="en-US" i="1" dirty="0" smtClean="0">
                <a:solidFill>
                  <a:srgbClr val="0064E2"/>
                </a:solidFill>
              </a:rPr>
              <a:t>  </a:t>
            </a:r>
            <a:r>
              <a:rPr lang="en-US" dirty="0" smtClean="0"/>
              <a:t>means</a:t>
            </a:r>
            <a:r>
              <a:rPr lang="en-US" dirty="0"/>
              <a:t>: “if a basket contains all of </a:t>
            </a:r>
            <a:r>
              <a:rPr lang="en-US" b="1" i="1" dirty="0" smtClean="0">
                <a:latin typeface="Times New Roman" pitchFamily="18" charset="0"/>
                <a:cs typeface="Times New Roman" pitchFamily="18" charset="0"/>
              </a:rPr>
              <a:t>i</a:t>
            </a:r>
            <a:r>
              <a:rPr lang="en-US" b="1" i="1" baseline="-25000" dirty="0" smtClean="0">
                <a:latin typeface="Times New Roman" pitchFamily="18" charset="0"/>
                <a:cs typeface="Times New Roman" pitchFamily="18" charset="0"/>
              </a:rPr>
              <a:t>1</a:t>
            </a:r>
            <a:r>
              <a:rPr lang="en-US" b="1" i="1" dirty="0" smtClean="0">
                <a:latin typeface="Times New Roman" pitchFamily="18" charset="0"/>
                <a:cs typeface="Times New Roman" pitchFamily="18" charset="0"/>
              </a:rPr>
              <a:t>,…,</a:t>
            </a:r>
            <a:r>
              <a:rPr lang="en-US" b="1" i="1" dirty="0" err="1" smtClean="0">
                <a:latin typeface="Times New Roman" pitchFamily="18" charset="0"/>
                <a:cs typeface="Times New Roman" pitchFamily="18" charset="0"/>
              </a:rPr>
              <a:t>i</a:t>
            </a:r>
            <a:r>
              <a:rPr lang="en-US" b="1" i="1" baseline="-25000" dirty="0" err="1" smtClean="0">
                <a:latin typeface="Times New Roman" pitchFamily="18" charset="0"/>
                <a:cs typeface="Times New Roman" pitchFamily="18" charset="0"/>
              </a:rPr>
              <a:t>k</a:t>
            </a:r>
            <a:r>
              <a:rPr lang="en-US" i="1" dirty="0" smtClean="0"/>
              <a:t> </a:t>
            </a:r>
            <a:r>
              <a:rPr lang="en-US" dirty="0"/>
              <a:t>then it is </a:t>
            </a:r>
            <a:r>
              <a:rPr lang="en-US" b="1" i="1" dirty="0">
                <a:solidFill>
                  <a:srgbClr val="0000FF"/>
                </a:solidFill>
              </a:rPr>
              <a:t>likely</a:t>
            </a:r>
            <a:r>
              <a:rPr lang="en-US" dirty="0">
                <a:solidFill>
                  <a:srgbClr val="0000FF"/>
                </a:solidFill>
              </a:rPr>
              <a:t> </a:t>
            </a:r>
            <a:r>
              <a:rPr lang="en-US" dirty="0" smtClean="0"/>
              <a:t>to </a:t>
            </a:r>
            <a:r>
              <a:rPr lang="en-US" dirty="0"/>
              <a:t>contain </a:t>
            </a:r>
            <a:r>
              <a:rPr lang="en-US" b="1" i="1" dirty="0" smtClean="0">
                <a:latin typeface="Times New Roman" pitchFamily="18" charset="0"/>
                <a:cs typeface="Times New Roman" pitchFamily="18" charset="0"/>
              </a:rPr>
              <a:t>j</a:t>
            </a:r>
            <a:r>
              <a:rPr lang="en-US" dirty="0" smtClean="0"/>
              <a:t>”</a:t>
            </a:r>
          </a:p>
          <a:p>
            <a:r>
              <a:rPr lang="en-US" b="1" dirty="0">
                <a:solidFill>
                  <a:srgbClr val="D60093"/>
                </a:solidFill>
              </a:rPr>
              <a:t>In </a:t>
            </a:r>
            <a:r>
              <a:rPr lang="en-US" b="1" dirty="0" smtClean="0">
                <a:solidFill>
                  <a:srgbClr val="D60093"/>
                </a:solidFill>
              </a:rPr>
              <a:t>practice there are many rules, want to find significant/interesting ones!</a:t>
            </a:r>
            <a:endParaRPr lang="en-US" b="1" dirty="0">
              <a:solidFill>
                <a:srgbClr val="D60093"/>
              </a:solidFill>
            </a:endParaRPr>
          </a:p>
          <a:p>
            <a:r>
              <a:rPr lang="en-US" b="1" i="1" dirty="0" smtClean="0">
                <a:solidFill>
                  <a:srgbClr val="0000FF"/>
                </a:solidFill>
              </a:rPr>
              <a:t>Confidence</a:t>
            </a:r>
            <a:r>
              <a:rPr lang="en-US" i="1" dirty="0" smtClean="0">
                <a:solidFill>
                  <a:srgbClr val="0000FF"/>
                </a:solidFill>
              </a:rPr>
              <a:t> </a:t>
            </a:r>
            <a:r>
              <a:rPr lang="en-US" dirty="0" smtClean="0"/>
              <a:t>of </a:t>
            </a:r>
            <a:r>
              <a:rPr lang="en-US" dirty="0"/>
              <a:t>this association rule is the probability of </a:t>
            </a:r>
            <a:r>
              <a:rPr lang="en-US" b="1" i="1" dirty="0">
                <a:latin typeface="Times New Roman" pitchFamily="18" charset="0"/>
                <a:cs typeface="Times New Roman" pitchFamily="18" charset="0"/>
              </a:rPr>
              <a:t>j</a:t>
            </a:r>
            <a:r>
              <a:rPr lang="en-US" dirty="0"/>
              <a:t> </a:t>
            </a:r>
            <a:r>
              <a:rPr lang="en-US" dirty="0" smtClean="0"/>
              <a:t>given </a:t>
            </a:r>
            <a:r>
              <a:rPr lang="en-US" b="1" i="1" dirty="0" smtClean="0">
                <a:latin typeface="Times New Roman" pitchFamily="18" charset="0"/>
                <a:cs typeface="Times New Roman" pitchFamily="18" charset="0"/>
              </a:rPr>
              <a:t>I</a:t>
            </a:r>
            <a:r>
              <a:rPr lang="en-US" b="1" dirty="0" smtClean="0">
                <a:latin typeface="Times New Roman" pitchFamily="18" charset="0"/>
                <a:cs typeface="Times New Roman" pitchFamily="18" charset="0"/>
              </a:rPr>
              <a:t> = {</a:t>
            </a:r>
            <a:r>
              <a:rPr lang="en-US" b="1" i="1" dirty="0" smtClean="0">
                <a:latin typeface="Times New Roman" pitchFamily="18" charset="0"/>
                <a:cs typeface="Times New Roman" pitchFamily="18" charset="0"/>
              </a:rPr>
              <a:t>i</a:t>
            </a:r>
            <a:r>
              <a:rPr lang="en-US" b="1" baseline="-25000" dirty="0" smtClean="0">
                <a:latin typeface="Times New Roman" pitchFamily="18" charset="0"/>
                <a:cs typeface="Times New Roman" pitchFamily="18" charset="0"/>
              </a:rPr>
              <a:t>1</a:t>
            </a:r>
            <a:r>
              <a:rPr lang="en-US" b="1" dirty="0">
                <a:latin typeface="Times New Roman" pitchFamily="18" charset="0"/>
                <a:cs typeface="Times New Roman" pitchFamily="18" charset="0"/>
              </a:rPr>
              <a:t>,…,</a:t>
            </a:r>
            <a:r>
              <a:rPr lang="en-US" b="1" i="1" dirty="0" err="1" smtClean="0">
                <a:latin typeface="Times New Roman" pitchFamily="18" charset="0"/>
                <a:cs typeface="Times New Roman" pitchFamily="18" charset="0"/>
              </a:rPr>
              <a:t>i</a:t>
            </a:r>
            <a:r>
              <a:rPr lang="en-US" b="1" i="1" baseline="-25000" dirty="0" err="1" smtClean="0">
                <a:latin typeface="Times New Roman" pitchFamily="18" charset="0"/>
                <a:cs typeface="Times New Roman" pitchFamily="18" charset="0"/>
              </a:rPr>
              <a:t>k</a:t>
            </a:r>
            <a:r>
              <a:rPr lang="en-US" b="1" dirty="0" smtClean="0">
                <a:latin typeface="Times New Roman" pitchFamily="18" charset="0"/>
                <a:cs typeface="Times New Roman" pitchFamily="18" charset="0"/>
              </a:rPr>
              <a:t>}</a:t>
            </a:r>
          </a:p>
          <a:p>
            <a:pPr>
              <a:buNone/>
            </a:pPr>
            <a:endParaRPr lang="en-US" dirty="0" smtClean="0"/>
          </a:p>
          <a:p>
            <a:pPr>
              <a:buNone/>
            </a:pPr>
            <a:endParaRPr lang="en-US" dirty="0"/>
          </a:p>
        </p:txBody>
      </p:sp>
      <p:graphicFrame>
        <p:nvGraphicFramePr>
          <p:cNvPr id="5" name="Object 4"/>
          <p:cNvGraphicFramePr>
            <a:graphicFrameLocks/>
          </p:cNvGraphicFramePr>
          <p:nvPr>
            <p:extLst>
              <p:ext uri="{D42A27DB-BD31-4B8C-83A1-F6EECF244321}">
                <p14:modId xmlns:p14="http://schemas.microsoft.com/office/powerpoint/2010/main" val="3669247758"/>
              </p:ext>
            </p:extLst>
          </p:nvPr>
        </p:nvGraphicFramePr>
        <p:xfrm>
          <a:off x="2065338" y="5380038"/>
          <a:ext cx="5470525" cy="1173162"/>
        </p:xfrm>
        <a:graphic>
          <a:graphicData uri="http://schemas.openxmlformats.org/presentationml/2006/ole">
            <mc:AlternateContent xmlns:mc="http://schemas.openxmlformats.org/markup-compatibility/2006">
              <mc:Choice xmlns:v="urn:schemas-microsoft-com:vml" Requires="v">
                <p:oleObj spid="_x0000_s4270" name="Equation" r:id="rId3" imgW="1841400" imgH="419040" progId="Equation.3">
                  <p:embed/>
                </p:oleObj>
              </mc:Choice>
              <mc:Fallback>
                <p:oleObj name="Equation" r:id="rId3" imgW="1841400" imgH="419040" progId="Equation.3">
                  <p:embed/>
                  <p:pic>
                    <p:nvPicPr>
                      <p:cNvPr id="0" name=""/>
                      <p:cNvPicPr>
                        <a:picLocks noChangeAspect="1" noChangeArrowheads="1"/>
                      </p:cNvPicPr>
                      <p:nvPr/>
                    </p:nvPicPr>
                    <p:blipFill>
                      <a:blip r:embed="rId4"/>
                      <a:srcRect/>
                      <a:stretch>
                        <a:fillRect/>
                      </a:stretch>
                    </p:blipFill>
                    <p:spPr bwMode="auto">
                      <a:xfrm>
                        <a:off x="2065338" y="5380038"/>
                        <a:ext cx="5470525" cy="1173162"/>
                      </a:xfrm>
                      <a:prstGeom prst="rect">
                        <a:avLst/>
                      </a:prstGeom>
                      <a:noFill/>
                    </p:spPr>
                  </p:pic>
                </p:oleObj>
              </mc:Fallback>
            </mc:AlternateContent>
          </a:graphicData>
        </a:graphic>
      </p:graphicFrame>
      <p:sp>
        <p:nvSpPr>
          <p:cNvPr id="7" name="Footer Placeholder 6"/>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Tree>
    <p:extLst>
      <p:ext uri="{BB962C8B-B14F-4D97-AF65-F5344CB8AC3E}">
        <p14:creationId xmlns:p14="http://schemas.microsoft.com/office/powerpoint/2010/main" val="490720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Association Rules</a:t>
            </a:r>
            <a:endParaRPr lang="en-US" dirty="0"/>
          </a:p>
        </p:txBody>
      </p:sp>
      <p:sp>
        <p:nvSpPr>
          <p:cNvPr id="3" name="Content Placeholder 2"/>
          <p:cNvSpPr>
            <a:spLocks noGrp="1"/>
          </p:cNvSpPr>
          <p:nvPr>
            <p:ph idx="1"/>
          </p:nvPr>
        </p:nvSpPr>
        <p:spPr>
          <a:xfrm>
            <a:off x="457200" y="1295400"/>
            <a:ext cx="8610600" cy="5410200"/>
          </a:xfrm>
        </p:spPr>
        <p:txBody>
          <a:bodyPr>
            <a:normAutofit/>
          </a:bodyPr>
          <a:lstStyle/>
          <a:p>
            <a:r>
              <a:rPr lang="en-US" b="1" dirty="0" smtClean="0">
                <a:solidFill>
                  <a:srgbClr val="008000"/>
                </a:solidFill>
              </a:rPr>
              <a:t>Not all high-confidence rules are interesting</a:t>
            </a:r>
          </a:p>
          <a:p>
            <a:pPr lvl="1"/>
            <a:r>
              <a:rPr lang="en-US" dirty="0" smtClean="0"/>
              <a:t>The rule </a:t>
            </a:r>
            <a:r>
              <a:rPr lang="en-US" b="1" i="1" dirty="0" smtClean="0">
                <a:latin typeface="Times New Roman" pitchFamily="18" charset="0"/>
                <a:cs typeface="Times New Roman" pitchFamily="18" charset="0"/>
              </a:rPr>
              <a:t>X → milk</a:t>
            </a:r>
            <a:r>
              <a:rPr lang="en-US" dirty="0" smtClean="0"/>
              <a:t> may have high confidence for many </a:t>
            </a:r>
            <a:r>
              <a:rPr lang="en-US" dirty="0" err="1" smtClean="0"/>
              <a:t>itemsets</a:t>
            </a:r>
            <a:r>
              <a:rPr lang="en-US" dirty="0" smtClean="0"/>
              <a:t> </a:t>
            </a:r>
            <a:r>
              <a:rPr lang="en-US" b="1" i="1" dirty="0" smtClean="0">
                <a:latin typeface="Times New Roman" pitchFamily="18" charset="0"/>
                <a:cs typeface="Times New Roman" pitchFamily="18" charset="0"/>
              </a:rPr>
              <a:t>X</a:t>
            </a:r>
            <a:r>
              <a:rPr lang="en-US" dirty="0" smtClean="0"/>
              <a:t>, because milk is just purchased very often (independent of </a:t>
            </a:r>
            <a:r>
              <a:rPr lang="en-US" b="1" i="1" dirty="0" smtClean="0">
                <a:latin typeface="Times New Roman" pitchFamily="18" charset="0"/>
                <a:cs typeface="Times New Roman" pitchFamily="18" charset="0"/>
              </a:rPr>
              <a:t>X</a:t>
            </a:r>
            <a:r>
              <a:rPr lang="en-US" dirty="0"/>
              <a:t>) and </a:t>
            </a:r>
            <a:r>
              <a:rPr lang="en-US" dirty="0" smtClean="0"/>
              <a:t>the confidence will be high</a:t>
            </a:r>
          </a:p>
          <a:p>
            <a:r>
              <a:rPr lang="en-US" b="1" dirty="0" smtClean="0">
                <a:solidFill>
                  <a:srgbClr val="0000FF"/>
                </a:solidFill>
              </a:rPr>
              <a:t>Interest</a:t>
            </a:r>
            <a:r>
              <a:rPr lang="en-US" dirty="0" smtClean="0">
                <a:solidFill>
                  <a:srgbClr val="0000FF"/>
                </a:solidFill>
              </a:rPr>
              <a:t> </a:t>
            </a:r>
            <a:r>
              <a:rPr lang="en-US" dirty="0" smtClean="0"/>
              <a:t>of an association rule </a:t>
            </a:r>
            <a:r>
              <a:rPr lang="en-US" b="1" i="1" dirty="0" smtClean="0">
                <a:latin typeface="Times New Roman" pitchFamily="18" charset="0"/>
                <a:cs typeface="Times New Roman" pitchFamily="18" charset="0"/>
              </a:rPr>
              <a:t>I → j</a:t>
            </a:r>
            <a:r>
              <a:rPr lang="en-US" dirty="0" smtClean="0"/>
              <a:t>: </a:t>
            </a:r>
            <a:br>
              <a:rPr lang="en-US" dirty="0" smtClean="0"/>
            </a:br>
            <a:r>
              <a:rPr lang="en-US" dirty="0" smtClean="0"/>
              <a:t>difference between its confidence and the fraction of baskets that contain </a:t>
            </a:r>
            <a:r>
              <a:rPr lang="en-US" b="1" i="1" dirty="0" smtClean="0">
                <a:latin typeface="Times New Roman" pitchFamily="18" charset="0"/>
                <a:cs typeface="Times New Roman" pitchFamily="18" charset="0"/>
              </a:rPr>
              <a:t>j</a:t>
            </a:r>
            <a:endParaRPr lang="en-US" b="1" dirty="0" smtClean="0"/>
          </a:p>
          <a:p>
            <a:pPr lvl="1"/>
            <a:endParaRPr lang="en-US" dirty="0" smtClean="0"/>
          </a:p>
          <a:p>
            <a:pPr lvl="1"/>
            <a:r>
              <a:rPr lang="en-US" dirty="0" smtClean="0"/>
              <a:t>Interesting rules are those with high positive or negative interest values (usually above 0.5)</a:t>
            </a:r>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11</a:t>
            </a:fld>
            <a:endParaRPr lang="en-US"/>
          </a:p>
        </p:txBody>
      </p:sp>
      <p:graphicFrame>
        <p:nvGraphicFramePr>
          <p:cNvPr id="7" name="Object 6"/>
          <p:cNvGraphicFramePr>
            <a:graphicFrameLocks/>
          </p:cNvGraphicFramePr>
          <p:nvPr>
            <p:extLst>
              <p:ext uri="{D42A27DB-BD31-4B8C-83A1-F6EECF244321}">
                <p14:modId xmlns:p14="http://schemas.microsoft.com/office/powerpoint/2010/main" val="3542298249"/>
              </p:ext>
            </p:extLst>
          </p:nvPr>
        </p:nvGraphicFramePr>
        <p:xfrm>
          <a:off x="1371600" y="5181600"/>
          <a:ext cx="6934200" cy="609600"/>
        </p:xfrm>
        <a:graphic>
          <a:graphicData uri="http://schemas.openxmlformats.org/presentationml/2006/ole">
            <mc:AlternateContent xmlns:mc="http://schemas.openxmlformats.org/markup-compatibility/2006">
              <mc:Choice xmlns:v="urn:schemas-microsoft-com:vml" Requires="v">
                <p:oleObj spid="_x0000_s5291" name="Equation" r:id="rId4" imgW="2311200" imgH="203040" progId="Equation.3">
                  <p:embed/>
                </p:oleObj>
              </mc:Choice>
              <mc:Fallback>
                <p:oleObj name="Equation" r:id="rId4" imgW="2311200" imgH="203040" progId="Equation.3">
                  <p:embed/>
                  <p:pic>
                    <p:nvPicPr>
                      <p:cNvPr id="0" name=""/>
                      <p:cNvPicPr preferRelativeResize="0">
                        <a:picLocks noChangeAspect="1" noChangeArrowheads="1"/>
                      </p:cNvPicPr>
                      <p:nvPr/>
                    </p:nvPicPr>
                    <p:blipFill>
                      <a:blip r:embed="rId5"/>
                      <a:srcRect/>
                      <a:stretch>
                        <a:fillRect/>
                      </a:stretch>
                    </p:blipFill>
                    <p:spPr bwMode="auto">
                      <a:xfrm>
                        <a:off x="1371600" y="5181600"/>
                        <a:ext cx="6934200" cy="609600"/>
                      </a:xfrm>
                      <a:prstGeom prst="rect">
                        <a:avLst/>
                      </a:prstGeom>
                      <a:noFill/>
                    </p:spPr>
                  </p:pic>
                </p:oleObj>
              </mc:Fallback>
            </mc:AlternateContent>
          </a:graphicData>
        </a:graphic>
      </p:graphicFrame>
    </p:spTree>
    <p:extLst>
      <p:ext uri="{BB962C8B-B14F-4D97-AF65-F5344CB8AC3E}">
        <p14:creationId xmlns:p14="http://schemas.microsoft.com/office/powerpoint/2010/main" val="297343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50"/>
          <p:cNvSpPr>
            <a:spLocks noGrp="1" noChangeArrowheads="1"/>
          </p:cNvSpPr>
          <p:nvPr>
            <p:ph type="title"/>
          </p:nvPr>
        </p:nvSpPr>
        <p:spPr>
          <a:xfrm>
            <a:off x="457200" y="76200"/>
            <a:ext cx="8686800" cy="987552"/>
          </a:xfrm>
        </p:spPr>
        <p:txBody>
          <a:bodyPr>
            <a:normAutofit/>
          </a:bodyPr>
          <a:lstStyle/>
          <a:p>
            <a:r>
              <a:rPr lang="en-US" dirty="0" smtClean="0"/>
              <a:t>Example: Confidence and Interest</a:t>
            </a:r>
            <a:endParaRPr lang="en-US" dirty="0"/>
          </a:p>
        </p:txBody>
      </p:sp>
      <p:sp>
        <p:nvSpPr>
          <p:cNvPr id="61443" name="Rectangle 2051"/>
          <p:cNvSpPr>
            <a:spLocks noGrp="1" noChangeArrowheads="1"/>
          </p:cNvSpPr>
          <p:nvPr>
            <p:ph idx="1"/>
          </p:nvPr>
        </p:nvSpPr>
        <p:spPr/>
        <p:txBody>
          <a:bodyPr>
            <a:normAutofit/>
          </a:bodyPr>
          <a:lstStyle/>
          <a:p>
            <a:pPr lvl="1">
              <a:buFont typeface="Monotype Sorts" pitchFamily="-107" charset="2"/>
              <a:buNone/>
            </a:pPr>
            <a:r>
              <a:rPr lang="en-US" dirty="0"/>
              <a:t>	</a:t>
            </a:r>
            <a:r>
              <a:rPr lang="en-US" b="1" dirty="0"/>
              <a:t>B</a:t>
            </a:r>
            <a:r>
              <a:rPr lang="en-US" b="1" baseline="-25000" dirty="0"/>
              <a:t>1</a:t>
            </a:r>
            <a:r>
              <a:rPr lang="en-US" b="1" dirty="0"/>
              <a:t> = {</a:t>
            </a:r>
            <a:r>
              <a:rPr lang="en-US" b="1" dirty="0" err="1"/>
              <a:t>m</a:t>
            </a:r>
            <a:r>
              <a:rPr lang="en-US" b="1" dirty="0"/>
              <a:t>, </a:t>
            </a:r>
            <a:r>
              <a:rPr lang="en-US" b="1" dirty="0" err="1"/>
              <a:t>c</a:t>
            </a:r>
            <a:r>
              <a:rPr lang="en-US" b="1" dirty="0"/>
              <a:t>, </a:t>
            </a:r>
            <a:r>
              <a:rPr lang="en-US" b="1" dirty="0" err="1"/>
              <a:t>b</a:t>
            </a:r>
            <a:r>
              <a:rPr lang="en-US" b="1" dirty="0"/>
              <a:t>}		B</a:t>
            </a:r>
            <a:r>
              <a:rPr lang="en-US" b="1" baseline="-25000" dirty="0"/>
              <a:t>2</a:t>
            </a:r>
            <a:r>
              <a:rPr lang="en-US" b="1" dirty="0"/>
              <a:t> = {</a:t>
            </a:r>
            <a:r>
              <a:rPr lang="en-US" b="1" dirty="0" err="1"/>
              <a:t>m</a:t>
            </a:r>
            <a:r>
              <a:rPr lang="en-US" b="1" dirty="0"/>
              <a:t>, </a:t>
            </a:r>
            <a:r>
              <a:rPr lang="en-US" b="1" dirty="0" err="1"/>
              <a:t>p</a:t>
            </a:r>
            <a:r>
              <a:rPr lang="en-US" b="1" dirty="0"/>
              <a:t>, </a:t>
            </a:r>
            <a:r>
              <a:rPr lang="en-US" b="1" dirty="0" err="1"/>
              <a:t>j</a:t>
            </a:r>
            <a:r>
              <a:rPr lang="en-US" b="1" dirty="0"/>
              <a:t>}</a:t>
            </a:r>
          </a:p>
          <a:p>
            <a:pPr lvl="1">
              <a:buFont typeface="Monotype Sorts" pitchFamily="-107" charset="2"/>
              <a:buNone/>
            </a:pPr>
            <a:r>
              <a:rPr lang="en-US" b="1" dirty="0"/>
              <a:t>	B</a:t>
            </a:r>
            <a:r>
              <a:rPr lang="en-US" b="1" baseline="-25000" dirty="0"/>
              <a:t>3</a:t>
            </a:r>
            <a:r>
              <a:rPr lang="en-US" b="1" dirty="0"/>
              <a:t> = {m, b}	</a:t>
            </a:r>
            <a:r>
              <a:rPr lang="en-US" b="1" dirty="0" smtClean="0"/>
              <a:t>	B</a:t>
            </a:r>
            <a:r>
              <a:rPr lang="en-US" b="1" baseline="-25000" dirty="0" smtClean="0"/>
              <a:t>4</a:t>
            </a:r>
            <a:r>
              <a:rPr lang="en-US" b="1" dirty="0"/>
              <a:t>= </a:t>
            </a:r>
            <a:r>
              <a:rPr lang="en-US" b="1" dirty="0" smtClean="0"/>
              <a:t>{c, </a:t>
            </a:r>
            <a:r>
              <a:rPr lang="en-US" b="1" dirty="0"/>
              <a:t>j}</a:t>
            </a:r>
          </a:p>
          <a:p>
            <a:pPr lvl="1">
              <a:buFont typeface="Monotype Sorts" pitchFamily="-107" charset="2"/>
              <a:buNone/>
            </a:pPr>
            <a:r>
              <a:rPr lang="en-US" b="1" dirty="0"/>
              <a:t>	B</a:t>
            </a:r>
            <a:r>
              <a:rPr lang="en-US" b="1" baseline="-25000" dirty="0"/>
              <a:t>5</a:t>
            </a:r>
            <a:r>
              <a:rPr lang="en-US" b="1" dirty="0"/>
              <a:t> = {</a:t>
            </a:r>
            <a:r>
              <a:rPr lang="en-US" b="1" dirty="0" err="1"/>
              <a:t>m</a:t>
            </a:r>
            <a:r>
              <a:rPr lang="en-US" b="1" dirty="0"/>
              <a:t>, </a:t>
            </a:r>
            <a:r>
              <a:rPr lang="en-US" b="1" dirty="0" err="1"/>
              <a:t>p</a:t>
            </a:r>
            <a:r>
              <a:rPr lang="en-US" b="1" dirty="0"/>
              <a:t>, </a:t>
            </a:r>
            <a:r>
              <a:rPr lang="en-US" b="1" dirty="0" err="1"/>
              <a:t>b</a:t>
            </a:r>
            <a:r>
              <a:rPr lang="en-US" b="1" dirty="0"/>
              <a:t>}		B</a:t>
            </a:r>
            <a:r>
              <a:rPr lang="en-US" b="1" baseline="-25000" dirty="0"/>
              <a:t>6</a:t>
            </a:r>
            <a:r>
              <a:rPr lang="en-US" b="1" dirty="0"/>
              <a:t> = {</a:t>
            </a:r>
            <a:r>
              <a:rPr lang="en-US" b="1" dirty="0" err="1"/>
              <a:t>m</a:t>
            </a:r>
            <a:r>
              <a:rPr lang="en-US" b="1" dirty="0"/>
              <a:t>, </a:t>
            </a:r>
            <a:r>
              <a:rPr lang="en-US" b="1" dirty="0" err="1"/>
              <a:t>c</a:t>
            </a:r>
            <a:r>
              <a:rPr lang="en-US" b="1" dirty="0"/>
              <a:t>, </a:t>
            </a:r>
            <a:r>
              <a:rPr lang="en-US" b="1" dirty="0" err="1"/>
              <a:t>b</a:t>
            </a:r>
            <a:r>
              <a:rPr lang="en-US" b="1" dirty="0"/>
              <a:t>, </a:t>
            </a:r>
            <a:r>
              <a:rPr lang="en-US" b="1" dirty="0" err="1"/>
              <a:t>j</a:t>
            </a:r>
            <a:r>
              <a:rPr lang="en-US" b="1" dirty="0"/>
              <a:t>}</a:t>
            </a:r>
          </a:p>
          <a:p>
            <a:pPr lvl="1">
              <a:buFont typeface="Monotype Sorts" pitchFamily="-107" charset="2"/>
              <a:buNone/>
            </a:pPr>
            <a:r>
              <a:rPr lang="en-US" b="1" dirty="0"/>
              <a:t>	B</a:t>
            </a:r>
            <a:r>
              <a:rPr lang="en-US" b="1" baseline="-25000" dirty="0"/>
              <a:t>7</a:t>
            </a:r>
            <a:r>
              <a:rPr lang="en-US" b="1" dirty="0"/>
              <a:t> = {</a:t>
            </a:r>
            <a:r>
              <a:rPr lang="en-US" b="1" dirty="0" err="1"/>
              <a:t>c</a:t>
            </a:r>
            <a:r>
              <a:rPr lang="en-US" b="1" dirty="0"/>
              <a:t>, </a:t>
            </a:r>
            <a:r>
              <a:rPr lang="en-US" b="1" dirty="0" err="1"/>
              <a:t>b</a:t>
            </a:r>
            <a:r>
              <a:rPr lang="en-US" b="1" dirty="0"/>
              <a:t>, </a:t>
            </a:r>
            <a:r>
              <a:rPr lang="en-US" b="1" dirty="0" err="1"/>
              <a:t>j</a:t>
            </a:r>
            <a:r>
              <a:rPr lang="en-US" b="1" dirty="0"/>
              <a:t>}		B</a:t>
            </a:r>
            <a:r>
              <a:rPr lang="en-US" b="1" baseline="-25000" dirty="0"/>
              <a:t>8</a:t>
            </a:r>
            <a:r>
              <a:rPr lang="en-US" b="1" dirty="0"/>
              <a:t> = {</a:t>
            </a:r>
            <a:r>
              <a:rPr lang="en-US" b="1" dirty="0" err="1"/>
              <a:t>b</a:t>
            </a:r>
            <a:r>
              <a:rPr lang="en-US" b="1" dirty="0"/>
              <a:t>, </a:t>
            </a:r>
            <a:r>
              <a:rPr lang="en-US" b="1" dirty="0" err="1"/>
              <a:t>c</a:t>
            </a:r>
            <a:r>
              <a:rPr lang="en-US" b="1" dirty="0"/>
              <a:t>}</a:t>
            </a:r>
          </a:p>
          <a:p>
            <a:pPr lvl="1">
              <a:buFont typeface="Monotype Sorts" pitchFamily="-107" charset="2"/>
              <a:buNone/>
            </a:pPr>
            <a:endParaRPr lang="en-US" b="1" dirty="0"/>
          </a:p>
          <a:p>
            <a:r>
              <a:rPr lang="en-US" b="1" dirty="0" smtClean="0"/>
              <a:t>Association </a:t>
            </a:r>
            <a:r>
              <a:rPr lang="en-US" b="1" dirty="0"/>
              <a:t>rule: </a:t>
            </a:r>
            <a:r>
              <a:rPr lang="en-US" b="1" dirty="0">
                <a:solidFill>
                  <a:srgbClr val="0000FF"/>
                </a:solidFill>
              </a:rPr>
              <a:t>{m, b} </a:t>
            </a:r>
            <a:r>
              <a:rPr lang="en-US" b="1" dirty="0">
                <a:solidFill>
                  <a:srgbClr val="0000FF"/>
                </a:solidFill>
                <a:latin typeface="Lucida Sans Unicode" pitchFamily="-107" charset="-52"/>
              </a:rPr>
              <a:t>→</a:t>
            </a:r>
            <a:r>
              <a:rPr lang="en-US" b="1" dirty="0" smtClean="0">
                <a:solidFill>
                  <a:srgbClr val="0000FF"/>
                </a:solidFill>
              </a:rPr>
              <a:t>c</a:t>
            </a:r>
            <a:endParaRPr lang="en-US" b="1" dirty="0">
              <a:solidFill>
                <a:srgbClr val="0000FF"/>
              </a:solidFill>
            </a:endParaRPr>
          </a:p>
          <a:p>
            <a:pPr lvl="1"/>
            <a:r>
              <a:rPr lang="en-US" b="1" dirty="0">
                <a:solidFill>
                  <a:srgbClr val="FF0066"/>
                </a:solidFill>
              </a:rPr>
              <a:t>Confidence </a:t>
            </a:r>
            <a:r>
              <a:rPr lang="en-US" b="1" dirty="0"/>
              <a:t>=</a:t>
            </a:r>
            <a:r>
              <a:rPr lang="en-US" dirty="0"/>
              <a:t> 2/4 =</a:t>
            </a:r>
            <a:r>
              <a:rPr lang="en-US" dirty="0" smtClean="0"/>
              <a:t> 0.5</a:t>
            </a:r>
          </a:p>
          <a:p>
            <a:pPr lvl="1"/>
            <a:r>
              <a:rPr lang="en-US" b="1" dirty="0" smtClean="0">
                <a:solidFill>
                  <a:srgbClr val="FF0066"/>
                </a:solidFill>
              </a:rPr>
              <a:t>Interest </a:t>
            </a:r>
            <a:r>
              <a:rPr lang="en-US" b="1" dirty="0" smtClean="0"/>
              <a:t>=</a:t>
            </a:r>
            <a:r>
              <a:rPr lang="en-US" dirty="0" smtClean="0"/>
              <a:t> |0.5 – 5/8| = 1/8</a:t>
            </a:r>
          </a:p>
          <a:p>
            <a:pPr lvl="2"/>
            <a:r>
              <a:rPr lang="en-US" dirty="0" smtClean="0"/>
              <a:t>Item </a:t>
            </a:r>
            <a:r>
              <a:rPr lang="en-US" b="1" i="1" dirty="0" smtClean="0"/>
              <a:t>c</a:t>
            </a:r>
            <a:r>
              <a:rPr lang="en-US" dirty="0" smtClean="0"/>
              <a:t> appears in 5/8 of the baskets</a:t>
            </a:r>
          </a:p>
          <a:p>
            <a:pPr lvl="2"/>
            <a:r>
              <a:rPr lang="en-US" dirty="0" smtClean="0"/>
              <a:t>Rule is not very interesting!</a:t>
            </a:r>
          </a:p>
          <a:p>
            <a:endParaRPr lang="en-US" dirty="0"/>
          </a:p>
        </p:txBody>
      </p:sp>
      <p:sp>
        <p:nvSpPr>
          <p:cNvPr id="7" name="Footer Placeholder 6"/>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5" name="Slide Number Placeholder 5"/>
          <p:cNvSpPr>
            <a:spLocks noGrp="1"/>
          </p:cNvSpPr>
          <p:nvPr>
            <p:ph type="sldNum" sz="quarter" idx="12"/>
          </p:nvPr>
        </p:nvSpPr>
        <p:spPr/>
        <p:txBody>
          <a:bodyPr/>
          <a:lstStyle/>
          <a:p>
            <a:fld id="{C46AF7D1-5823-C141-BDA5-F4B22D7087FE}" type="slidenum">
              <a:rPr lang="en-US"/>
              <a:pPr/>
              <a:t>12</a:t>
            </a:fld>
            <a:endParaRPr lang="en-US"/>
          </a:p>
        </p:txBody>
      </p:sp>
    </p:spTree>
    <p:extLst>
      <p:ext uri="{BB962C8B-B14F-4D97-AF65-F5344CB8AC3E}">
        <p14:creationId xmlns:p14="http://schemas.microsoft.com/office/powerpoint/2010/main" val="521209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Finding Association Rules</a:t>
            </a:r>
          </a:p>
        </p:txBody>
      </p:sp>
      <p:sp>
        <p:nvSpPr>
          <p:cNvPr id="64515" name="Rectangle 3"/>
          <p:cNvSpPr>
            <a:spLocks noGrp="1" noChangeArrowheads="1"/>
          </p:cNvSpPr>
          <p:nvPr>
            <p:ph idx="1"/>
          </p:nvPr>
        </p:nvSpPr>
        <p:spPr>
          <a:xfrm>
            <a:off x="457200" y="1295400"/>
            <a:ext cx="8229600" cy="5257801"/>
          </a:xfrm>
        </p:spPr>
        <p:txBody>
          <a:bodyPr/>
          <a:lstStyle/>
          <a:p>
            <a:r>
              <a:rPr lang="en-US" b="1" dirty="0" smtClean="0"/>
              <a:t>Problem:</a:t>
            </a:r>
            <a:r>
              <a:rPr lang="en-US" dirty="0" smtClean="0"/>
              <a:t> </a:t>
            </a:r>
            <a:r>
              <a:rPr lang="en-US" b="1" dirty="0" smtClean="0">
                <a:solidFill>
                  <a:srgbClr val="FF0066"/>
                </a:solidFill>
              </a:rPr>
              <a:t>Find </a:t>
            </a:r>
            <a:r>
              <a:rPr lang="en-US" b="1" dirty="0">
                <a:solidFill>
                  <a:srgbClr val="FF0066"/>
                </a:solidFill>
              </a:rPr>
              <a:t>all association rules with support </a:t>
            </a:r>
            <a:r>
              <a:rPr lang="en-US" b="1" dirty="0">
                <a:solidFill>
                  <a:srgbClr val="FF0066"/>
                </a:solidFill>
                <a:latin typeface="Lucida Sans Unicode" pitchFamily="-107" charset="-52"/>
              </a:rPr>
              <a:t>≥</a:t>
            </a:r>
            <a:r>
              <a:rPr lang="en-US" b="1" i="1" dirty="0">
                <a:solidFill>
                  <a:srgbClr val="FF0066"/>
                </a:solidFill>
              </a:rPr>
              <a:t>s</a:t>
            </a:r>
            <a:r>
              <a:rPr lang="en-US" b="1" dirty="0">
                <a:solidFill>
                  <a:srgbClr val="FF0066"/>
                </a:solidFill>
              </a:rPr>
              <a:t> and confidence </a:t>
            </a:r>
            <a:r>
              <a:rPr lang="en-US" b="1" dirty="0">
                <a:solidFill>
                  <a:srgbClr val="FF0066"/>
                </a:solidFill>
                <a:latin typeface="Lucida Sans Unicode" pitchFamily="-107" charset="-52"/>
              </a:rPr>
              <a:t>≥</a:t>
            </a:r>
            <a:r>
              <a:rPr lang="en-US" b="1" i="1" dirty="0">
                <a:solidFill>
                  <a:srgbClr val="FF0066"/>
                </a:solidFill>
              </a:rPr>
              <a:t>c</a:t>
            </a:r>
            <a:endParaRPr lang="en-US" b="1" dirty="0" smtClean="0">
              <a:solidFill>
                <a:srgbClr val="FF0066"/>
              </a:solidFill>
            </a:endParaRPr>
          </a:p>
          <a:p>
            <a:pPr lvl="1"/>
            <a:r>
              <a:rPr lang="en-US" b="1" dirty="0">
                <a:solidFill>
                  <a:srgbClr val="008000"/>
                </a:solidFill>
              </a:rPr>
              <a:t>Note:</a:t>
            </a:r>
            <a:r>
              <a:rPr lang="en-US" dirty="0" smtClean="0">
                <a:solidFill>
                  <a:schemeClr val="accent3"/>
                </a:solidFill>
              </a:rPr>
              <a:t> </a:t>
            </a:r>
            <a:r>
              <a:rPr lang="en-US" dirty="0" smtClean="0"/>
              <a:t>Support of </a:t>
            </a:r>
            <a:r>
              <a:rPr lang="en-US" dirty="0"/>
              <a:t>an association rule is the support of the set of items on the </a:t>
            </a:r>
            <a:r>
              <a:rPr lang="en-US" dirty="0" smtClean="0"/>
              <a:t>left side</a:t>
            </a:r>
            <a:endParaRPr lang="en-US" dirty="0"/>
          </a:p>
          <a:p>
            <a:r>
              <a:rPr lang="en-US" b="1" dirty="0"/>
              <a:t>Hard part: </a:t>
            </a:r>
            <a:r>
              <a:rPr lang="en-US" b="1" dirty="0" smtClean="0">
                <a:solidFill>
                  <a:srgbClr val="0000FF"/>
                </a:solidFill>
              </a:rPr>
              <a:t>Finding </a:t>
            </a:r>
            <a:r>
              <a:rPr lang="en-US" b="1" dirty="0">
                <a:solidFill>
                  <a:srgbClr val="0000FF"/>
                </a:solidFill>
              </a:rPr>
              <a:t>the frequent </a:t>
            </a:r>
            <a:r>
              <a:rPr lang="en-US" b="1" dirty="0" err="1" smtClean="0">
                <a:solidFill>
                  <a:srgbClr val="0000FF"/>
                </a:solidFill>
              </a:rPr>
              <a:t>itemsets</a:t>
            </a:r>
            <a:r>
              <a:rPr lang="en-US" b="1" dirty="0" smtClean="0">
                <a:solidFill>
                  <a:srgbClr val="0000FF"/>
                </a:solidFill>
              </a:rPr>
              <a:t>!</a:t>
            </a:r>
          </a:p>
          <a:p>
            <a:pPr lvl="1"/>
            <a:r>
              <a:rPr lang="en-US" dirty="0" smtClean="0"/>
              <a:t>If </a:t>
            </a:r>
            <a:r>
              <a:rPr lang="en-US" b="1" dirty="0" smtClean="0">
                <a:solidFill>
                  <a:srgbClr val="0000FF"/>
                </a:solidFill>
                <a:latin typeface="Times New Roman" pitchFamily="18" charset="0"/>
                <a:cs typeface="Times New Roman" pitchFamily="18" charset="0"/>
              </a:rPr>
              <a:t>{</a:t>
            </a:r>
            <a:r>
              <a:rPr lang="en-US" b="1" i="1" dirty="0" smtClean="0">
                <a:solidFill>
                  <a:srgbClr val="0000FF"/>
                </a:solidFill>
                <a:latin typeface="Times New Roman" pitchFamily="18" charset="0"/>
                <a:cs typeface="Times New Roman" pitchFamily="18" charset="0"/>
              </a:rPr>
              <a:t>i</a:t>
            </a:r>
            <a:r>
              <a:rPr lang="en-US" b="1" baseline="-25000" dirty="0" smtClean="0">
                <a:solidFill>
                  <a:srgbClr val="0000FF"/>
                </a:solidFill>
                <a:latin typeface="Times New Roman" pitchFamily="18" charset="0"/>
                <a:cs typeface="Times New Roman" pitchFamily="18" charset="0"/>
              </a:rPr>
              <a:t>1</a:t>
            </a:r>
            <a:r>
              <a:rPr lang="en-US" b="1" dirty="0" smtClean="0">
                <a:solidFill>
                  <a:srgbClr val="0000FF"/>
                </a:solidFill>
                <a:latin typeface="Times New Roman" pitchFamily="18" charset="0"/>
                <a:cs typeface="Times New Roman" pitchFamily="18" charset="0"/>
              </a:rPr>
              <a:t>, </a:t>
            </a:r>
            <a:r>
              <a:rPr lang="en-US" b="1" i="1" dirty="0" smtClean="0">
                <a:solidFill>
                  <a:srgbClr val="0000FF"/>
                </a:solidFill>
                <a:latin typeface="Times New Roman" pitchFamily="18" charset="0"/>
                <a:cs typeface="Times New Roman" pitchFamily="18" charset="0"/>
              </a:rPr>
              <a:t>i</a:t>
            </a:r>
            <a:r>
              <a:rPr lang="en-US" b="1" baseline="-25000" dirty="0" smtClean="0">
                <a:solidFill>
                  <a:srgbClr val="0000FF"/>
                </a:solidFill>
                <a:latin typeface="Times New Roman" pitchFamily="18" charset="0"/>
                <a:cs typeface="Times New Roman" pitchFamily="18" charset="0"/>
              </a:rPr>
              <a:t>2</a:t>
            </a:r>
            <a:r>
              <a:rPr lang="en-US" b="1" dirty="0" smtClean="0">
                <a:solidFill>
                  <a:srgbClr val="0000FF"/>
                </a:solidFill>
                <a:latin typeface="Times New Roman" pitchFamily="18" charset="0"/>
                <a:cs typeface="Times New Roman" pitchFamily="18" charset="0"/>
              </a:rPr>
              <a:t>,…, </a:t>
            </a:r>
            <a:r>
              <a:rPr lang="en-US" b="1" i="1" dirty="0" err="1" smtClean="0">
                <a:solidFill>
                  <a:srgbClr val="0000FF"/>
                </a:solidFill>
                <a:latin typeface="Times New Roman" pitchFamily="18" charset="0"/>
                <a:cs typeface="Times New Roman" pitchFamily="18" charset="0"/>
              </a:rPr>
              <a:t>i</a:t>
            </a:r>
            <a:r>
              <a:rPr lang="en-US" b="1" i="1" baseline="-25000" dirty="0" err="1" smtClean="0">
                <a:solidFill>
                  <a:srgbClr val="0000FF"/>
                </a:solidFill>
                <a:latin typeface="Times New Roman" pitchFamily="18" charset="0"/>
                <a:cs typeface="Times New Roman" pitchFamily="18" charset="0"/>
              </a:rPr>
              <a:t>k</a:t>
            </a:r>
            <a:r>
              <a:rPr lang="en-US" b="1" dirty="0" smtClean="0">
                <a:solidFill>
                  <a:srgbClr val="0000FF"/>
                </a:solidFill>
                <a:latin typeface="Times New Roman" pitchFamily="18" charset="0"/>
                <a:cs typeface="Times New Roman" pitchFamily="18" charset="0"/>
              </a:rPr>
              <a:t>} → </a:t>
            </a:r>
            <a:r>
              <a:rPr lang="en-US" b="1" i="1" dirty="0" smtClean="0">
                <a:solidFill>
                  <a:srgbClr val="0000FF"/>
                </a:solidFill>
                <a:latin typeface="Times New Roman" pitchFamily="18" charset="0"/>
                <a:cs typeface="Times New Roman" pitchFamily="18" charset="0"/>
              </a:rPr>
              <a:t>j</a:t>
            </a:r>
            <a:r>
              <a:rPr lang="en-US" dirty="0" smtClean="0"/>
              <a:t> has </a:t>
            </a:r>
            <a:r>
              <a:rPr lang="en-US" dirty="0"/>
              <a:t>high support and confidence, then both </a:t>
            </a:r>
            <a:r>
              <a:rPr lang="en-US" b="1" dirty="0">
                <a:solidFill>
                  <a:srgbClr val="0000FF"/>
                </a:solidFill>
                <a:latin typeface="Times New Roman" pitchFamily="18" charset="0"/>
                <a:cs typeface="Times New Roman" pitchFamily="18" charset="0"/>
              </a:rPr>
              <a:t>{</a:t>
            </a:r>
            <a:r>
              <a:rPr lang="en-US" b="1" i="1" dirty="0">
                <a:solidFill>
                  <a:srgbClr val="0000FF"/>
                </a:solidFill>
                <a:latin typeface="Times New Roman" pitchFamily="18" charset="0"/>
                <a:cs typeface="Times New Roman" pitchFamily="18" charset="0"/>
              </a:rPr>
              <a:t>i</a:t>
            </a:r>
            <a:r>
              <a:rPr lang="en-US" b="1" baseline="-25000" dirty="0">
                <a:solidFill>
                  <a:srgbClr val="0000FF"/>
                </a:solidFill>
                <a:latin typeface="Times New Roman" pitchFamily="18" charset="0"/>
                <a:cs typeface="Times New Roman" pitchFamily="18" charset="0"/>
              </a:rPr>
              <a:t>1</a:t>
            </a:r>
            <a:r>
              <a:rPr lang="en-US" b="1" i="1" dirty="0">
                <a:solidFill>
                  <a:srgbClr val="0000FF"/>
                </a:solidFill>
                <a:latin typeface="Times New Roman" pitchFamily="18" charset="0"/>
                <a:cs typeface="Times New Roman" pitchFamily="18" charset="0"/>
              </a:rPr>
              <a:t>, i</a:t>
            </a:r>
            <a:r>
              <a:rPr lang="en-US" b="1" baseline="-25000" dirty="0">
                <a:solidFill>
                  <a:srgbClr val="0000FF"/>
                </a:solidFill>
                <a:latin typeface="Times New Roman" pitchFamily="18" charset="0"/>
                <a:cs typeface="Times New Roman" pitchFamily="18" charset="0"/>
              </a:rPr>
              <a:t>2</a:t>
            </a:r>
            <a:r>
              <a:rPr lang="en-US" b="1" i="1" dirty="0" smtClean="0">
                <a:solidFill>
                  <a:srgbClr val="0000FF"/>
                </a:solidFill>
                <a:latin typeface="Times New Roman" pitchFamily="18" charset="0"/>
                <a:cs typeface="Times New Roman" pitchFamily="18" charset="0"/>
              </a:rPr>
              <a:t>,…, </a:t>
            </a:r>
            <a:r>
              <a:rPr lang="en-US" b="1" i="1" dirty="0" err="1" smtClean="0">
                <a:solidFill>
                  <a:srgbClr val="0000FF"/>
                </a:solidFill>
                <a:latin typeface="Times New Roman" pitchFamily="18" charset="0"/>
                <a:cs typeface="Times New Roman" pitchFamily="18" charset="0"/>
              </a:rPr>
              <a:t>i</a:t>
            </a:r>
            <a:r>
              <a:rPr lang="en-US" b="1" i="1" baseline="-25000" dirty="0" err="1" smtClean="0">
                <a:solidFill>
                  <a:srgbClr val="0000FF"/>
                </a:solidFill>
                <a:latin typeface="Times New Roman" pitchFamily="18" charset="0"/>
                <a:cs typeface="Times New Roman" pitchFamily="18" charset="0"/>
              </a:rPr>
              <a:t>k</a:t>
            </a:r>
            <a:r>
              <a:rPr lang="en-US" b="1" dirty="0">
                <a:solidFill>
                  <a:srgbClr val="0000FF"/>
                </a:solidFill>
                <a:latin typeface="Times New Roman" pitchFamily="18" charset="0"/>
                <a:cs typeface="Times New Roman" pitchFamily="18" charset="0"/>
              </a:rPr>
              <a:t>}</a:t>
            </a:r>
            <a:r>
              <a:rPr lang="en-US" dirty="0"/>
              <a:t> </a:t>
            </a:r>
            <a:r>
              <a:rPr lang="en-US" dirty="0" smtClean="0"/>
              <a:t>and</a:t>
            </a:r>
            <a:br>
              <a:rPr lang="en-US" dirty="0" smtClean="0"/>
            </a:br>
            <a:r>
              <a:rPr lang="en-US" b="1" dirty="0" smtClean="0">
                <a:solidFill>
                  <a:srgbClr val="0000FF"/>
                </a:solidFill>
                <a:latin typeface="Times New Roman" pitchFamily="18" charset="0"/>
                <a:cs typeface="Times New Roman" pitchFamily="18" charset="0"/>
              </a:rPr>
              <a:t>{</a:t>
            </a:r>
            <a:r>
              <a:rPr lang="en-US" b="1" i="1" dirty="0">
                <a:solidFill>
                  <a:srgbClr val="0000FF"/>
                </a:solidFill>
                <a:latin typeface="Times New Roman" pitchFamily="18" charset="0"/>
                <a:cs typeface="Times New Roman" pitchFamily="18" charset="0"/>
              </a:rPr>
              <a:t>i</a:t>
            </a:r>
            <a:r>
              <a:rPr lang="en-US" b="1" baseline="-25000" dirty="0">
                <a:solidFill>
                  <a:srgbClr val="0000FF"/>
                </a:solidFill>
                <a:latin typeface="Times New Roman" pitchFamily="18" charset="0"/>
                <a:cs typeface="Times New Roman" pitchFamily="18" charset="0"/>
              </a:rPr>
              <a:t>1</a:t>
            </a:r>
            <a:r>
              <a:rPr lang="en-US" b="1" i="1" dirty="0">
                <a:solidFill>
                  <a:srgbClr val="0000FF"/>
                </a:solidFill>
                <a:latin typeface="Times New Roman" pitchFamily="18" charset="0"/>
                <a:cs typeface="Times New Roman" pitchFamily="18" charset="0"/>
              </a:rPr>
              <a:t>, i</a:t>
            </a:r>
            <a:r>
              <a:rPr lang="en-US" b="1" baseline="-25000" dirty="0">
                <a:solidFill>
                  <a:srgbClr val="0000FF"/>
                </a:solidFill>
                <a:latin typeface="Times New Roman" pitchFamily="18" charset="0"/>
                <a:cs typeface="Times New Roman" pitchFamily="18" charset="0"/>
              </a:rPr>
              <a:t>2</a:t>
            </a:r>
            <a:r>
              <a:rPr lang="en-US" b="1" i="1" dirty="0">
                <a:solidFill>
                  <a:srgbClr val="0000FF"/>
                </a:solidFill>
                <a:latin typeface="Times New Roman" pitchFamily="18" charset="0"/>
                <a:cs typeface="Times New Roman" pitchFamily="18" charset="0"/>
              </a:rPr>
              <a:t>,…,</a:t>
            </a:r>
            <a:r>
              <a:rPr lang="en-US" b="1" i="1" dirty="0" err="1">
                <a:solidFill>
                  <a:srgbClr val="0000FF"/>
                </a:solidFill>
                <a:latin typeface="Times New Roman" pitchFamily="18" charset="0"/>
                <a:cs typeface="Times New Roman" pitchFamily="18" charset="0"/>
              </a:rPr>
              <a:t>i</a:t>
            </a:r>
            <a:r>
              <a:rPr lang="en-US" b="1" baseline="-25000" dirty="0" err="1">
                <a:solidFill>
                  <a:srgbClr val="0000FF"/>
                </a:solidFill>
                <a:latin typeface="Times New Roman" pitchFamily="18" charset="0"/>
                <a:cs typeface="Times New Roman" pitchFamily="18" charset="0"/>
              </a:rPr>
              <a:t>k</a:t>
            </a:r>
            <a:r>
              <a:rPr lang="en-US" b="1" i="1" dirty="0" smtClean="0">
                <a:solidFill>
                  <a:srgbClr val="0000FF"/>
                </a:solidFill>
                <a:latin typeface="Times New Roman" pitchFamily="18" charset="0"/>
                <a:cs typeface="Times New Roman" pitchFamily="18" charset="0"/>
              </a:rPr>
              <a:t>, j</a:t>
            </a:r>
            <a:r>
              <a:rPr lang="en-US" b="1" dirty="0" smtClean="0">
                <a:solidFill>
                  <a:srgbClr val="0000FF"/>
                </a:solidFill>
                <a:latin typeface="Times New Roman" pitchFamily="18" charset="0"/>
                <a:cs typeface="Times New Roman" pitchFamily="18" charset="0"/>
              </a:rPr>
              <a:t>}</a:t>
            </a:r>
            <a:r>
              <a:rPr lang="en-US" dirty="0" smtClean="0">
                <a:solidFill>
                  <a:srgbClr val="0064E2"/>
                </a:solidFill>
              </a:rPr>
              <a:t> </a:t>
            </a:r>
            <a:r>
              <a:rPr lang="en-US" dirty="0"/>
              <a:t>will be “</a:t>
            </a:r>
            <a:r>
              <a:rPr lang="en-US" dirty="0" smtClean="0"/>
              <a:t>frequent”</a:t>
            </a:r>
          </a:p>
          <a:p>
            <a:pPr lvl="1"/>
            <a:endParaRPr lang="en-US" dirty="0" smtClean="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dirty="0"/>
          </a:p>
        </p:txBody>
      </p:sp>
      <p:sp>
        <p:nvSpPr>
          <p:cNvPr id="4" name="Slide Number Placeholder 5"/>
          <p:cNvSpPr>
            <a:spLocks noGrp="1"/>
          </p:cNvSpPr>
          <p:nvPr>
            <p:ph type="sldNum" sz="quarter" idx="12"/>
          </p:nvPr>
        </p:nvSpPr>
        <p:spPr/>
        <p:txBody>
          <a:bodyPr/>
          <a:lstStyle/>
          <a:p>
            <a:fld id="{4A73AEB8-D889-4241-AFAF-C3EC68452400}" type="slidenum">
              <a:rPr lang="en-US"/>
              <a:pPr/>
              <a:t>13</a:t>
            </a:fld>
            <a:endParaRPr lang="en-US"/>
          </a:p>
        </p:txBody>
      </p:sp>
      <p:graphicFrame>
        <p:nvGraphicFramePr>
          <p:cNvPr id="3" name="Object 2"/>
          <p:cNvGraphicFramePr>
            <a:graphicFrameLocks/>
          </p:cNvGraphicFramePr>
          <p:nvPr>
            <p:extLst>
              <p:ext uri="{D42A27DB-BD31-4B8C-83A1-F6EECF244321}">
                <p14:modId xmlns:p14="http://schemas.microsoft.com/office/powerpoint/2010/main" val="3100305019"/>
              </p:ext>
            </p:extLst>
          </p:nvPr>
        </p:nvGraphicFramePr>
        <p:xfrm>
          <a:off x="5334000" y="5791200"/>
          <a:ext cx="3733800" cy="838200"/>
        </p:xfrm>
        <a:graphic>
          <a:graphicData uri="http://schemas.openxmlformats.org/presentationml/2006/ole">
            <mc:AlternateContent xmlns:mc="http://schemas.openxmlformats.org/markup-compatibility/2006">
              <mc:Choice xmlns:v="urn:schemas-microsoft-com:vml" Requires="v">
                <p:oleObj spid="_x0000_s9299" name="Equation" r:id="rId3" imgW="1841400" imgH="419040" progId="Equation.3">
                  <p:embed/>
                </p:oleObj>
              </mc:Choice>
              <mc:Fallback>
                <p:oleObj name="Equation" r:id="rId3" imgW="1841400" imgH="41904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5791200"/>
                        <a:ext cx="3733800" cy="838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4976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 Association Rules</a:t>
            </a:r>
            <a:endParaRPr lang="en-US" dirty="0"/>
          </a:p>
        </p:txBody>
      </p:sp>
      <p:sp>
        <p:nvSpPr>
          <p:cNvPr id="3" name="Content Placeholder 2"/>
          <p:cNvSpPr>
            <a:spLocks noGrp="1"/>
          </p:cNvSpPr>
          <p:nvPr>
            <p:ph idx="1"/>
          </p:nvPr>
        </p:nvSpPr>
        <p:spPr/>
        <p:txBody>
          <a:bodyPr>
            <a:normAutofit/>
          </a:bodyPr>
          <a:lstStyle/>
          <a:p>
            <a:r>
              <a:rPr lang="en-US" b="1" dirty="0" smtClean="0">
                <a:solidFill>
                  <a:srgbClr val="FF0066"/>
                </a:solidFill>
              </a:rPr>
              <a:t>Step 1:</a:t>
            </a:r>
            <a:r>
              <a:rPr lang="en-US" dirty="0" smtClean="0">
                <a:solidFill>
                  <a:schemeClr val="accent3"/>
                </a:solidFill>
              </a:rPr>
              <a:t> </a:t>
            </a:r>
            <a:r>
              <a:rPr lang="en-US" dirty="0" smtClean="0"/>
              <a:t>Find all frequent </a:t>
            </a:r>
            <a:r>
              <a:rPr lang="en-US" dirty="0" err="1" smtClean="0"/>
              <a:t>itemsets</a:t>
            </a:r>
            <a:r>
              <a:rPr lang="en-US" dirty="0" smtClean="0"/>
              <a:t> </a:t>
            </a:r>
            <a:r>
              <a:rPr lang="en-US" b="1" i="1" dirty="0">
                <a:solidFill>
                  <a:srgbClr val="0000FF"/>
                </a:solidFill>
                <a:latin typeface="Times New Roman" pitchFamily="18" charset="0"/>
                <a:cs typeface="Times New Roman" pitchFamily="18" charset="0"/>
              </a:rPr>
              <a:t>I</a:t>
            </a:r>
            <a:endParaRPr lang="en-US" b="1" dirty="0" smtClean="0">
              <a:solidFill>
                <a:srgbClr val="0000FF"/>
              </a:solidFill>
            </a:endParaRPr>
          </a:p>
          <a:p>
            <a:pPr lvl="1"/>
            <a:r>
              <a:rPr lang="en-US" dirty="0" smtClean="0"/>
              <a:t>(we will explain this next)</a:t>
            </a:r>
          </a:p>
          <a:p>
            <a:r>
              <a:rPr lang="en-US" b="1" dirty="0" smtClean="0">
                <a:solidFill>
                  <a:srgbClr val="FF0066"/>
                </a:solidFill>
              </a:rPr>
              <a:t>Step 2:</a:t>
            </a:r>
            <a:r>
              <a:rPr lang="en-US" b="1" dirty="0" smtClean="0"/>
              <a:t> Rule generation</a:t>
            </a:r>
          </a:p>
          <a:p>
            <a:pPr lvl="1"/>
            <a:r>
              <a:rPr lang="en-US" dirty="0" smtClean="0"/>
              <a:t>For every subset </a:t>
            </a:r>
            <a:r>
              <a:rPr lang="en-US" b="1" i="1" dirty="0" smtClean="0">
                <a:latin typeface="Times New Roman" pitchFamily="18" charset="0"/>
                <a:cs typeface="Times New Roman" pitchFamily="18" charset="0"/>
              </a:rPr>
              <a:t>A</a:t>
            </a:r>
            <a:r>
              <a:rPr lang="en-US" dirty="0" smtClean="0"/>
              <a:t> of </a:t>
            </a:r>
            <a:r>
              <a:rPr lang="en-US" b="1" i="1" dirty="0" smtClean="0">
                <a:latin typeface="Times New Roman" pitchFamily="18" charset="0"/>
                <a:cs typeface="Times New Roman" pitchFamily="18" charset="0"/>
              </a:rPr>
              <a:t>I</a:t>
            </a:r>
            <a:r>
              <a:rPr lang="en-US" dirty="0" smtClean="0"/>
              <a:t>,  generate a rule </a:t>
            </a:r>
            <a:r>
              <a:rPr lang="en-US" b="1" i="1" dirty="0" smtClean="0">
                <a:solidFill>
                  <a:srgbClr val="0000FF"/>
                </a:solidFill>
                <a:latin typeface="Times New Roman" pitchFamily="18" charset="0"/>
                <a:cs typeface="Times New Roman" pitchFamily="18" charset="0"/>
              </a:rPr>
              <a:t>A → I \ A</a:t>
            </a:r>
            <a:r>
              <a:rPr lang="en-US" b="1" i="1" dirty="0" smtClean="0">
                <a:solidFill>
                  <a:srgbClr val="0000FF"/>
                </a:solidFill>
              </a:rPr>
              <a:t> </a:t>
            </a:r>
          </a:p>
          <a:p>
            <a:pPr lvl="2"/>
            <a:r>
              <a:rPr lang="en-US" dirty="0" smtClean="0"/>
              <a:t>Since </a:t>
            </a:r>
            <a:r>
              <a:rPr lang="en-US" b="1" i="1" dirty="0" smtClean="0">
                <a:latin typeface="Times New Roman" pitchFamily="18" charset="0"/>
                <a:cs typeface="Times New Roman" pitchFamily="18" charset="0"/>
              </a:rPr>
              <a:t>I</a:t>
            </a:r>
            <a:r>
              <a:rPr lang="en-US" i="1" dirty="0" smtClean="0">
                <a:latin typeface="Times New Roman" pitchFamily="18" charset="0"/>
                <a:cs typeface="Times New Roman" pitchFamily="18" charset="0"/>
              </a:rPr>
              <a:t>  </a:t>
            </a:r>
            <a:r>
              <a:rPr lang="en-US" dirty="0" smtClean="0"/>
              <a:t>is frequent, </a:t>
            </a:r>
            <a:r>
              <a:rPr lang="en-US" b="1" i="1" dirty="0" smtClean="0">
                <a:latin typeface="Times New Roman" pitchFamily="18" charset="0"/>
                <a:cs typeface="Times New Roman" pitchFamily="18" charset="0"/>
              </a:rPr>
              <a:t>A</a:t>
            </a:r>
            <a:r>
              <a:rPr lang="en-US" dirty="0" smtClean="0"/>
              <a:t> is also frequent</a:t>
            </a:r>
          </a:p>
          <a:p>
            <a:pPr lvl="2"/>
            <a:r>
              <a:rPr lang="en-US" b="1" dirty="0" smtClean="0">
                <a:solidFill>
                  <a:srgbClr val="0000FF"/>
                </a:solidFill>
              </a:rPr>
              <a:t>Variant 1:</a:t>
            </a:r>
            <a:r>
              <a:rPr lang="en-US" dirty="0" smtClean="0"/>
              <a:t> Single pass to compute the rule confidence</a:t>
            </a:r>
          </a:p>
          <a:p>
            <a:pPr lvl="3"/>
            <a:r>
              <a:rPr lang="en-US" dirty="0" smtClean="0">
                <a:latin typeface="Arial" pitchFamily="34" charset="0"/>
                <a:cs typeface="Arial" pitchFamily="34" charset="0"/>
              </a:rPr>
              <a:t>confidence(</a:t>
            </a:r>
            <a:r>
              <a:rPr lang="en-US" b="1" i="1" dirty="0" smtClean="0">
                <a:latin typeface="Arial" pitchFamily="34" charset="0"/>
                <a:cs typeface="Arial" pitchFamily="34" charset="0"/>
              </a:rPr>
              <a:t>A,B</a:t>
            </a:r>
            <a:r>
              <a:rPr lang="en-US" b="1" i="1" dirty="0">
                <a:solidFill>
                  <a:srgbClr val="0000FF"/>
                </a:solidFill>
                <a:latin typeface="Arial" pitchFamily="34" charset="0"/>
                <a:cs typeface="Arial" pitchFamily="34" charset="0"/>
              </a:rPr>
              <a:t>→</a:t>
            </a:r>
            <a:r>
              <a:rPr lang="en-US" b="1" i="1" dirty="0" smtClean="0">
                <a:latin typeface="Arial" pitchFamily="34" charset="0"/>
                <a:cs typeface="Arial" pitchFamily="34" charset="0"/>
              </a:rPr>
              <a:t>C,D</a:t>
            </a:r>
            <a:r>
              <a:rPr lang="en-US" dirty="0">
                <a:latin typeface="Arial" pitchFamily="34" charset="0"/>
                <a:cs typeface="Arial" pitchFamily="34" charset="0"/>
              </a:rPr>
              <a:t>) = </a:t>
            </a:r>
            <a:r>
              <a:rPr lang="en-US" dirty="0" smtClean="0">
                <a:latin typeface="Arial" pitchFamily="34" charset="0"/>
                <a:cs typeface="Arial" pitchFamily="34" charset="0"/>
              </a:rPr>
              <a:t>support(</a:t>
            </a:r>
            <a:r>
              <a:rPr lang="en-US" b="1" dirty="0" smtClean="0">
                <a:latin typeface="Arial" pitchFamily="34" charset="0"/>
                <a:cs typeface="Arial" pitchFamily="34" charset="0"/>
              </a:rPr>
              <a:t>A,B,C,D</a:t>
            </a:r>
            <a:r>
              <a:rPr lang="en-US" dirty="0" smtClean="0">
                <a:latin typeface="Arial" pitchFamily="34" charset="0"/>
                <a:cs typeface="Arial" pitchFamily="34" charset="0"/>
              </a:rPr>
              <a:t>) / support(</a:t>
            </a:r>
            <a:r>
              <a:rPr lang="en-US" b="1" dirty="0" smtClean="0">
                <a:latin typeface="Arial" pitchFamily="34" charset="0"/>
                <a:cs typeface="Arial" pitchFamily="34" charset="0"/>
              </a:rPr>
              <a:t>A,B</a:t>
            </a:r>
            <a:r>
              <a:rPr lang="en-US" dirty="0">
                <a:latin typeface="Arial" pitchFamily="34" charset="0"/>
                <a:cs typeface="Arial" pitchFamily="34" charset="0"/>
              </a:rPr>
              <a:t>)</a:t>
            </a:r>
            <a:endParaRPr lang="en-US" dirty="0" smtClean="0">
              <a:latin typeface="Arial" pitchFamily="34" charset="0"/>
              <a:cs typeface="Arial" pitchFamily="34" charset="0"/>
            </a:endParaRPr>
          </a:p>
          <a:p>
            <a:pPr lvl="2"/>
            <a:r>
              <a:rPr lang="en-US" b="1" dirty="0" smtClean="0">
                <a:solidFill>
                  <a:srgbClr val="0000FF"/>
                </a:solidFill>
              </a:rPr>
              <a:t>Variant 2:</a:t>
            </a:r>
            <a:r>
              <a:rPr lang="en-US" b="1" dirty="0" smtClean="0">
                <a:solidFill>
                  <a:schemeClr val="accent2"/>
                </a:solidFill>
              </a:rPr>
              <a:t> </a:t>
            </a:r>
          </a:p>
          <a:p>
            <a:pPr lvl="3"/>
            <a:r>
              <a:rPr lang="en-US" b="1" dirty="0" smtClean="0">
                <a:solidFill>
                  <a:srgbClr val="008000"/>
                </a:solidFill>
              </a:rPr>
              <a:t>Observation:</a:t>
            </a:r>
            <a:r>
              <a:rPr lang="en-US" dirty="0" smtClean="0"/>
              <a:t> If </a:t>
            </a:r>
            <a:r>
              <a:rPr lang="en-US" b="1" dirty="0" smtClean="0"/>
              <a:t>A,B,C</a:t>
            </a:r>
            <a:r>
              <a:rPr lang="en-US" b="1" dirty="0" smtClean="0">
                <a:solidFill>
                  <a:srgbClr val="0000FF"/>
                </a:solidFill>
                <a:latin typeface="Times New Roman" pitchFamily="18" charset="0"/>
                <a:cs typeface="Times New Roman" pitchFamily="18" charset="0"/>
              </a:rPr>
              <a:t>→</a:t>
            </a:r>
            <a:r>
              <a:rPr lang="en-US" b="1" dirty="0" smtClean="0"/>
              <a:t>D</a:t>
            </a:r>
            <a:r>
              <a:rPr lang="en-US" dirty="0" smtClean="0"/>
              <a:t> is below confidence, so is </a:t>
            </a:r>
            <a:r>
              <a:rPr lang="en-US" b="1" dirty="0" smtClean="0"/>
              <a:t>A,B</a:t>
            </a:r>
            <a:r>
              <a:rPr lang="en-US" b="1" dirty="0" smtClean="0">
                <a:solidFill>
                  <a:srgbClr val="0000FF"/>
                </a:solidFill>
                <a:latin typeface="Times New Roman" pitchFamily="18" charset="0"/>
                <a:cs typeface="Times New Roman" pitchFamily="18" charset="0"/>
              </a:rPr>
              <a:t>→</a:t>
            </a:r>
            <a:r>
              <a:rPr lang="en-US" b="1" dirty="0" smtClean="0"/>
              <a:t>C,D</a:t>
            </a:r>
          </a:p>
          <a:p>
            <a:pPr lvl="3"/>
            <a:r>
              <a:rPr lang="en-US" dirty="0" smtClean="0"/>
              <a:t>Can generate “bigger” rules from smaller ones! </a:t>
            </a:r>
          </a:p>
          <a:p>
            <a:pPr lvl="1"/>
            <a:r>
              <a:rPr lang="en-US" b="1" dirty="0" smtClean="0">
                <a:solidFill>
                  <a:srgbClr val="0000FF"/>
                </a:solidFill>
              </a:rPr>
              <a:t>Output the rules above the confidence threshold</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14</a:t>
            </a:fld>
            <a:endParaRPr lang="en-US"/>
          </a:p>
        </p:txBody>
      </p:sp>
    </p:spTree>
    <p:extLst>
      <p:ext uri="{BB962C8B-B14F-4D97-AF65-F5344CB8AC3E}">
        <p14:creationId xmlns:p14="http://schemas.microsoft.com/office/powerpoint/2010/main" val="840360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95400"/>
            <a:ext cx="8610600" cy="5562600"/>
          </a:xfrm>
        </p:spPr>
        <p:txBody>
          <a:bodyPr>
            <a:normAutofit lnSpcReduction="10000"/>
          </a:bodyPr>
          <a:lstStyle/>
          <a:p>
            <a:pPr lvl="1">
              <a:buFont typeface="Monotype Sorts" pitchFamily="-107" charset="2"/>
              <a:buNone/>
            </a:pPr>
            <a:r>
              <a:rPr lang="en-US" dirty="0" smtClean="0"/>
              <a:t>	</a:t>
            </a:r>
            <a:r>
              <a:rPr lang="en-US" b="1" dirty="0" smtClean="0"/>
              <a:t>B</a:t>
            </a:r>
            <a:r>
              <a:rPr lang="en-US" b="1" baseline="-25000" dirty="0" smtClean="0"/>
              <a:t>1</a:t>
            </a:r>
            <a:r>
              <a:rPr lang="en-US" b="1" dirty="0" smtClean="0"/>
              <a:t> </a:t>
            </a:r>
            <a:r>
              <a:rPr lang="en-US" b="1" dirty="0"/>
              <a:t>= {m, c, b}		B</a:t>
            </a:r>
            <a:r>
              <a:rPr lang="en-US" b="1" baseline="-25000" dirty="0"/>
              <a:t>2</a:t>
            </a:r>
            <a:r>
              <a:rPr lang="en-US" b="1" dirty="0"/>
              <a:t> = {m, p, j}</a:t>
            </a:r>
          </a:p>
          <a:p>
            <a:pPr lvl="1">
              <a:buFont typeface="Monotype Sorts" pitchFamily="-107" charset="2"/>
              <a:buNone/>
            </a:pPr>
            <a:r>
              <a:rPr lang="en-US" b="1" dirty="0"/>
              <a:t>	B</a:t>
            </a:r>
            <a:r>
              <a:rPr lang="en-US" b="1" baseline="-25000" dirty="0"/>
              <a:t>3</a:t>
            </a:r>
            <a:r>
              <a:rPr lang="en-US" b="1" dirty="0"/>
              <a:t> = {m, </a:t>
            </a:r>
            <a:r>
              <a:rPr lang="en-US" b="1" dirty="0" smtClean="0"/>
              <a:t>c, b, n}</a:t>
            </a:r>
            <a:r>
              <a:rPr lang="en-US" b="1" dirty="0"/>
              <a:t>	B</a:t>
            </a:r>
            <a:r>
              <a:rPr lang="en-US" b="1" baseline="-25000" dirty="0"/>
              <a:t>4</a:t>
            </a:r>
            <a:r>
              <a:rPr lang="en-US" b="1" dirty="0"/>
              <a:t>= {c, j}</a:t>
            </a:r>
          </a:p>
          <a:p>
            <a:pPr lvl="1">
              <a:buFont typeface="Monotype Sorts" pitchFamily="-107" charset="2"/>
              <a:buNone/>
            </a:pPr>
            <a:r>
              <a:rPr lang="en-US" b="1" dirty="0"/>
              <a:t>	B</a:t>
            </a:r>
            <a:r>
              <a:rPr lang="en-US" b="1" baseline="-25000" dirty="0"/>
              <a:t>5</a:t>
            </a:r>
            <a:r>
              <a:rPr lang="en-US" b="1" dirty="0"/>
              <a:t> = {m, p, b}		B</a:t>
            </a:r>
            <a:r>
              <a:rPr lang="en-US" b="1" baseline="-25000" dirty="0"/>
              <a:t>6</a:t>
            </a:r>
            <a:r>
              <a:rPr lang="en-US" b="1" dirty="0"/>
              <a:t> = {m, c, b, j}</a:t>
            </a:r>
          </a:p>
          <a:p>
            <a:pPr lvl="1">
              <a:buFont typeface="Monotype Sorts" pitchFamily="-107" charset="2"/>
              <a:buNone/>
            </a:pPr>
            <a:r>
              <a:rPr lang="en-US" b="1" dirty="0"/>
              <a:t>	B</a:t>
            </a:r>
            <a:r>
              <a:rPr lang="en-US" b="1" baseline="-25000" dirty="0"/>
              <a:t>7</a:t>
            </a:r>
            <a:r>
              <a:rPr lang="en-US" b="1" dirty="0"/>
              <a:t> = {c, b, j}		B</a:t>
            </a:r>
            <a:r>
              <a:rPr lang="en-US" b="1" baseline="-25000" dirty="0"/>
              <a:t>8</a:t>
            </a:r>
            <a:r>
              <a:rPr lang="en-US" b="1" dirty="0"/>
              <a:t> = {b, c}</a:t>
            </a:r>
          </a:p>
          <a:p>
            <a:r>
              <a:rPr lang="en-US" b="1" dirty="0" smtClean="0">
                <a:solidFill>
                  <a:srgbClr val="0000FF"/>
                </a:solidFill>
              </a:rPr>
              <a:t>Support threshold</a:t>
            </a:r>
            <a:r>
              <a:rPr lang="en-US" dirty="0" smtClean="0"/>
              <a:t> </a:t>
            </a:r>
            <a:r>
              <a:rPr lang="en-US" b="1" i="1" dirty="0" smtClean="0">
                <a:solidFill>
                  <a:srgbClr val="0000FF"/>
                </a:solidFill>
                <a:latin typeface="Times New Roman" pitchFamily="18" charset="0"/>
                <a:cs typeface="Times New Roman" pitchFamily="18" charset="0"/>
              </a:rPr>
              <a:t>s = 3</a:t>
            </a:r>
            <a:r>
              <a:rPr lang="en-US" dirty="0" smtClean="0"/>
              <a:t>, </a:t>
            </a:r>
            <a:r>
              <a:rPr lang="en-US" b="1" dirty="0" smtClean="0">
                <a:solidFill>
                  <a:srgbClr val="008000"/>
                </a:solidFill>
              </a:rPr>
              <a:t>confidence </a:t>
            </a:r>
            <a:r>
              <a:rPr lang="en-US" b="1" i="1" dirty="0" smtClean="0">
                <a:solidFill>
                  <a:srgbClr val="008000"/>
                </a:solidFill>
                <a:latin typeface="Times New Roman" pitchFamily="18" charset="0"/>
                <a:cs typeface="Times New Roman" pitchFamily="18" charset="0"/>
              </a:rPr>
              <a:t>c = 0.75</a:t>
            </a:r>
          </a:p>
          <a:p>
            <a:r>
              <a:rPr lang="en-US" b="1" dirty="0" smtClean="0">
                <a:solidFill>
                  <a:srgbClr val="FF0066"/>
                </a:solidFill>
              </a:rPr>
              <a:t>1) Frequent </a:t>
            </a:r>
            <a:r>
              <a:rPr lang="en-US" b="1" dirty="0" err="1" smtClean="0">
                <a:solidFill>
                  <a:srgbClr val="FF0066"/>
                </a:solidFill>
              </a:rPr>
              <a:t>itemsets</a:t>
            </a:r>
            <a:r>
              <a:rPr lang="en-US" b="1" dirty="0" smtClean="0">
                <a:solidFill>
                  <a:srgbClr val="FF0066"/>
                </a:solidFill>
              </a:rPr>
              <a:t>:</a:t>
            </a:r>
          </a:p>
          <a:p>
            <a:pPr lvl="1"/>
            <a:r>
              <a:rPr lang="en-US" b="1" dirty="0" smtClean="0"/>
              <a:t>{</a:t>
            </a:r>
            <a:r>
              <a:rPr lang="en-US" b="1" dirty="0" err="1" smtClean="0"/>
              <a:t>b,m</a:t>
            </a:r>
            <a:r>
              <a:rPr lang="en-US" b="1" dirty="0" smtClean="0"/>
              <a:t>}  {</a:t>
            </a:r>
            <a:r>
              <a:rPr lang="en-US" b="1" dirty="0" err="1" smtClean="0"/>
              <a:t>b,c</a:t>
            </a:r>
            <a:r>
              <a:rPr lang="en-US" b="1" dirty="0" smtClean="0"/>
              <a:t>}  {</a:t>
            </a:r>
            <a:r>
              <a:rPr lang="en-US" b="1" dirty="0" err="1" smtClean="0"/>
              <a:t>c,m</a:t>
            </a:r>
            <a:r>
              <a:rPr lang="en-US" b="1" dirty="0" smtClean="0"/>
              <a:t>}  {</a:t>
            </a:r>
            <a:r>
              <a:rPr lang="en-US" b="1" dirty="0" err="1" smtClean="0"/>
              <a:t>c,j</a:t>
            </a:r>
            <a:r>
              <a:rPr lang="en-US" b="1" dirty="0" smtClean="0"/>
              <a:t>}  {</a:t>
            </a:r>
            <a:r>
              <a:rPr lang="en-US" b="1" dirty="0" err="1" smtClean="0"/>
              <a:t>m,c,b</a:t>
            </a:r>
            <a:r>
              <a:rPr lang="en-US" b="1" dirty="0" smtClean="0"/>
              <a:t>}</a:t>
            </a:r>
          </a:p>
          <a:p>
            <a:r>
              <a:rPr lang="en-US" b="1" dirty="0" smtClean="0">
                <a:solidFill>
                  <a:srgbClr val="FF0066"/>
                </a:solidFill>
              </a:rPr>
              <a:t>2) Generate rules:</a:t>
            </a:r>
          </a:p>
          <a:p>
            <a:pPr lvl="1"/>
            <a:r>
              <a:rPr lang="en-US" b="1" dirty="0" err="1" smtClean="0"/>
              <a:t>b</a:t>
            </a:r>
            <a:r>
              <a:rPr lang="en-US" b="1" dirty="0" err="1" smtClean="0">
                <a:solidFill>
                  <a:srgbClr val="0064E2"/>
                </a:solidFill>
                <a:latin typeface="Times New Roman" pitchFamily="18" charset="0"/>
                <a:cs typeface="Times New Roman" pitchFamily="18" charset="0"/>
              </a:rPr>
              <a:t>→</a:t>
            </a:r>
            <a:r>
              <a:rPr lang="en-US" b="1" dirty="0" err="1" smtClean="0"/>
              <a:t>m</a:t>
            </a:r>
            <a:r>
              <a:rPr lang="en-US" dirty="0" smtClean="0"/>
              <a:t>: </a:t>
            </a:r>
            <a:r>
              <a:rPr lang="en-US" b="1" i="1" dirty="0" smtClean="0">
                <a:latin typeface="Times New Roman" pitchFamily="18" charset="0"/>
                <a:cs typeface="Times New Roman" pitchFamily="18" charset="0"/>
              </a:rPr>
              <a:t>c</a:t>
            </a:r>
            <a:r>
              <a:rPr lang="en-US" dirty="0" smtClean="0"/>
              <a:t>=4/6</a:t>
            </a:r>
            <a:r>
              <a:rPr lang="en-US" dirty="0"/>
              <a:t> </a:t>
            </a:r>
            <a:r>
              <a:rPr lang="en-US" dirty="0" smtClean="0"/>
              <a:t>     </a:t>
            </a:r>
            <a:r>
              <a:rPr lang="en-US" b="1" dirty="0" err="1" smtClean="0"/>
              <a:t>b</a:t>
            </a:r>
            <a:r>
              <a:rPr lang="en-US" b="1" dirty="0" err="1" smtClean="0">
                <a:solidFill>
                  <a:srgbClr val="0064E2"/>
                </a:solidFill>
                <a:latin typeface="Times New Roman" pitchFamily="18" charset="0"/>
                <a:cs typeface="Times New Roman" pitchFamily="18" charset="0"/>
              </a:rPr>
              <a:t>→</a:t>
            </a:r>
            <a:r>
              <a:rPr lang="en-US" b="1" dirty="0" err="1" smtClean="0"/>
              <a:t>c</a:t>
            </a:r>
            <a:r>
              <a:rPr lang="en-US" dirty="0" smtClean="0"/>
              <a:t>: </a:t>
            </a:r>
            <a:r>
              <a:rPr lang="en-US" b="1" i="1" dirty="0" smtClean="0">
                <a:latin typeface="Times New Roman" pitchFamily="18" charset="0"/>
                <a:cs typeface="Times New Roman" pitchFamily="18" charset="0"/>
              </a:rPr>
              <a:t>c</a:t>
            </a:r>
            <a:r>
              <a:rPr lang="en-US" dirty="0" smtClean="0"/>
              <a:t>=5/6        </a:t>
            </a:r>
            <a:r>
              <a:rPr lang="en-US" b="1" dirty="0" err="1" smtClean="0"/>
              <a:t>b,c</a:t>
            </a:r>
            <a:r>
              <a:rPr lang="en-US" b="1" dirty="0" err="1" smtClean="0">
                <a:solidFill>
                  <a:srgbClr val="0064E2"/>
                </a:solidFill>
                <a:latin typeface="Times New Roman" pitchFamily="18" charset="0"/>
                <a:cs typeface="Times New Roman" pitchFamily="18" charset="0"/>
              </a:rPr>
              <a:t>→</a:t>
            </a:r>
            <a:r>
              <a:rPr lang="en-US" b="1" dirty="0" err="1" smtClean="0"/>
              <a:t>m</a:t>
            </a:r>
            <a:r>
              <a:rPr lang="en-US" dirty="0" smtClean="0"/>
              <a:t>: </a:t>
            </a:r>
            <a:r>
              <a:rPr lang="en-US" b="1" i="1" dirty="0" smtClean="0">
                <a:latin typeface="Times New Roman" pitchFamily="18" charset="0"/>
                <a:cs typeface="Times New Roman" pitchFamily="18" charset="0"/>
              </a:rPr>
              <a:t>c</a:t>
            </a:r>
            <a:r>
              <a:rPr lang="en-US" dirty="0" smtClean="0"/>
              <a:t>=3/5</a:t>
            </a:r>
            <a:endParaRPr lang="en-US" b="1" dirty="0" smtClean="0"/>
          </a:p>
          <a:p>
            <a:pPr lvl="1"/>
            <a:r>
              <a:rPr lang="en-US" b="1" dirty="0" err="1" smtClean="0"/>
              <a:t>m</a:t>
            </a:r>
            <a:r>
              <a:rPr lang="en-US" b="1" dirty="0" err="1" smtClean="0">
                <a:solidFill>
                  <a:srgbClr val="0064E2"/>
                </a:solidFill>
                <a:latin typeface="Times New Roman" pitchFamily="18" charset="0"/>
                <a:cs typeface="Times New Roman" pitchFamily="18" charset="0"/>
              </a:rPr>
              <a:t>→</a:t>
            </a:r>
            <a:r>
              <a:rPr lang="en-US" b="1" dirty="0" err="1" smtClean="0"/>
              <a:t>b</a:t>
            </a:r>
            <a:r>
              <a:rPr lang="en-US" dirty="0" smtClean="0"/>
              <a:t>: </a:t>
            </a:r>
            <a:r>
              <a:rPr lang="en-US" b="1" i="1" dirty="0" smtClean="0">
                <a:latin typeface="Times New Roman" pitchFamily="18" charset="0"/>
                <a:cs typeface="Times New Roman" pitchFamily="18" charset="0"/>
              </a:rPr>
              <a:t>c</a:t>
            </a:r>
            <a:r>
              <a:rPr lang="en-US" dirty="0" smtClean="0"/>
              <a:t>=4/5</a:t>
            </a:r>
            <a:r>
              <a:rPr lang="en-US" dirty="0"/>
              <a:t>	</a:t>
            </a:r>
            <a:r>
              <a:rPr lang="en-US" dirty="0" smtClean="0"/>
              <a:t>           …                   </a:t>
            </a:r>
            <a:r>
              <a:rPr lang="en-US" b="1" dirty="0" err="1" smtClean="0"/>
              <a:t>b,m</a:t>
            </a:r>
            <a:r>
              <a:rPr lang="en-US" b="1" dirty="0" err="1" smtClean="0">
                <a:solidFill>
                  <a:srgbClr val="0064E2"/>
                </a:solidFill>
                <a:latin typeface="Times New Roman" pitchFamily="18" charset="0"/>
                <a:cs typeface="Times New Roman" pitchFamily="18" charset="0"/>
              </a:rPr>
              <a:t>→</a:t>
            </a:r>
            <a:r>
              <a:rPr lang="en-US" b="1" dirty="0" err="1" smtClean="0"/>
              <a:t>c</a:t>
            </a:r>
            <a:r>
              <a:rPr lang="en-US" dirty="0" smtClean="0"/>
              <a:t>: </a:t>
            </a:r>
            <a:r>
              <a:rPr lang="en-US" b="1" i="1" dirty="0" smtClean="0">
                <a:latin typeface="Times New Roman" pitchFamily="18" charset="0"/>
                <a:cs typeface="Times New Roman" pitchFamily="18" charset="0"/>
              </a:rPr>
              <a:t>c</a:t>
            </a:r>
            <a:r>
              <a:rPr lang="en-US" dirty="0" smtClean="0"/>
              <a:t>=3/4</a:t>
            </a:r>
          </a:p>
          <a:p>
            <a:pPr lvl="1"/>
            <a:r>
              <a:rPr lang="en-US" dirty="0"/>
              <a:t> </a:t>
            </a:r>
            <a:r>
              <a:rPr lang="en-US" dirty="0" smtClean="0"/>
              <a:t>					           </a:t>
            </a:r>
            <a:r>
              <a:rPr lang="en-US" b="1" dirty="0" err="1"/>
              <a:t>b</a:t>
            </a:r>
            <a:r>
              <a:rPr lang="en-US" b="1" dirty="0" err="1" smtClean="0">
                <a:solidFill>
                  <a:srgbClr val="0064E2"/>
                </a:solidFill>
                <a:latin typeface="Times New Roman" pitchFamily="18" charset="0"/>
                <a:cs typeface="Times New Roman" pitchFamily="18" charset="0"/>
              </a:rPr>
              <a:t>→</a:t>
            </a:r>
            <a:r>
              <a:rPr lang="en-US" b="1" dirty="0" err="1" smtClean="0"/>
              <a:t>c,m</a:t>
            </a:r>
            <a:r>
              <a:rPr lang="en-US" dirty="0" smtClean="0"/>
              <a:t>: </a:t>
            </a:r>
            <a:r>
              <a:rPr lang="en-US" b="1" i="1" dirty="0" smtClean="0">
                <a:latin typeface="Times New Roman" pitchFamily="18" charset="0"/>
                <a:cs typeface="Times New Roman" pitchFamily="18" charset="0"/>
              </a:rPr>
              <a:t>c</a:t>
            </a:r>
            <a:r>
              <a:rPr lang="en-US" dirty="0" smtClean="0"/>
              <a:t>=3/6</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15</a:t>
            </a:fld>
            <a:endParaRPr lang="en-US"/>
          </a:p>
        </p:txBody>
      </p:sp>
      <p:cxnSp>
        <p:nvCxnSpPr>
          <p:cNvPr id="8" name="Straight Connector 7"/>
          <p:cNvCxnSpPr/>
          <p:nvPr/>
        </p:nvCxnSpPr>
        <p:spPr>
          <a:xfrm>
            <a:off x="1219200" y="5236464"/>
            <a:ext cx="1981200" cy="0"/>
          </a:xfrm>
          <a:prstGeom prst="line">
            <a:avLst/>
          </a:prstGeom>
          <a:ln w="28575">
            <a:solidFill>
              <a:srgbClr val="FF0000"/>
            </a:solidFill>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5867400" y="5257800"/>
            <a:ext cx="2133600" cy="0"/>
          </a:xfrm>
          <a:prstGeom prst="line">
            <a:avLst/>
          </a:prstGeom>
          <a:ln w="28575">
            <a:solidFill>
              <a:srgbClr val="FF0000"/>
            </a:solidFill>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5943600" y="6172200"/>
            <a:ext cx="2133600" cy="0"/>
          </a:xfrm>
          <a:prstGeom prst="line">
            <a:avLst/>
          </a:prstGeom>
          <a:ln w="28575">
            <a:solidFill>
              <a:srgbClr val="FF0000"/>
            </a:solidFill>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039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Compacting the Output</a:t>
            </a:r>
            <a:endParaRPr lang="en-US"/>
          </a:p>
        </p:txBody>
      </p:sp>
      <p:sp>
        <p:nvSpPr>
          <p:cNvPr id="40963" name="Rectangle 3"/>
          <p:cNvSpPr>
            <a:spLocks noGrp="1" noChangeArrowheads="1"/>
          </p:cNvSpPr>
          <p:nvPr>
            <p:ph idx="1"/>
          </p:nvPr>
        </p:nvSpPr>
        <p:spPr/>
        <p:txBody>
          <a:bodyPr/>
          <a:lstStyle/>
          <a:p>
            <a:r>
              <a:rPr lang="en-US" b="1" dirty="0" smtClean="0"/>
              <a:t>To reduce the number of rules we can </a:t>
            </a:r>
            <a:br>
              <a:rPr lang="en-US" b="1" dirty="0" smtClean="0"/>
            </a:br>
            <a:r>
              <a:rPr lang="en-US" b="1" dirty="0" smtClean="0"/>
              <a:t>post-process them and only output:</a:t>
            </a:r>
          </a:p>
          <a:p>
            <a:pPr lvl="1"/>
            <a:r>
              <a:rPr lang="en-US" b="1" dirty="0" smtClean="0">
                <a:solidFill>
                  <a:srgbClr val="0000FF"/>
                </a:solidFill>
              </a:rPr>
              <a:t>Maximal frequent </a:t>
            </a:r>
            <a:r>
              <a:rPr lang="en-US" b="1" dirty="0" err="1" smtClean="0">
                <a:solidFill>
                  <a:srgbClr val="0000FF"/>
                </a:solidFill>
              </a:rPr>
              <a:t>itemsets</a:t>
            </a:r>
            <a:r>
              <a:rPr lang="en-US" b="1" dirty="0" smtClean="0">
                <a:solidFill>
                  <a:srgbClr val="0000FF"/>
                </a:solidFill>
              </a:rPr>
              <a:t>: </a:t>
            </a:r>
            <a:br>
              <a:rPr lang="en-US" b="1" dirty="0" smtClean="0">
                <a:solidFill>
                  <a:srgbClr val="0000FF"/>
                </a:solidFill>
              </a:rPr>
            </a:br>
            <a:r>
              <a:rPr lang="en-US" dirty="0" smtClean="0"/>
              <a:t>No immediate superset is frequent</a:t>
            </a:r>
          </a:p>
          <a:p>
            <a:pPr lvl="2"/>
            <a:r>
              <a:rPr lang="en-US" dirty="0"/>
              <a:t>Gives </a:t>
            </a:r>
            <a:r>
              <a:rPr lang="en-US" dirty="0" smtClean="0"/>
              <a:t>more </a:t>
            </a:r>
            <a:r>
              <a:rPr lang="en-US" dirty="0"/>
              <a:t>pruning</a:t>
            </a:r>
          </a:p>
          <a:p>
            <a:pPr marL="457200" lvl="1" indent="0">
              <a:buNone/>
            </a:pPr>
            <a:r>
              <a:rPr lang="en-US" b="1" dirty="0" smtClean="0"/>
              <a:t>or</a:t>
            </a:r>
          </a:p>
          <a:p>
            <a:pPr lvl="1"/>
            <a:r>
              <a:rPr lang="en-US" b="1" dirty="0" smtClean="0">
                <a:solidFill>
                  <a:srgbClr val="0000FF"/>
                </a:solidFill>
              </a:rPr>
              <a:t>Closed </a:t>
            </a:r>
            <a:r>
              <a:rPr lang="en-US" b="1" dirty="0" err="1" smtClean="0">
                <a:solidFill>
                  <a:srgbClr val="0000FF"/>
                </a:solidFill>
              </a:rPr>
              <a:t>itemsets</a:t>
            </a:r>
            <a:r>
              <a:rPr lang="en-US" b="1" dirty="0" smtClean="0">
                <a:solidFill>
                  <a:srgbClr val="0000FF"/>
                </a:solidFill>
              </a:rPr>
              <a:t>:</a:t>
            </a:r>
            <a:r>
              <a:rPr lang="en-US" dirty="0" smtClean="0">
                <a:solidFill>
                  <a:srgbClr val="0000FF"/>
                </a:solidFill>
              </a:rPr>
              <a:t> </a:t>
            </a:r>
            <a:br>
              <a:rPr lang="en-US" dirty="0" smtClean="0">
                <a:solidFill>
                  <a:srgbClr val="0000FF"/>
                </a:solidFill>
              </a:rPr>
            </a:br>
            <a:r>
              <a:rPr lang="en-US" dirty="0" smtClean="0"/>
              <a:t>No immediate superset has the same count (&gt; 0)</a:t>
            </a:r>
          </a:p>
          <a:p>
            <a:pPr lvl="2"/>
            <a:r>
              <a:rPr lang="en-US" dirty="0" smtClean="0"/>
              <a:t>Stores not only frequent information, but exact counts</a:t>
            </a:r>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263A035D-B00A-6748-93F3-A63E885B0CAB}" type="slidenum">
              <a:rPr lang="en-US" smtClean="0"/>
              <a:pPr/>
              <a:t>16</a:t>
            </a:fld>
            <a:endParaRPr lang="en-US"/>
          </a:p>
        </p:txBody>
      </p:sp>
    </p:spTree>
    <p:extLst>
      <p:ext uri="{BB962C8B-B14F-4D97-AF65-F5344CB8AC3E}">
        <p14:creationId xmlns:p14="http://schemas.microsoft.com/office/powerpoint/2010/main" val="506078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Example: Maximal</a:t>
            </a:r>
            <a:r>
              <a:rPr lang="en-US" dirty="0"/>
              <a:t>/Closed</a:t>
            </a:r>
          </a:p>
        </p:txBody>
      </p:sp>
      <p:sp>
        <p:nvSpPr>
          <p:cNvPr id="41987" name="Rectangle 3"/>
          <p:cNvSpPr>
            <a:spLocks noGrp="1" noChangeArrowheads="1"/>
          </p:cNvSpPr>
          <p:nvPr>
            <p:ph idx="1"/>
          </p:nvPr>
        </p:nvSpPr>
        <p:spPr>
          <a:xfrm>
            <a:off x="684212" y="1591055"/>
            <a:ext cx="8229600" cy="5257801"/>
          </a:xfrm>
        </p:spPr>
        <p:txBody>
          <a:bodyPr/>
          <a:lstStyle/>
          <a:p>
            <a:pPr>
              <a:buFont typeface="Monotype Sorts" pitchFamily="-107" charset="2"/>
              <a:buNone/>
            </a:pPr>
            <a:r>
              <a:rPr lang="en-US" dirty="0">
                <a:solidFill>
                  <a:srgbClr val="0000FF"/>
                </a:solidFill>
              </a:rPr>
              <a:t>	</a:t>
            </a:r>
            <a:r>
              <a:rPr lang="en-US" b="1" dirty="0" smtClean="0">
                <a:solidFill>
                  <a:srgbClr val="0000FF"/>
                </a:solidFill>
              </a:rPr>
              <a:t>Support	  Maximal(s=3</a:t>
            </a:r>
            <a:r>
              <a:rPr lang="en-US" b="1" dirty="0">
                <a:solidFill>
                  <a:srgbClr val="0000FF"/>
                </a:solidFill>
              </a:rPr>
              <a:t>)	Closed</a:t>
            </a:r>
          </a:p>
          <a:p>
            <a:pPr>
              <a:buFont typeface="Monotype Sorts" pitchFamily="-107" charset="2"/>
              <a:buNone/>
            </a:pPr>
            <a:r>
              <a:rPr lang="en-US" b="1" dirty="0"/>
              <a:t>A</a:t>
            </a:r>
            <a:r>
              <a:rPr lang="en-US" dirty="0"/>
              <a:t>		4		No		  No</a:t>
            </a:r>
          </a:p>
          <a:p>
            <a:pPr>
              <a:buFont typeface="Monotype Sorts" pitchFamily="-107" charset="2"/>
              <a:buNone/>
            </a:pPr>
            <a:r>
              <a:rPr lang="en-US" b="1" dirty="0"/>
              <a:t>B</a:t>
            </a:r>
            <a:r>
              <a:rPr lang="en-US" dirty="0"/>
              <a:t>		5		No		  Yes</a:t>
            </a:r>
            <a:endParaRPr lang="en-US" b="1" dirty="0"/>
          </a:p>
          <a:p>
            <a:pPr>
              <a:buFont typeface="Monotype Sorts" pitchFamily="-107" charset="2"/>
              <a:buNone/>
            </a:pPr>
            <a:r>
              <a:rPr lang="en-US" b="1" dirty="0"/>
              <a:t>C</a:t>
            </a:r>
            <a:r>
              <a:rPr lang="en-US" dirty="0"/>
              <a:t>		3		No		  No</a:t>
            </a:r>
          </a:p>
          <a:p>
            <a:pPr>
              <a:buFont typeface="Monotype Sorts" pitchFamily="-107" charset="2"/>
              <a:buNone/>
            </a:pPr>
            <a:r>
              <a:rPr lang="en-US" b="1" dirty="0"/>
              <a:t>AB</a:t>
            </a:r>
            <a:r>
              <a:rPr lang="en-US" dirty="0"/>
              <a:t>	4		Yes		  Yes</a:t>
            </a:r>
          </a:p>
          <a:p>
            <a:pPr>
              <a:buFont typeface="Monotype Sorts" pitchFamily="-107" charset="2"/>
              <a:buNone/>
            </a:pPr>
            <a:r>
              <a:rPr lang="en-US" b="1" dirty="0"/>
              <a:t>AC</a:t>
            </a:r>
            <a:r>
              <a:rPr lang="en-US" dirty="0"/>
              <a:t>	2		No		  No</a:t>
            </a:r>
          </a:p>
          <a:p>
            <a:pPr>
              <a:buFont typeface="Monotype Sorts" pitchFamily="-107" charset="2"/>
              <a:buNone/>
            </a:pPr>
            <a:r>
              <a:rPr lang="en-US" b="1" dirty="0"/>
              <a:t>BC</a:t>
            </a:r>
            <a:r>
              <a:rPr lang="en-US" dirty="0"/>
              <a:t>	3		Yes		  Yes</a:t>
            </a:r>
          </a:p>
          <a:p>
            <a:pPr>
              <a:buFont typeface="Monotype Sorts" pitchFamily="-107" charset="2"/>
              <a:buNone/>
            </a:pPr>
            <a:r>
              <a:rPr lang="en-US" b="1" dirty="0"/>
              <a:t>ABC</a:t>
            </a:r>
            <a:r>
              <a:rPr lang="en-US" dirty="0"/>
              <a:t>	2		No		  Yes</a:t>
            </a:r>
          </a:p>
        </p:txBody>
      </p:sp>
      <p:sp>
        <p:nvSpPr>
          <p:cNvPr id="18" name="Footer Placeholder 17"/>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16" name="Slide Number Placeholder 5"/>
          <p:cNvSpPr>
            <a:spLocks noGrp="1"/>
          </p:cNvSpPr>
          <p:nvPr>
            <p:ph type="sldNum" sz="quarter" idx="12"/>
          </p:nvPr>
        </p:nvSpPr>
        <p:spPr/>
        <p:txBody>
          <a:bodyPr/>
          <a:lstStyle/>
          <a:p>
            <a:fld id="{066ECBB2-C50D-7949-BA96-DF962D1E4F31}" type="slidenum">
              <a:rPr lang="en-US"/>
              <a:pPr/>
              <a:t>17</a:t>
            </a:fld>
            <a:endParaRPr lang="en-US"/>
          </a:p>
        </p:txBody>
      </p:sp>
      <p:grpSp>
        <p:nvGrpSpPr>
          <p:cNvPr id="2" name="Group 6"/>
          <p:cNvGrpSpPr>
            <a:grpSpLocks/>
          </p:cNvGrpSpPr>
          <p:nvPr/>
        </p:nvGrpSpPr>
        <p:grpSpPr bwMode="auto">
          <a:xfrm>
            <a:off x="4057649" y="1219200"/>
            <a:ext cx="4070350" cy="1676400"/>
            <a:chOff x="2592" y="864"/>
            <a:chExt cx="2564" cy="1056"/>
          </a:xfrm>
        </p:grpSpPr>
        <p:sp>
          <p:nvSpPr>
            <p:cNvPr id="41988" name="Text Box 4"/>
            <p:cNvSpPr txBox="1">
              <a:spLocks noChangeArrowheads="1"/>
            </p:cNvSpPr>
            <p:nvPr/>
          </p:nvSpPr>
          <p:spPr bwMode="auto">
            <a:xfrm>
              <a:off x="4212" y="864"/>
              <a:ext cx="944" cy="582"/>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Frequent, but</a:t>
              </a:r>
            </a:p>
            <a:p>
              <a:r>
                <a:rPr lang="en-US" dirty="0">
                  <a:solidFill>
                    <a:srgbClr val="008000"/>
                  </a:solidFill>
                </a:rPr>
                <a:t>superset BC</a:t>
              </a:r>
            </a:p>
            <a:p>
              <a:r>
                <a:rPr lang="en-US" dirty="0">
                  <a:solidFill>
                    <a:srgbClr val="008000"/>
                  </a:solidFill>
                </a:rPr>
                <a:t>also frequent.</a:t>
              </a:r>
            </a:p>
          </p:txBody>
        </p:sp>
        <p:sp>
          <p:nvSpPr>
            <p:cNvPr id="41989" name="Line 5"/>
            <p:cNvSpPr>
              <a:spLocks noChangeShapeType="1"/>
            </p:cNvSpPr>
            <p:nvPr/>
          </p:nvSpPr>
          <p:spPr bwMode="auto">
            <a:xfrm flipH="1">
              <a:off x="2592" y="1296"/>
              <a:ext cx="1632" cy="624"/>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3" name="Group 9"/>
          <p:cNvGrpSpPr>
            <a:grpSpLocks/>
          </p:cNvGrpSpPr>
          <p:nvPr/>
        </p:nvGrpSpPr>
        <p:grpSpPr bwMode="auto">
          <a:xfrm>
            <a:off x="4037012" y="2393950"/>
            <a:ext cx="4344988" cy="1382713"/>
            <a:chOff x="2640" y="1721"/>
            <a:chExt cx="2737" cy="871"/>
          </a:xfrm>
        </p:grpSpPr>
        <p:sp>
          <p:nvSpPr>
            <p:cNvPr id="41991" name="Text Box 7"/>
            <p:cNvSpPr txBox="1">
              <a:spLocks noChangeArrowheads="1"/>
            </p:cNvSpPr>
            <p:nvPr/>
          </p:nvSpPr>
          <p:spPr bwMode="auto">
            <a:xfrm>
              <a:off x="4250" y="1721"/>
              <a:ext cx="1127" cy="582"/>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Frequent, and</a:t>
              </a:r>
            </a:p>
            <a:p>
              <a:r>
                <a:rPr lang="en-US" dirty="0">
                  <a:solidFill>
                    <a:srgbClr val="008000"/>
                  </a:solidFill>
                </a:rPr>
                <a:t>its only superset,</a:t>
              </a:r>
            </a:p>
            <a:p>
              <a:r>
                <a:rPr lang="en-US" dirty="0">
                  <a:solidFill>
                    <a:srgbClr val="008000"/>
                  </a:solidFill>
                </a:rPr>
                <a:t>ABC, not freq.</a:t>
              </a:r>
            </a:p>
          </p:txBody>
        </p:sp>
        <p:sp>
          <p:nvSpPr>
            <p:cNvPr id="41992" name="Line 8"/>
            <p:cNvSpPr>
              <a:spLocks noChangeShapeType="1"/>
            </p:cNvSpPr>
            <p:nvPr/>
          </p:nvSpPr>
          <p:spPr bwMode="auto">
            <a:xfrm flipH="1">
              <a:off x="2640" y="1968"/>
              <a:ext cx="1584" cy="624"/>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4" name="Group 12"/>
          <p:cNvGrpSpPr>
            <a:grpSpLocks/>
          </p:cNvGrpSpPr>
          <p:nvPr/>
        </p:nvGrpSpPr>
        <p:grpSpPr bwMode="auto">
          <a:xfrm>
            <a:off x="5962650" y="3428998"/>
            <a:ext cx="2322513" cy="679450"/>
            <a:chOff x="3888" y="2400"/>
            <a:chExt cx="1463" cy="428"/>
          </a:xfrm>
        </p:grpSpPr>
        <p:sp>
          <p:nvSpPr>
            <p:cNvPr id="41994" name="Text Box 10"/>
            <p:cNvSpPr txBox="1">
              <a:spLocks noChangeArrowheads="1"/>
            </p:cNvSpPr>
            <p:nvPr/>
          </p:nvSpPr>
          <p:spPr bwMode="auto">
            <a:xfrm>
              <a:off x="4262" y="2421"/>
              <a:ext cx="1089" cy="407"/>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Superset BC</a:t>
              </a:r>
            </a:p>
            <a:p>
              <a:r>
                <a:rPr lang="en-US" dirty="0">
                  <a:solidFill>
                    <a:srgbClr val="008000"/>
                  </a:solidFill>
                </a:rPr>
                <a:t>has same count.</a:t>
              </a:r>
            </a:p>
          </p:txBody>
        </p:sp>
        <p:sp>
          <p:nvSpPr>
            <p:cNvPr id="41995" name="Line 11"/>
            <p:cNvSpPr>
              <a:spLocks noChangeShapeType="1"/>
            </p:cNvSpPr>
            <p:nvPr/>
          </p:nvSpPr>
          <p:spPr bwMode="auto">
            <a:xfrm flipH="1" flipV="1">
              <a:off x="3888" y="2400"/>
              <a:ext cx="336" cy="288"/>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5" name="Group 15"/>
          <p:cNvGrpSpPr>
            <a:grpSpLocks/>
          </p:cNvGrpSpPr>
          <p:nvPr/>
        </p:nvGrpSpPr>
        <p:grpSpPr bwMode="auto">
          <a:xfrm>
            <a:off x="6191251" y="4191000"/>
            <a:ext cx="2052638" cy="923925"/>
            <a:chOff x="3984" y="3024"/>
            <a:chExt cx="1293" cy="582"/>
          </a:xfrm>
        </p:grpSpPr>
        <p:sp>
          <p:nvSpPr>
            <p:cNvPr id="41997" name="Text Box 13"/>
            <p:cNvSpPr txBox="1">
              <a:spLocks noChangeArrowheads="1"/>
            </p:cNvSpPr>
            <p:nvPr/>
          </p:nvSpPr>
          <p:spPr bwMode="auto">
            <a:xfrm>
              <a:off x="4310" y="3024"/>
              <a:ext cx="967" cy="582"/>
            </a:xfrm>
            <a:prstGeom prst="rect">
              <a:avLst/>
            </a:prstGeom>
            <a:noFill/>
            <a:ln w="9525">
              <a:noFill/>
              <a:miter lim="800000"/>
              <a:headEnd/>
              <a:tailEnd/>
            </a:ln>
            <a:effectLst/>
          </p:spPr>
          <p:txBody>
            <a:bodyPr wrap="none">
              <a:prstTxWarp prst="textNoShape">
                <a:avLst/>
              </a:prstTxWarp>
              <a:spAutoFit/>
            </a:bodyPr>
            <a:lstStyle/>
            <a:p>
              <a:r>
                <a:rPr lang="en-US" dirty="0">
                  <a:solidFill>
                    <a:srgbClr val="008000"/>
                  </a:solidFill>
                </a:rPr>
                <a:t>Its only super-</a:t>
              </a:r>
            </a:p>
            <a:p>
              <a:r>
                <a:rPr lang="en-US" dirty="0">
                  <a:solidFill>
                    <a:srgbClr val="008000"/>
                  </a:solidFill>
                </a:rPr>
                <a:t>set, ABC, has</a:t>
              </a:r>
            </a:p>
            <a:p>
              <a:r>
                <a:rPr lang="en-US" dirty="0">
                  <a:solidFill>
                    <a:srgbClr val="008000"/>
                  </a:solidFill>
                </a:rPr>
                <a:t>smaller count.</a:t>
              </a:r>
            </a:p>
          </p:txBody>
        </p:sp>
        <p:sp>
          <p:nvSpPr>
            <p:cNvPr id="41998" name="Line 14"/>
            <p:cNvSpPr>
              <a:spLocks noChangeShapeType="1"/>
            </p:cNvSpPr>
            <p:nvPr/>
          </p:nvSpPr>
          <p:spPr bwMode="auto">
            <a:xfrm flipH="1">
              <a:off x="3984" y="3408"/>
              <a:ext cx="288" cy="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spTree>
    <p:extLst>
      <p:ext uri="{BB962C8B-B14F-4D97-AF65-F5344CB8AC3E}">
        <p14:creationId xmlns:p14="http://schemas.microsoft.com/office/powerpoint/2010/main" val="325751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Finding Frequent </a:t>
            </a:r>
            <a:r>
              <a:rPr lang="en-US" dirty="0" err="1" smtClean="0"/>
              <a:t>Itemsets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3820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ChangeArrowheads="1"/>
          </p:cNvSpPr>
          <p:nvPr>
            <p:ph type="title"/>
          </p:nvPr>
        </p:nvSpPr>
        <p:spPr/>
        <p:txBody>
          <a:bodyPr/>
          <a:lstStyle/>
          <a:p>
            <a:r>
              <a:rPr lang="en-US" dirty="0" err="1" smtClean="0"/>
              <a:t>Itemsets</a:t>
            </a:r>
            <a:r>
              <a:rPr lang="en-US" dirty="0" smtClean="0"/>
              <a:t>: Computation </a:t>
            </a:r>
            <a:r>
              <a:rPr lang="en-US" dirty="0"/>
              <a:t>Model</a:t>
            </a:r>
          </a:p>
        </p:txBody>
      </p:sp>
      <p:sp>
        <p:nvSpPr>
          <p:cNvPr id="62467" name="Rectangle 1027"/>
          <p:cNvSpPr>
            <a:spLocks noGrp="1" noChangeArrowheads="1"/>
          </p:cNvSpPr>
          <p:nvPr>
            <p:ph idx="1"/>
          </p:nvPr>
        </p:nvSpPr>
        <p:spPr>
          <a:xfrm>
            <a:off x="457200" y="1295400"/>
            <a:ext cx="8229600" cy="4994701"/>
          </a:xfrm>
        </p:spPr>
        <p:txBody>
          <a:bodyPr>
            <a:normAutofit lnSpcReduction="10000"/>
          </a:bodyPr>
          <a:lstStyle/>
          <a:p>
            <a:r>
              <a:rPr lang="en-US" b="1" dirty="0" smtClean="0">
                <a:solidFill>
                  <a:srgbClr val="0000FF"/>
                </a:solidFill>
              </a:rPr>
              <a:t>Back to finding frequent </a:t>
            </a:r>
            <a:r>
              <a:rPr lang="en-US" b="1" dirty="0" err="1" smtClean="0">
                <a:solidFill>
                  <a:srgbClr val="0000FF"/>
                </a:solidFill>
              </a:rPr>
              <a:t>itemsets</a:t>
            </a:r>
            <a:endParaRPr lang="en-US" b="1" dirty="0" smtClean="0">
              <a:solidFill>
                <a:srgbClr val="0000FF"/>
              </a:solidFill>
            </a:endParaRPr>
          </a:p>
          <a:p>
            <a:r>
              <a:rPr lang="en-US" dirty="0" smtClean="0"/>
              <a:t>Typically</a:t>
            </a:r>
            <a:r>
              <a:rPr lang="en-US" dirty="0"/>
              <a:t>, data is kept in flat files </a:t>
            </a:r>
            <a:r>
              <a:rPr lang="en-US" dirty="0" smtClean="0"/>
              <a:t/>
            </a:r>
            <a:br>
              <a:rPr lang="en-US" dirty="0" smtClean="0"/>
            </a:br>
            <a:r>
              <a:rPr lang="en-US" dirty="0" smtClean="0"/>
              <a:t>rather </a:t>
            </a:r>
            <a:r>
              <a:rPr lang="en-US" dirty="0"/>
              <a:t>than in a database </a:t>
            </a:r>
            <a:r>
              <a:rPr lang="en-US" dirty="0" smtClean="0"/>
              <a:t>system:</a:t>
            </a:r>
            <a:endParaRPr lang="en-US" dirty="0"/>
          </a:p>
          <a:p>
            <a:pPr lvl="1"/>
            <a:r>
              <a:rPr lang="en-US" dirty="0"/>
              <a:t>Stored on </a:t>
            </a:r>
            <a:r>
              <a:rPr lang="en-US" dirty="0" smtClean="0"/>
              <a:t>disk</a:t>
            </a:r>
            <a:endParaRPr lang="en-US" dirty="0"/>
          </a:p>
          <a:p>
            <a:pPr lvl="1"/>
            <a:r>
              <a:rPr lang="en-US" dirty="0"/>
              <a:t>Stored </a:t>
            </a:r>
            <a:r>
              <a:rPr lang="en-US" dirty="0" smtClean="0"/>
              <a:t>basket-by-basket</a:t>
            </a:r>
            <a:endParaRPr lang="en-US" dirty="0"/>
          </a:p>
          <a:p>
            <a:pPr lvl="1"/>
            <a:r>
              <a:rPr lang="en-US" dirty="0" smtClean="0"/>
              <a:t>Baskets are </a:t>
            </a:r>
            <a:r>
              <a:rPr lang="en-US" b="1" dirty="0" smtClean="0">
                <a:solidFill>
                  <a:srgbClr val="FF0066"/>
                </a:solidFill>
              </a:rPr>
              <a:t>small</a:t>
            </a:r>
            <a:r>
              <a:rPr lang="en-US" dirty="0" smtClean="0">
                <a:solidFill>
                  <a:srgbClr val="FF0066"/>
                </a:solidFill>
              </a:rPr>
              <a:t> </a:t>
            </a:r>
            <a:r>
              <a:rPr lang="en-US" dirty="0" smtClean="0"/>
              <a:t>but we have </a:t>
            </a:r>
            <a:br>
              <a:rPr lang="en-US" dirty="0" smtClean="0"/>
            </a:br>
            <a:r>
              <a:rPr lang="en-US" dirty="0" smtClean="0"/>
              <a:t>many baskets and many items</a:t>
            </a:r>
          </a:p>
          <a:p>
            <a:pPr lvl="2"/>
            <a:r>
              <a:rPr lang="en-US" dirty="0" smtClean="0"/>
              <a:t>Expand </a:t>
            </a:r>
            <a:r>
              <a:rPr lang="en-US" dirty="0"/>
              <a:t>baskets into pairs, triples, etc. </a:t>
            </a:r>
            <a:r>
              <a:rPr lang="en-US" dirty="0" smtClean="0"/>
              <a:t/>
            </a:r>
            <a:br>
              <a:rPr lang="en-US" dirty="0" smtClean="0"/>
            </a:br>
            <a:r>
              <a:rPr lang="en-US" dirty="0" smtClean="0"/>
              <a:t>as </a:t>
            </a:r>
            <a:r>
              <a:rPr lang="en-US" dirty="0"/>
              <a:t>you read </a:t>
            </a:r>
            <a:r>
              <a:rPr lang="en-US" dirty="0" smtClean="0"/>
              <a:t>baskets</a:t>
            </a:r>
            <a:endParaRPr lang="en-US" dirty="0"/>
          </a:p>
          <a:p>
            <a:pPr lvl="2"/>
            <a:r>
              <a:rPr lang="en-US" dirty="0"/>
              <a:t>Use </a:t>
            </a:r>
            <a:r>
              <a:rPr lang="en-US" b="1" i="1" dirty="0">
                <a:solidFill>
                  <a:srgbClr val="FF0066"/>
                </a:solidFill>
              </a:rPr>
              <a:t>k</a:t>
            </a:r>
            <a:r>
              <a:rPr lang="en-US" dirty="0"/>
              <a:t> </a:t>
            </a:r>
            <a:r>
              <a:rPr lang="en-US" dirty="0" smtClean="0"/>
              <a:t>nested </a:t>
            </a:r>
            <a:r>
              <a:rPr lang="en-US" dirty="0"/>
              <a:t>loops to generate all </a:t>
            </a:r>
            <a:r>
              <a:rPr lang="en-US" dirty="0" smtClean="0"/>
              <a:t/>
            </a:r>
            <a:br>
              <a:rPr lang="en-US" dirty="0" smtClean="0"/>
            </a:br>
            <a:r>
              <a:rPr lang="en-US" dirty="0" smtClean="0"/>
              <a:t>sets </a:t>
            </a:r>
            <a:r>
              <a:rPr lang="en-US" dirty="0"/>
              <a:t>of size </a:t>
            </a:r>
            <a:r>
              <a:rPr lang="en-US" b="1" i="1" dirty="0" smtClean="0">
                <a:solidFill>
                  <a:srgbClr val="FF0066"/>
                </a:solidFill>
              </a:rPr>
              <a:t>k</a:t>
            </a:r>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A91B5FDD-C4CF-AF44-9F0E-8B7B5F21FA79}" type="slidenum">
              <a:rPr lang="en-US"/>
              <a:pPr/>
              <a:t>19</a:t>
            </a:fld>
            <a:endParaRPr lang="en-US"/>
          </a:p>
        </p:txBody>
      </p:sp>
      <p:grpSp>
        <p:nvGrpSpPr>
          <p:cNvPr id="2" name="Group 1"/>
          <p:cNvGrpSpPr/>
          <p:nvPr/>
        </p:nvGrpSpPr>
        <p:grpSpPr>
          <a:xfrm>
            <a:off x="7086600" y="1371600"/>
            <a:ext cx="1371600" cy="4419600"/>
            <a:chOff x="7467600" y="2057400"/>
            <a:chExt cx="1371600" cy="4419600"/>
          </a:xfrm>
        </p:grpSpPr>
        <p:sp>
          <p:nvSpPr>
            <p:cNvPr id="7" name="Rectangle 3"/>
            <p:cNvSpPr>
              <a:spLocks noChangeArrowheads="1"/>
            </p:cNvSpPr>
            <p:nvPr/>
          </p:nvSpPr>
          <p:spPr bwMode="auto">
            <a:xfrm>
              <a:off x="7467600" y="2057400"/>
              <a:ext cx="1371600" cy="4419600"/>
            </a:xfrm>
            <a:prstGeom prst="rect">
              <a:avLst/>
            </a:prstGeom>
            <a:solidFill>
              <a:srgbClr val="FFFF99">
                <a:alpha val="50000"/>
              </a:srgbClr>
            </a:solidFill>
            <a:ln w="9525">
              <a:solidFill>
                <a:schemeClr val="tx1"/>
              </a:solidFill>
              <a:miter lim="800000"/>
              <a:headEnd/>
              <a:tailEnd/>
            </a:ln>
            <a:effectLst/>
          </p:spPr>
          <p:txBody>
            <a:bodyPr wrap="none" anchor="ctr">
              <a:prstTxWarp prst="textNoShape">
                <a:avLst/>
              </a:prstTxWarp>
            </a:bodyPr>
            <a:lstStyle/>
            <a:p>
              <a:endParaRPr lang="en-US"/>
            </a:p>
          </p:txBody>
        </p:sp>
        <p:sp>
          <p:nvSpPr>
            <p:cNvPr id="8" name="Line 4"/>
            <p:cNvSpPr>
              <a:spLocks noChangeShapeType="1"/>
            </p:cNvSpPr>
            <p:nvPr/>
          </p:nvSpPr>
          <p:spPr bwMode="auto">
            <a:xfrm>
              <a:off x="7467600" y="22860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9" name="Line 5"/>
            <p:cNvSpPr>
              <a:spLocks noChangeShapeType="1"/>
            </p:cNvSpPr>
            <p:nvPr/>
          </p:nvSpPr>
          <p:spPr bwMode="auto">
            <a:xfrm>
              <a:off x="7467600" y="25146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0" name="Line 6"/>
            <p:cNvSpPr>
              <a:spLocks noChangeShapeType="1"/>
            </p:cNvSpPr>
            <p:nvPr/>
          </p:nvSpPr>
          <p:spPr bwMode="auto">
            <a:xfrm>
              <a:off x="7467600" y="4800600"/>
              <a:ext cx="1371600" cy="0"/>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11" name="Line 7"/>
            <p:cNvSpPr>
              <a:spLocks noChangeShapeType="1"/>
            </p:cNvSpPr>
            <p:nvPr/>
          </p:nvSpPr>
          <p:spPr bwMode="auto">
            <a:xfrm>
              <a:off x="7467600" y="27432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2" name="Line 8"/>
            <p:cNvSpPr>
              <a:spLocks noChangeShapeType="1"/>
            </p:cNvSpPr>
            <p:nvPr/>
          </p:nvSpPr>
          <p:spPr bwMode="auto">
            <a:xfrm>
              <a:off x="7467600" y="3200400"/>
              <a:ext cx="1371600" cy="0"/>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13" name="Line 9"/>
            <p:cNvSpPr>
              <a:spLocks noChangeShapeType="1"/>
            </p:cNvSpPr>
            <p:nvPr/>
          </p:nvSpPr>
          <p:spPr bwMode="auto">
            <a:xfrm>
              <a:off x="7467600" y="29718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4" name="Line 10"/>
            <p:cNvSpPr>
              <a:spLocks noChangeShapeType="1"/>
            </p:cNvSpPr>
            <p:nvPr/>
          </p:nvSpPr>
          <p:spPr bwMode="auto">
            <a:xfrm>
              <a:off x="7467600" y="45720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5" name="Line 11"/>
            <p:cNvSpPr>
              <a:spLocks noChangeShapeType="1"/>
            </p:cNvSpPr>
            <p:nvPr/>
          </p:nvSpPr>
          <p:spPr bwMode="auto">
            <a:xfrm>
              <a:off x="7467600" y="43434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6" name="Line 12"/>
            <p:cNvSpPr>
              <a:spLocks noChangeShapeType="1"/>
            </p:cNvSpPr>
            <p:nvPr/>
          </p:nvSpPr>
          <p:spPr bwMode="auto">
            <a:xfrm>
              <a:off x="7467600" y="41148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7" name="Line 13"/>
            <p:cNvSpPr>
              <a:spLocks noChangeShapeType="1"/>
            </p:cNvSpPr>
            <p:nvPr/>
          </p:nvSpPr>
          <p:spPr bwMode="auto">
            <a:xfrm>
              <a:off x="7467600" y="3886200"/>
              <a:ext cx="1371600" cy="0"/>
            </a:xfrm>
            <a:prstGeom prst="line">
              <a:avLst/>
            </a:prstGeom>
            <a:noFill/>
            <a:ln w="38100">
              <a:solidFill>
                <a:schemeClr val="tx1"/>
              </a:solidFill>
              <a:round/>
              <a:headEnd/>
              <a:tailEnd/>
            </a:ln>
            <a:effectLst/>
          </p:spPr>
          <p:txBody>
            <a:bodyPr>
              <a:prstTxWarp prst="textNoShape">
                <a:avLst/>
              </a:prstTxWarp>
            </a:bodyPr>
            <a:lstStyle/>
            <a:p>
              <a:endParaRPr lang="en-US"/>
            </a:p>
          </p:txBody>
        </p:sp>
        <p:sp>
          <p:nvSpPr>
            <p:cNvPr id="18" name="Line 14"/>
            <p:cNvSpPr>
              <a:spLocks noChangeShapeType="1"/>
            </p:cNvSpPr>
            <p:nvPr/>
          </p:nvSpPr>
          <p:spPr bwMode="auto">
            <a:xfrm>
              <a:off x="7467600" y="36576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19" name="Line 15"/>
            <p:cNvSpPr>
              <a:spLocks noChangeShapeType="1"/>
            </p:cNvSpPr>
            <p:nvPr/>
          </p:nvSpPr>
          <p:spPr bwMode="auto">
            <a:xfrm>
              <a:off x="7467600" y="3429000"/>
              <a:ext cx="1371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0" name="Text Box 16"/>
            <p:cNvSpPr txBox="1">
              <a:spLocks noChangeArrowheads="1"/>
            </p:cNvSpPr>
            <p:nvPr/>
          </p:nvSpPr>
          <p:spPr bwMode="auto">
            <a:xfrm>
              <a:off x="7772400" y="34290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1" name="Text Box 17"/>
            <p:cNvSpPr txBox="1">
              <a:spLocks noChangeArrowheads="1"/>
            </p:cNvSpPr>
            <p:nvPr/>
          </p:nvSpPr>
          <p:spPr bwMode="auto">
            <a:xfrm>
              <a:off x="7772400" y="32004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2" name="Text Box 18"/>
            <p:cNvSpPr txBox="1">
              <a:spLocks noChangeArrowheads="1"/>
            </p:cNvSpPr>
            <p:nvPr/>
          </p:nvSpPr>
          <p:spPr bwMode="auto">
            <a:xfrm>
              <a:off x="7772400" y="29718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3" name="Text Box 19"/>
            <p:cNvSpPr txBox="1">
              <a:spLocks noChangeArrowheads="1"/>
            </p:cNvSpPr>
            <p:nvPr/>
          </p:nvSpPr>
          <p:spPr bwMode="auto">
            <a:xfrm>
              <a:off x="7772400" y="27432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4" name="Text Box 20"/>
            <p:cNvSpPr txBox="1">
              <a:spLocks noChangeArrowheads="1"/>
            </p:cNvSpPr>
            <p:nvPr/>
          </p:nvSpPr>
          <p:spPr bwMode="auto">
            <a:xfrm>
              <a:off x="7772400" y="25146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5" name="Text Box 21"/>
            <p:cNvSpPr txBox="1">
              <a:spLocks noChangeArrowheads="1"/>
            </p:cNvSpPr>
            <p:nvPr/>
          </p:nvSpPr>
          <p:spPr bwMode="auto">
            <a:xfrm>
              <a:off x="7772400" y="22860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6" name="Text Box 22"/>
            <p:cNvSpPr txBox="1">
              <a:spLocks noChangeArrowheads="1"/>
            </p:cNvSpPr>
            <p:nvPr/>
          </p:nvSpPr>
          <p:spPr bwMode="auto">
            <a:xfrm>
              <a:off x="7772400" y="20574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7" name="Text Box 23"/>
            <p:cNvSpPr txBox="1">
              <a:spLocks noChangeArrowheads="1"/>
            </p:cNvSpPr>
            <p:nvPr/>
          </p:nvSpPr>
          <p:spPr bwMode="auto">
            <a:xfrm>
              <a:off x="7772400" y="38862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8" name="Text Box 24"/>
            <p:cNvSpPr txBox="1">
              <a:spLocks noChangeArrowheads="1"/>
            </p:cNvSpPr>
            <p:nvPr/>
          </p:nvSpPr>
          <p:spPr bwMode="auto">
            <a:xfrm>
              <a:off x="7772400" y="45720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29" name="Text Box 25"/>
            <p:cNvSpPr txBox="1">
              <a:spLocks noChangeArrowheads="1"/>
            </p:cNvSpPr>
            <p:nvPr/>
          </p:nvSpPr>
          <p:spPr bwMode="auto">
            <a:xfrm>
              <a:off x="7772400" y="43434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30" name="Text Box 26"/>
            <p:cNvSpPr txBox="1">
              <a:spLocks noChangeArrowheads="1"/>
            </p:cNvSpPr>
            <p:nvPr/>
          </p:nvSpPr>
          <p:spPr bwMode="auto">
            <a:xfrm>
              <a:off x="7772400" y="41148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31" name="Text Box 27"/>
            <p:cNvSpPr txBox="1">
              <a:spLocks noChangeArrowheads="1"/>
            </p:cNvSpPr>
            <p:nvPr/>
          </p:nvSpPr>
          <p:spPr bwMode="auto">
            <a:xfrm>
              <a:off x="7772400" y="3657600"/>
              <a:ext cx="501650" cy="274638"/>
            </a:xfrm>
            <a:prstGeom prst="rect">
              <a:avLst/>
            </a:prstGeom>
            <a:noFill/>
            <a:ln w="9525">
              <a:noFill/>
              <a:miter lim="800000"/>
              <a:headEnd/>
              <a:tailEnd/>
            </a:ln>
            <a:effectLst/>
          </p:spPr>
          <p:txBody>
            <a:bodyPr wrap="none">
              <a:prstTxWarp prst="textNoShape">
                <a:avLst/>
              </a:prstTxWarp>
              <a:spAutoFit/>
            </a:bodyPr>
            <a:lstStyle/>
            <a:p>
              <a:r>
                <a:rPr lang="en-US" sz="1200"/>
                <a:t>Item</a:t>
              </a:r>
            </a:p>
          </p:txBody>
        </p:sp>
        <p:sp>
          <p:nvSpPr>
            <p:cNvPr id="38" name="Text Box 34"/>
            <p:cNvSpPr txBox="1">
              <a:spLocks noChangeArrowheads="1"/>
            </p:cNvSpPr>
            <p:nvPr/>
          </p:nvSpPr>
          <p:spPr bwMode="auto">
            <a:xfrm>
              <a:off x="7680325" y="5289550"/>
              <a:ext cx="563563" cy="366713"/>
            </a:xfrm>
            <a:prstGeom prst="rect">
              <a:avLst/>
            </a:prstGeom>
            <a:noFill/>
            <a:ln w="9525">
              <a:noFill/>
              <a:miter lim="800000"/>
              <a:headEnd/>
              <a:tailEnd/>
            </a:ln>
            <a:effectLst/>
          </p:spPr>
          <p:txBody>
            <a:bodyPr wrap="none">
              <a:prstTxWarp prst="textNoShape">
                <a:avLst/>
              </a:prstTxWarp>
              <a:spAutoFit/>
            </a:bodyPr>
            <a:lstStyle/>
            <a:p>
              <a:r>
                <a:rPr lang="en-US" sz="1800"/>
                <a:t>Etc.</a:t>
              </a:r>
            </a:p>
          </p:txBody>
        </p:sp>
      </p:grpSp>
      <p:sp>
        <p:nvSpPr>
          <p:cNvPr id="39" name="Text Box 35"/>
          <p:cNvSpPr txBox="1">
            <a:spLocks noChangeArrowheads="1"/>
          </p:cNvSpPr>
          <p:nvPr/>
        </p:nvSpPr>
        <p:spPr bwMode="auto">
          <a:xfrm>
            <a:off x="6400800" y="5874603"/>
            <a:ext cx="2756694" cy="830997"/>
          </a:xfrm>
          <a:prstGeom prst="rect">
            <a:avLst/>
          </a:prstGeom>
          <a:noFill/>
          <a:ln w="9525">
            <a:noFill/>
            <a:miter lim="800000"/>
            <a:headEnd/>
            <a:tailEnd/>
          </a:ln>
          <a:effectLst/>
        </p:spPr>
        <p:txBody>
          <a:bodyPr wrap="square">
            <a:prstTxWarp prst="textNoShape">
              <a:avLst/>
            </a:prstTxWarp>
            <a:spAutoFit/>
          </a:bodyPr>
          <a:lstStyle/>
          <a:p>
            <a:pPr algn="ctr"/>
            <a:r>
              <a:rPr lang="en-US" sz="1600" dirty="0" smtClean="0">
                <a:solidFill>
                  <a:srgbClr val="008000"/>
                </a:solidFill>
                <a:latin typeface="Arial" pitchFamily="34" charset="0"/>
                <a:cs typeface="Arial" pitchFamily="34" charset="0"/>
              </a:rPr>
              <a:t>Items are positive integers, and boundaries between baskets are </a:t>
            </a:r>
            <a:r>
              <a:rPr lang="en-US" sz="1600" dirty="0">
                <a:solidFill>
                  <a:srgbClr val="008000"/>
                </a:solidFill>
                <a:latin typeface="Arial" pitchFamily="34" charset="0"/>
                <a:cs typeface="Arial" pitchFamily="34" charset="0"/>
              </a:rPr>
              <a:t>–1.</a:t>
            </a:r>
          </a:p>
        </p:txBody>
      </p:sp>
      <p:sp>
        <p:nvSpPr>
          <p:cNvPr id="3" name="TextBox 2"/>
          <p:cNvSpPr txBox="1"/>
          <p:nvPr/>
        </p:nvSpPr>
        <p:spPr>
          <a:xfrm>
            <a:off x="0" y="6096000"/>
            <a:ext cx="6553200" cy="646331"/>
          </a:xfrm>
          <a:prstGeom prst="rect">
            <a:avLst/>
          </a:prstGeom>
          <a:noFill/>
        </p:spPr>
        <p:txBody>
          <a:bodyPr wrap="square" rtlCol="0">
            <a:spAutoFit/>
          </a:bodyPr>
          <a:lstStyle/>
          <a:p>
            <a:r>
              <a:rPr lang="en-US" b="1" dirty="0" smtClean="0">
                <a:solidFill>
                  <a:srgbClr val="008000"/>
                </a:solidFill>
                <a:latin typeface="Arial" pitchFamily="34" charset="0"/>
                <a:cs typeface="Arial" pitchFamily="34" charset="0"/>
              </a:rPr>
              <a:t>Note: </a:t>
            </a:r>
            <a:r>
              <a:rPr lang="en-US" dirty="0" smtClean="0">
                <a:solidFill>
                  <a:srgbClr val="008000"/>
                </a:solidFill>
                <a:latin typeface="Arial" pitchFamily="34" charset="0"/>
                <a:cs typeface="Arial" pitchFamily="34" charset="0"/>
              </a:rPr>
              <a:t>We want to find frequent </a:t>
            </a:r>
            <a:r>
              <a:rPr lang="en-US" dirty="0" err="1" smtClean="0">
                <a:solidFill>
                  <a:srgbClr val="008000"/>
                </a:solidFill>
                <a:latin typeface="Arial" pitchFamily="34" charset="0"/>
                <a:cs typeface="Arial" pitchFamily="34" charset="0"/>
              </a:rPr>
              <a:t>itemsets</a:t>
            </a:r>
            <a:r>
              <a:rPr lang="en-US" dirty="0" smtClean="0">
                <a:solidFill>
                  <a:srgbClr val="008000"/>
                </a:solidFill>
                <a:latin typeface="Arial" pitchFamily="34" charset="0"/>
                <a:cs typeface="Arial" pitchFamily="34" charset="0"/>
              </a:rPr>
              <a:t>. To find them, we have to count them. To count them, we have to generate them.</a:t>
            </a:r>
          </a:p>
        </p:txBody>
      </p:sp>
    </p:spTree>
    <p:extLst>
      <p:ext uri="{BB962C8B-B14F-4D97-AF65-F5344CB8AC3E}">
        <p14:creationId xmlns:p14="http://schemas.microsoft.com/office/powerpoint/2010/main" val="769125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normAutofit/>
          </a:bodyPr>
          <a:lstStyle/>
          <a:p>
            <a:r>
              <a:rPr lang="en-US" dirty="0"/>
              <a:t>Association Rule </a:t>
            </a:r>
            <a:r>
              <a:rPr lang="en-US" dirty="0" smtClean="0"/>
              <a:t>Discovery</a:t>
            </a:r>
            <a:endParaRPr lang="en-US" dirty="0"/>
          </a:p>
        </p:txBody>
      </p:sp>
      <p:sp>
        <p:nvSpPr>
          <p:cNvPr id="759811" name="Rectangle 3"/>
          <p:cNvSpPr>
            <a:spLocks noGrp="1" noChangeArrowheads="1"/>
          </p:cNvSpPr>
          <p:nvPr>
            <p:ph idx="1"/>
          </p:nvPr>
        </p:nvSpPr>
        <p:spPr>
          <a:xfrm>
            <a:off x="457200" y="1295400"/>
            <a:ext cx="8686800" cy="5334000"/>
          </a:xfrm>
        </p:spPr>
        <p:txBody>
          <a:bodyPr>
            <a:normAutofit fontScale="92500"/>
          </a:bodyPr>
          <a:lstStyle/>
          <a:p>
            <a:pPr marL="342900" indent="-342900">
              <a:buNone/>
            </a:pPr>
            <a:r>
              <a:rPr lang="en-US" b="1" dirty="0" smtClean="0">
                <a:solidFill>
                  <a:srgbClr val="0000FF"/>
                </a:solidFill>
              </a:rPr>
              <a:t>Supermarket shelf management – Market-basket model:</a:t>
            </a:r>
          </a:p>
          <a:p>
            <a:pPr marL="450342" indent="-285750"/>
            <a:r>
              <a:rPr lang="en-US" b="1" dirty="0" smtClean="0">
                <a:solidFill>
                  <a:srgbClr val="FF0066"/>
                </a:solidFill>
              </a:rPr>
              <a:t>Goal:</a:t>
            </a:r>
            <a:r>
              <a:rPr lang="en-US" dirty="0" smtClean="0"/>
              <a:t> Identify items that are bought together by sufficiently many customers</a:t>
            </a:r>
          </a:p>
          <a:p>
            <a:pPr marL="450342" indent="-285750"/>
            <a:r>
              <a:rPr lang="en-US" b="1" dirty="0" smtClean="0">
                <a:solidFill>
                  <a:srgbClr val="FF0066"/>
                </a:solidFill>
              </a:rPr>
              <a:t>Approach:</a:t>
            </a:r>
            <a:r>
              <a:rPr lang="en-US" dirty="0" smtClean="0"/>
              <a:t> Process the sales data collected with barcode scanners to find dependencies among items</a:t>
            </a:r>
          </a:p>
          <a:p>
            <a:pPr marL="450342" indent="-285750"/>
            <a:r>
              <a:rPr lang="en-US" b="1" dirty="0" smtClean="0">
                <a:solidFill>
                  <a:srgbClr val="FF0066"/>
                </a:solidFill>
              </a:rPr>
              <a:t>A classic rule:</a:t>
            </a:r>
          </a:p>
          <a:p>
            <a:pPr marL="877824" lvl="1"/>
            <a:r>
              <a:rPr lang="en-US" dirty="0" smtClean="0"/>
              <a:t>If someone buys diaper and milk, then he/she is </a:t>
            </a:r>
            <a:br>
              <a:rPr lang="en-US" dirty="0" smtClean="0"/>
            </a:br>
            <a:r>
              <a:rPr lang="en-US" dirty="0" smtClean="0"/>
              <a:t>likely to buy beer</a:t>
            </a:r>
          </a:p>
          <a:p>
            <a:pPr marL="877824" lvl="1"/>
            <a:r>
              <a:rPr lang="en-US" dirty="0" smtClean="0"/>
              <a:t>Don’t be surprised if you find six-packs next to diapers!</a:t>
            </a:r>
            <a:endParaRPr lang="en-US" dirty="0"/>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11794720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A242078-E153-5941-87B9-D48B4E93B2AD}" type="slidenum">
              <a:rPr lang="en-US"/>
              <a:pPr/>
              <a:t>20</a:t>
            </a:fld>
            <a:endParaRPr lang="en-US"/>
          </a:p>
        </p:txBody>
      </p:sp>
      <p:sp>
        <p:nvSpPr>
          <p:cNvPr id="76802" name="Rectangle 2"/>
          <p:cNvSpPr>
            <a:spLocks noGrp="1" noChangeArrowheads="1"/>
          </p:cNvSpPr>
          <p:nvPr>
            <p:ph type="title"/>
          </p:nvPr>
        </p:nvSpPr>
        <p:spPr/>
        <p:txBody>
          <a:bodyPr/>
          <a:lstStyle/>
          <a:p>
            <a:r>
              <a:rPr lang="en-US" dirty="0"/>
              <a:t>Computation </a:t>
            </a:r>
            <a:r>
              <a:rPr lang="en-US" dirty="0" smtClean="0"/>
              <a:t>Model</a:t>
            </a:r>
            <a:endParaRPr lang="en-US" dirty="0"/>
          </a:p>
        </p:txBody>
      </p:sp>
      <p:sp>
        <p:nvSpPr>
          <p:cNvPr id="76803" name="Rectangle 3"/>
          <p:cNvSpPr>
            <a:spLocks noGrp="1" noChangeArrowheads="1"/>
          </p:cNvSpPr>
          <p:nvPr>
            <p:ph type="body" idx="1"/>
          </p:nvPr>
        </p:nvSpPr>
        <p:spPr/>
        <p:txBody>
          <a:bodyPr/>
          <a:lstStyle/>
          <a:p>
            <a:r>
              <a:rPr lang="en-US" dirty="0"/>
              <a:t>The true cost of mining disk-resident data is usually the </a:t>
            </a:r>
            <a:r>
              <a:rPr lang="en-US" b="1" dirty="0">
                <a:solidFill>
                  <a:srgbClr val="008000"/>
                </a:solidFill>
              </a:rPr>
              <a:t>number of disk </a:t>
            </a:r>
            <a:r>
              <a:rPr lang="en-US" b="1" dirty="0" smtClean="0">
                <a:solidFill>
                  <a:srgbClr val="008000"/>
                </a:solidFill>
              </a:rPr>
              <a:t>I/</a:t>
            </a:r>
            <a:r>
              <a:rPr lang="en-US" b="1" dirty="0" err="1" smtClean="0">
                <a:solidFill>
                  <a:srgbClr val="008000"/>
                </a:solidFill>
              </a:rPr>
              <a:t>Os</a:t>
            </a:r>
            <a:endParaRPr lang="en-US" b="1" dirty="0">
              <a:solidFill>
                <a:srgbClr val="008000"/>
              </a:solidFill>
            </a:endParaRPr>
          </a:p>
          <a:p>
            <a:pPr lvl="8"/>
            <a:endParaRPr lang="en-US" dirty="0" smtClean="0"/>
          </a:p>
          <a:p>
            <a:r>
              <a:rPr lang="en-US" dirty="0" smtClean="0"/>
              <a:t>In </a:t>
            </a:r>
            <a:r>
              <a:rPr lang="en-US" dirty="0"/>
              <a:t>practice, association-rule algorithms read the data in </a:t>
            </a:r>
            <a:r>
              <a:rPr lang="en-US" b="1" i="1" dirty="0">
                <a:solidFill>
                  <a:srgbClr val="0000FF"/>
                </a:solidFill>
              </a:rPr>
              <a:t>passes</a:t>
            </a:r>
            <a:r>
              <a:rPr lang="en-US" dirty="0">
                <a:solidFill>
                  <a:srgbClr val="0000FF"/>
                </a:solidFill>
              </a:rPr>
              <a:t> </a:t>
            </a:r>
            <a:r>
              <a:rPr lang="en-US" dirty="0"/>
              <a:t>–  all baskets read in </a:t>
            </a:r>
            <a:r>
              <a:rPr lang="en-US" dirty="0" smtClean="0"/>
              <a:t>turn</a:t>
            </a:r>
          </a:p>
          <a:p>
            <a:pPr lvl="8"/>
            <a:endParaRPr lang="en-US" dirty="0" smtClean="0"/>
          </a:p>
          <a:p>
            <a:r>
              <a:rPr lang="en-US" dirty="0" smtClean="0"/>
              <a:t>We </a:t>
            </a:r>
            <a:r>
              <a:rPr lang="en-US" dirty="0"/>
              <a:t>measure the cost by the </a:t>
            </a:r>
            <a:r>
              <a:rPr lang="en-US" b="1" dirty="0" smtClean="0">
                <a:solidFill>
                  <a:srgbClr val="FF0066"/>
                </a:solidFill>
              </a:rPr>
              <a:t>number </a:t>
            </a:r>
            <a:r>
              <a:rPr lang="en-US" b="1" dirty="0">
                <a:solidFill>
                  <a:srgbClr val="FF0066"/>
                </a:solidFill>
              </a:rPr>
              <a:t>of passes</a:t>
            </a:r>
            <a:r>
              <a:rPr lang="en-US" b="1" dirty="0">
                <a:solidFill>
                  <a:srgbClr val="CC0066"/>
                </a:solidFill>
              </a:rPr>
              <a:t> </a:t>
            </a:r>
            <a:r>
              <a:rPr lang="en-US" dirty="0"/>
              <a:t>an algorithm </a:t>
            </a:r>
            <a:r>
              <a:rPr lang="en-US" dirty="0" smtClean="0"/>
              <a:t>makes over the data</a:t>
            </a:r>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Tree>
    <p:extLst>
      <p:ext uri="{BB962C8B-B14F-4D97-AF65-F5344CB8AC3E}">
        <p14:creationId xmlns:p14="http://schemas.microsoft.com/office/powerpoint/2010/main" val="16141955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1FBB878-EFE4-C045-A5BC-3ECD20FE6A34}" type="slidenum">
              <a:rPr lang="en-US"/>
              <a:pPr/>
              <a:t>21</a:t>
            </a:fld>
            <a:endParaRPr lang="en-US"/>
          </a:p>
        </p:txBody>
      </p:sp>
      <p:sp>
        <p:nvSpPr>
          <p:cNvPr id="63490" name="Rectangle 1026"/>
          <p:cNvSpPr>
            <a:spLocks noGrp="1" noChangeArrowheads="1"/>
          </p:cNvSpPr>
          <p:nvPr>
            <p:ph type="title"/>
          </p:nvPr>
        </p:nvSpPr>
        <p:spPr/>
        <p:txBody>
          <a:bodyPr/>
          <a:lstStyle/>
          <a:p>
            <a:r>
              <a:rPr lang="en-US"/>
              <a:t>Main-Memory Bottleneck</a:t>
            </a:r>
          </a:p>
        </p:txBody>
      </p:sp>
      <p:sp>
        <p:nvSpPr>
          <p:cNvPr id="63491" name="Rectangle 1027"/>
          <p:cNvSpPr>
            <a:spLocks noGrp="1" noChangeArrowheads="1"/>
          </p:cNvSpPr>
          <p:nvPr>
            <p:ph type="body" idx="1"/>
          </p:nvPr>
        </p:nvSpPr>
        <p:spPr/>
        <p:txBody>
          <a:bodyPr>
            <a:normAutofit/>
          </a:bodyPr>
          <a:lstStyle/>
          <a:p>
            <a:r>
              <a:rPr lang="en-US" dirty="0">
                <a:solidFill>
                  <a:srgbClr val="FF0066"/>
                </a:solidFill>
              </a:rPr>
              <a:t>For many frequent-itemset algorithms, </a:t>
            </a:r>
            <a:r>
              <a:rPr lang="en-US" dirty="0" smtClean="0">
                <a:solidFill>
                  <a:srgbClr val="FF0066"/>
                </a:solidFill>
              </a:rPr>
              <a:t/>
            </a:r>
            <a:br>
              <a:rPr lang="en-US" dirty="0" smtClean="0">
                <a:solidFill>
                  <a:srgbClr val="FF0066"/>
                </a:solidFill>
              </a:rPr>
            </a:br>
            <a:r>
              <a:rPr lang="en-US" b="1" dirty="0" smtClean="0">
                <a:solidFill>
                  <a:srgbClr val="FF0066"/>
                </a:solidFill>
              </a:rPr>
              <a:t>main-memory</a:t>
            </a:r>
            <a:r>
              <a:rPr lang="en-US" dirty="0" smtClean="0">
                <a:solidFill>
                  <a:srgbClr val="FF0066"/>
                </a:solidFill>
              </a:rPr>
              <a:t> </a:t>
            </a:r>
            <a:r>
              <a:rPr lang="en-US" dirty="0">
                <a:solidFill>
                  <a:srgbClr val="FF0066"/>
                </a:solidFill>
              </a:rPr>
              <a:t>is the critical </a:t>
            </a:r>
            <a:r>
              <a:rPr lang="en-US" dirty="0" smtClean="0">
                <a:solidFill>
                  <a:srgbClr val="FF0066"/>
                </a:solidFill>
              </a:rPr>
              <a:t>resource</a:t>
            </a:r>
            <a:endParaRPr lang="en-US" dirty="0">
              <a:solidFill>
                <a:srgbClr val="FF0066"/>
              </a:solidFill>
            </a:endParaRPr>
          </a:p>
          <a:p>
            <a:pPr lvl="1"/>
            <a:r>
              <a:rPr lang="en-US" dirty="0"/>
              <a:t>As we read baskets, we need to count </a:t>
            </a:r>
            <a:r>
              <a:rPr lang="en-US" dirty="0" smtClean="0"/>
              <a:t/>
            </a:r>
            <a:br>
              <a:rPr lang="en-US" dirty="0" smtClean="0"/>
            </a:br>
            <a:r>
              <a:rPr lang="en-US" dirty="0" smtClean="0"/>
              <a:t>something</a:t>
            </a:r>
            <a:r>
              <a:rPr lang="en-US" dirty="0"/>
              <a:t>, e.g., occurrences of </a:t>
            </a:r>
            <a:r>
              <a:rPr lang="en-US" dirty="0" smtClean="0"/>
              <a:t>pairs of items</a:t>
            </a:r>
            <a:endParaRPr lang="en-US" dirty="0"/>
          </a:p>
          <a:p>
            <a:pPr lvl="1"/>
            <a:r>
              <a:rPr lang="en-US" dirty="0"/>
              <a:t>The number of different things we can count </a:t>
            </a:r>
            <a:r>
              <a:rPr lang="en-US" dirty="0" smtClean="0"/>
              <a:t/>
            </a:r>
            <a:br>
              <a:rPr lang="en-US" dirty="0" smtClean="0"/>
            </a:br>
            <a:r>
              <a:rPr lang="en-US" dirty="0" smtClean="0"/>
              <a:t>is </a:t>
            </a:r>
            <a:r>
              <a:rPr lang="en-US" dirty="0"/>
              <a:t>limited by main </a:t>
            </a:r>
            <a:r>
              <a:rPr lang="en-US" dirty="0" smtClean="0"/>
              <a:t>memory</a:t>
            </a:r>
            <a:endParaRPr lang="en-US" dirty="0"/>
          </a:p>
          <a:p>
            <a:pPr lvl="1"/>
            <a:r>
              <a:rPr lang="en-US" dirty="0"/>
              <a:t>Swapping counts in/out is a disaster (</a:t>
            </a:r>
            <a:r>
              <a:rPr lang="en-US" dirty="0">
                <a:solidFill>
                  <a:srgbClr val="CC0066"/>
                </a:solidFill>
              </a:rPr>
              <a:t>why</a:t>
            </a:r>
            <a:r>
              <a:rPr lang="en-US" dirty="0" smtClean="0">
                <a:solidFill>
                  <a:srgbClr val="CC0066"/>
                </a:solidFill>
              </a:rPr>
              <a:t>?</a:t>
            </a:r>
            <a:r>
              <a:rPr lang="en-US" dirty="0" smtClean="0"/>
              <a:t>)</a:t>
            </a:r>
          </a:p>
          <a:p>
            <a:pPr>
              <a:buNone/>
            </a:pPr>
            <a:endParaRPr lang="en-US" dirty="0" smtClean="0"/>
          </a:p>
          <a:p>
            <a:pPr lvl="1">
              <a:buNone/>
            </a:pPr>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Tree>
    <p:extLst>
      <p:ext uri="{BB962C8B-B14F-4D97-AF65-F5344CB8AC3E}">
        <p14:creationId xmlns:p14="http://schemas.microsoft.com/office/powerpoint/2010/main" val="4111211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title"/>
          </p:nvPr>
        </p:nvSpPr>
        <p:spPr/>
        <p:txBody>
          <a:bodyPr/>
          <a:lstStyle/>
          <a:p>
            <a:r>
              <a:rPr lang="en-US"/>
              <a:t>Finding Frequent Pairs</a:t>
            </a:r>
          </a:p>
        </p:txBody>
      </p:sp>
      <p:sp>
        <p:nvSpPr>
          <p:cNvPr id="65539" name="Rectangle 1027"/>
          <p:cNvSpPr>
            <a:spLocks noGrp="1" noChangeArrowheads="1"/>
          </p:cNvSpPr>
          <p:nvPr>
            <p:ph idx="1"/>
          </p:nvPr>
        </p:nvSpPr>
        <p:spPr>
          <a:xfrm>
            <a:off x="457200" y="1295400"/>
            <a:ext cx="8686800" cy="5410200"/>
          </a:xfrm>
        </p:spPr>
        <p:txBody>
          <a:bodyPr>
            <a:normAutofit/>
          </a:bodyPr>
          <a:lstStyle/>
          <a:p>
            <a:r>
              <a:rPr lang="en-US" b="1" dirty="0"/>
              <a:t>The hardest problem often turns out to be finding the frequent</a:t>
            </a:r>
            <a:r>
              <a:rPr lang="en-US" b="1" dirty="0">
                <a:solidFill>
                  <a:srgbClr val="0000FF"/>
                </a:solidFill>
              </a:rPr>
              <a:t> </a:t>
            </a:r>
            <a:r>
              <a:rPr lang="en-US" b="1" dirty="0" smtClean="0">
                <a:solidFill>
                  <a:srgbClr val="0000FF"/>
                </a:solidFill>
              </a:rPr>
              <a:t>pairs </a:t>
            </a:r>
            <a:r>
              <a:rPr lang="en-US" b="1" dirty="0" smtClean="0"/>
              <a:t>of items </a:t>
            </a:r>
            <a:r>
              <a:rPr lang="en-US" b="1" i="1" dirty="0" smtClean="0">
                <a:latin typeface="Times New Roman" pitchFamily="18" charset="0"/>
                <a:cs typeface="Times New Roman" pitchFamily="18" charset="0"/>
              </a:rPr>
              <a:t>{i</a:t>
            </a:r>
            <a:r>
              <a:rPr lang="en-US" b="1" i="1" baseline="-25000" dirty="0" smtClean="0">
                <a:latin typeface="Times New Roman" pitchFamily="18" charset="0"/>
                <a:cs typeface="Times New Roman" pitchFamily="18" charset="0"/>
              </a:rPr>
              <a:t>1</a:t>
            </a:r>
            <a:r>
              <a:rPr lang="en-US" b="1" i="1" dirty="0" smtClean="0">
                <a:latin typeface="Times New Roman" pitchFamily="18" charset="0"/>
                <a:cs typeface="Times New Roman" pitchFamily="18" charset="0"/>
              </a:rPr>
              <a:t>, i</a:t>
            </a:r>
            <a:r>
              <a:rPr lang="en-US" b="1" i="1" baseline="-25000" dirty="0" smtClean="0">
                <a:latin typeface="Times New Roman" pitchFamily="18" charset="0"/>
                <a:cs typeface="Times New Roman" pitchFamily="18" charset="0"/>
              </a:rPr>
              <a:t>2</a:t>
            </a:r>
            <a:r>
              <a:rPr lang="en-US" b="1" i="1" dirty="0" smtClean="0">
                <a:latin typeface="Times New Roman" pitchFamily="18" charset="0"/>
                <a:cs typeface="Times New Roman" pitchFamily="18" charset="0"/>
              </a:rPr>
              <a:t>}</a:t>
            </a:r>
          </a:p>
          <a:p>
            <a:pPr lvl="1"/>
            <a:r>
              <a:rPr lang="en-US" b="1" dirty="0" smtClean="0">
                <a:solidFill>
                  <a:srgbClr val="0000FF"/>
                </a:solidFill>
              </a:rPr>
              <a:t>Why?</a:t>
            </a:r>
            <a:r>
              <a:rPr lang="en-US" dirty="0" smtClean="0"/>
              <a:t> Freq. </a:t>
            </a:r>
            <a:r>
              <a:rPr lang="en-US" dirty="0"/>
              <a:t>pairs are common, </a:t>
            </a:r>
            <a:r>
              <a:rPr lang="en-US" dirty="0" smtClean="0"/>
              <a:t>freq. </a:t>
            </a:r>
            <a:r>
              <a:rPr lang="en-US" dirty="0"/>
              <a:t>triples are </a:t>
            </a:r>
            <a:r>
              <a:rPr lang="en-US" dirty="0" smtClean="0"/>
              <a:t>rare</a:t>
            </a:r>
          </a:p>
          <a:p>
            <a:pPr lvl="2"/>
            <a:r>
              <a:rPr lang="en-US" b="1" dirty="0" smtClean="0">
                <a:solidFill>
                  <a:srgbClr val="0000FF"/>
                </a:solidFill>
              </a:rPr>
              <a:t>Why?</a:t>
            </a:r>
            <a:r>
              <a:rPr lang="en-US" dirty="0" smtClean="0"/>
              <a:t> </a:t>
            </a:r>
            <a:r>
              <a:rPr lang="en-US" dirty="0"/>
              <a:t>Probability of being frequent drops exponentially </a:t>
            </a:r>
            <a:r>
              <a:rPr lang="en-US" dirty="0" smtClean="0"/>
              <a:t/>
            </a:r>
            <a:br>
              <a:rPr lang="en-US" dirty="0" smtClean="0"/>
            </a:br>
            <a:r>
              <a:rPr lang="en-US" dirty="0" smtClean="0"/>
              <a:t>with </a:t>
            </a:r>
            <a:r>
              <a:rPr lang="en-US" dirty="0"/>
              <a:t>size; number of sets grows more slowly with </a:t>
            </a:r>
            <a:r>
              <a:rPr lang="en-US" dirty="0" smtClean="0"/>
              <a:t>size</a:t>
            </a:r>
          </a:p>
          <a:p>
            <a:r>
              <a:rPr lang="en-US" b="1" dirty="0" smtClean="0">
                <a:solidFill>
                  <a:srgbClr val="008000"/>
                </a:solidFill>
              </a:rPr>
              <a:t>Let’s first concentrate </a:t>
            </a:r>
            <a:r>
              <a:rPr lang="en-US" b="1" dirty="0">
                <a:solidFill>
                  <a:srgbClr val="008000"/>
                </a:solidFill>
              </a:rPr>
              <a:t>on </a:t>
            </a:r>
            <a:r>
              <a:rPr lang="en-US" b="1" dirty="0" smtClean="0">
                <a:solidFill>
                  <a:srgbClr val="008000"/>
                </a:solidFill>
              </a:rPr>
              <a:t>pairs, </a:t>
            </a:r>
            <a:r>
              <a:rPr lang="en-US" b="1" dirty="0">
                <a:solidFill>
                  <a:srgbClr val="008000"/>
                </a:solidFill>
              </a:rPr>
              <a:t>then </a:t>
            </a:r>
            <a:r>
              <a:rPr lang="en-US" b="1" dirty="0" smtClean="0">
                <a:solidFill>
                  <a:srgbClr val="008000"/>
                </a:solidFill>
              </a:rPr>
              <a:t>extend </a:t>
            </a:r>
            <a:r>
              <a:rPr lang="en-US" b="1" dirty="0">
                <a:solidFill>
                  <a:srgbClr val="008000"/>
                </a:solidFill>
              </a:rPr>
              <a:t>to larger </a:t>
            </a:r>
            <a:r>
              <a:rPr lang="en-US" b="1" dirty="0" smtClean="0">
                <a:solidFill>
                  <a:srgbClr val="008000"/>
                </a:solidFill>
              </a:rPr>
              <a:t>sets</a:t>
            </a:r>
          </a:p>
          <a:p>
            <a:r>
              <a:rPr lang="en-US" b="1" dirty="0" smtClean="0">
                <a:solidFill>
                  <a:srgbClr val="D60093"/>
                </a:solidFill>
              </a:rPr>
              <a:t>The approach:</a:t>
            </a:r>
          </a:p>
          <a:p>
            <a:pPr lvl="1"/>
            <a:r>
              <a:rPr lang="en-US" dirty="0" smtClean="0"/>
              <a:t>We always need to generate all the </a:t>
            </a:r>
            <a:r>
              <a:rPr lang="en-US" dirty="0" err="1" smtClean="0"/>
              <a:t>itemsets</a:t>
            </a:r>
            <a:endParaRPr lang="en-US" dirty="0" smtClean="0"/>
          </a:p>
          <a:p>
            <a:pPr lvl="1"/>
            <a:r>
              <a:rPr lang="en-US" dirty="0" smtClean="0"/>
              <a:t>But we would only like to count (keep track) of those </a:t>
            </a:r>
            <a:r>
              <a:rPr lang="en-US" dirty="0" err="1" smtClean="0"/>
              <a:t>itemsets</a:t>
            </a:r>
            <a:r>
              <a:rPr lang="en-US" dirty="0" smtClean="0"/>
              <a:t> that in the end turn out to be frequent</a:t>
            </a:r>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7A007BCD-372D-804D-8985-53E195A801AF}" type="slidenum">
              <a:rPr lang="en-US"/>
              <a:pPr/>
              <a:t>22</a:t>
            </a:fld>
            <a:endParaRPr lang="en-US"/>
          </a:p>
        </p:txBody>
      </p:sp>
    </p:spTree>
    <p:extLst>
      <p:ext uri="{BB962C8B-B14F-4D97-AF65-F5344CB8AC3E}">
        <p14:creationId xmlns:p14="http://schemas.microsoft.com/office/powerpoint/2010/main" val="86794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53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Naïve </a:t>
            </a:r>
            <a:r>
              <a:rPr lang="en-US" dirty="0" smtClean="0"/>
              <a:t>Algorithm</a:t>
            </a:r>
            <a:endParaRPr lang="en-US" dirty="0"/>
          </a:p>
        </p:txBody>
      </p:sp>
      <p:sp>
        <p:nvSpPr>
          <p:cNvPr id="15363" name="Rectangle 3"/>
          <p:cNvSpPr>
            <a:spLocks noGrp="1" noChangeArrowheads="1"/>
          </p:cNvSpPr>
          <p:nvPr>
            <p:ph idx="1"/>
          </p:nvPr>
        </p:nvSpPr>
        <p:spPr>
          <a:xfrm>
            <a:off x="457200" y="1295400"/>
            <a:ext cx="8229600" cy="5334000"/>
          </a:xfrm>
        </p:spPr>
        <p:txBody>
          <a:bodyPr>
            <a:normAutofit/>
          </a:bodyPr>
          <a:lstStyle/>
          <a:p>
            <a:r>
              <a:rPr lang="en-US" b="1" dirty="0" smtClean="0">
                <a:solidFill>
                  <a:srgbClr val="008000"/>
                </a:solidFill>
              </a:rPr>
              <a:t>Naïve approach to finding frequent pairs</a:t>
            </a:r>
          </a:p>
          <a:p>
            <a:r>
              <a:rPr lang="en-US" dirty="0" smtClean="0"/>
              <a:t>Read </a:t>
            </a:r>
            <a:r>
              <a:rPr lang="en-US" dirty="0"/>
              <a:t>file once, counting in main memory </a:t>
            </a:r>
            <a:r>
              <a:rPr lang="en-US" dirty="0" smtClean="0"/>
              <a:t/>
            </a:r>
            <a:br>
              <a:rPr lang="en-US" dirty="0" smtClean="0"/>
            </a:br>
            <a:r>
              <a:rPr lang="en-US" dirty="0" smtClean="0"/>
              <a:t>the </a:t>
            </a:r>
            <a:r>
              <a:rPr lang="en-US" dirty="0"/>
              <a:t>occurrences of each </a:t>
            </a:r>
            <a:r>
              <a:rPr lang="en-US" dirty="0" smtClean="0"/>
              <a:t>pair:</a:t>
            </a:r>
            <a:endParaRPr lang="en-US" dirty="0"/>
          </a:p>
          <a:p>
            <a:pPr lvl="1"/>
            <a:r>
              <a:rPr lang="en-US" dirty="0"/>
              <a:t>From each basket of </a:t>
            </a:r>
            <a:r>
              <a:rPr lang="en-US" b="1" i="1" dirty="0"/>
              <a:t>n</a:t>
            </a:r>
            <a:r>
              <a:rPr lang="en-US" dirty="0"/>
              <a:t> items, </a:t>
            </a:r>
            <a:r>
              <a:rPr lang="en-US" dirty="0" smtClean="0"/>
              <a:t>generate its </a:t>
            </a:r>
            <a:br>
              <a:rPr lang="en-US" dirty="0" smtClean="0"/>
            </a:br>
            <a:r>
              <a:rPr lang="en-US" b="1" i="1" dirty="0" smtClean="0"/>
              <a:t>n(n-1</a:t>
            </a:r>
            <a:r>
              <a:rPr lang="en-US" b="1" i="1" dirty="0"/>
              <a:t>)/2</a:t>
            </a:r>
            <a:r>
              <a:rPr lang="en-US" dirty="0"/>
              <a:t> pairs by two nested </a:t>
            </a:r>
            <a:r>
              <a:rPr lang="en-US" dirty="0" smtClean="0"/>
              <a:t>loops</a:t>
            </a:r>
          </a:p>
          <a:p>
            <a:r>
              <a:rPr lang="en-US" b="1" dirty="0" smtClean="0">
                <a:solidFill>
                  <a:srgbClr val="0000FF"/>
                </a:solidFill>
              </a:rPr>
              <a:t>Fails </a:t>
            </a:r>
            <a:r>
              <a:rPr lang="en-US" b="1" dirty="0">
                <a:solidFill>
                  <a:srgbClr val="0000FF"/>
                </a:solidFill>
              </a:rPr>
              <a:t>if (#items)</a:t>
            </a:r>
            <a:r>
              <a:rPr lang="en-US" b="1" baseline="30000" dirty="0">
                <a:solidFill>
                  <a:srgbClr val="0000FF"/>
                </a:solidFill>
              </a:rPr>
              <a:t>2</a:t>
            </a:r>
            <a:r>
              <a:rPr lang="en-US" b="1" dirty="0">
                <a:solidFill>
                  <a:srgbClr val="0000FF"/>
                </a:solidFill>
              </a:rPr>
              <a:t> exceeds main </a:t>
            </a:r>
            <a:r>
              <a:rPr lang="en-US" b="1" dirty="0" smtClean="0">
                <a:solidFill>
                  <a:srgbClr val="0000FF"/>
                </a:solidFill>
              </a:rPr>
              <a:t>memory</a:t>
            </a:r>
          </a:p>
          <a:p>
            <a:pPr lvl="1"/>
            <a:r>
              <a:rPr lang="en-US" b="1" dirty="0" smtClean="0">
                <a:solidFill>
                  <a:srgbClr val="FF0066"/>
                </a:solidFill>
              </a:rPr>
              <a:t>Remember:</a:t>
            </a:r>
            <a:r>
              <a:rPr lang="en-US" dirty="0" smtClean="0"/>
              <a:t> #items </a:t>
            </a:r>
            <a:r>
              <a:rPr lang="en-US" dirty="0"/>
              <a:t>can be </a:t>
            </a:r>
            <a:r>
              <a:rPr lang="en-US" dirty="0" smtClean="0"/>
              <a:t/>
            </a:r>
            <a:br>
              <a:rPr lang="en-US" dirty="0" smtClean="0"/>
            </a:br>
            <a:r>
              <a:rPr lang="en-US" dirty="0" smtClean="0"/>
              <a:t>100K </a:t>
            </a:r>
            <a:r>
              <a:rPr lang="en-US" dirty="0"/>
              <a:t>(Wal-Mart) </a:t>
            </a:r>
            <a:r>
              <a:rPr lang="en-US" dirty="0" smtClean="0"/>
              <a:t>or </a:t>
            </a:r>
            <a:r>
              <a:rPr lang="en-US" dirty="0"/>
              <a:t>10B (</a:t>
            </a:r>
            <a:r>
              <a:rPr lang="en-US" dirty="0" smtClean="0"/>
              <a:t>Web pages)</a:t>
            </a:r>
          </a:p>
          <a:p>
            <a:pPr lvl="2"/>
            <a:r>
              <a:rPr lang="en-US" dirty="0"/>
              <a:t>Suppose 10</a:t>
            </a:r>
            <a:r>
              <a:rPr lang="en-US" baseline="30000" dirty="0"/>
              <a:t>5</a:t>
            </a:r>
            <a:r>
              <a:rPr lang="en-US" dirty="0"/>
              <a:t> </a:t>
            </a:r>
            <a:r>
              <a:rPr lang="en-US" dirty="0" smtClean="0"/>
              <a:t>items, counts </a:t>
            </a:r>
            <a:r>
              <a:rPr lang="en-US" dirty="0"/>
              <a:t>are 4-byte </a:t>
            </a:r>
            <a:r>
              <a:rPr lang="en-US" dirty="0" smtClean="0"/>
              <a:t>integers</a:t>
            </a:r>
            <a:endParaRPr lang="en-US" dirty="0"/>
          </a:p>
          <a:p>
            <a:pPr lvl="2"/>
            <a:r>
              <a:rPr lang="en-US" dirty="0"/>
              <a:t>Number of pairs of items: 10</a:t>
            </a:r>
            <a:r>
              <a:rPr lang="en-US" baseline="30000" dirty="0"/>
              <a:t>5</a:t>
            </a:r>
            <a:r>
              <a:rPr lang="en-US" dirty="0"/>
              <a:t>(10</a:t>
            </a:r>
            <a:r>
              <a:rPr lang="en-US" baseline="30000" dirty="0"/>
              <a:t>5</a:t>
            </a:r>
            <a:r>
              <a:rPr lang="en-US" dirty="0"/>
              <a:t>-1)/2 = </a:t>
            </a:r>
            <a:r>
              <a:rPr lang="en-US" dirty="0" smtClean="0"/>
              <a:t>5*10</a:t>
            </a:r>
            <a:r>
              <a:rPr lang="en-US" baseline="30000" dirty="0" smtClean="0"/>
              <a:t>9</a:t>
            </a:r>
            <a:endParaRPr lang="en-US" dirty="0"/>
          </a:p>
          <a:p>
            <a:pPr lvl="2"/>
            <a:r>
              <a:rPr lang="en-US" dirty="0"/>
              <a:t>Therefore, 2*10</a:t>
            </a:r>
            <a:r>
              <a:rPr lang="en-US" baseline="30000" dirty="0"/>
              <a:t>10</a:t>
            </a:r>
            <a:r>
              <a:rPr lang="en-US" dirty="0"/>
              <a:t> (20 gigabytes) of </a:t>
            </a:r>
            <a:r>
              <a:rPr lang="en-US" dirty="0" smtClean="0"/>
              <a:t>memory needed</a:t>
            </a:r>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B0537500-718E-CE42-A244-804D488297BF}" type="slidenum">
              <a:rPr lang="en-US"/>
              <a:pPr/>
              <a:t>23</a:t>
            </a:fld>
            <a:endParaRPr lang="en-US"/>
          </a:p>
        </p:txBody>
      </p:sp>
    </p:spTree>
    <p:extLst>
      <p:ext uri="{BB962C8B-B14F-4D97-AF65-F5344CB8AC3E}">
        <p14:creationId xmlns:p14="http://schemas.microsoft.com/office/powerpoint/2010/main" val="411392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Pairs in Memory</a:t>
            </a:r>
            <a:endParaRPr lang="en-US" dirty="0"/>
          </a:p>
        </p:txBody>
      </p:sp>
      <p:sp>
        <p:nvSpPr>
          <p:cNvPr id="3" name="Content Placeholder 2"/>
          <p:cNvSpPr>
            <a:spLocks noGrp="1"/>
          </p:cNvSpPr>
          <p:nvPr>
            <p:ph idx="1"/>
          </p:nvPr>
        </p:nvSpPr>
        <p:spPr>
          <a:xfrm>
            <a:off x="457200" y="1295400"/>
            <a:ext cx="8458200" cy="5410200"/>
          </a:xfrm>
        </p:spPr>
        <p:txBody>
          <a:bodyPr>
            <a:normAutofit lnSpcReduction="10000"/>
          </a:bodyPr>
          <a:lstStyle/>
          <a:p>
            <a:pPr marL="118872" indent="0">
              <a:buNone/>
            </a:pPr>
            <a:r>
              <a:rPr lang="en-US" b="1" dirty="0">
                <a:solidFill>
                  <a:srgbClr val="008000"/>
                </a:solidFill>
              </a:rPr>
              <a:t>Two </a:t>
            </a:r>
            <a:r>
              <a:rPr lang="en-US" b="1" dirty="0" smtClean="0">
                <a:solidFill>
                  <a:srgbClr val="008000"/>
                </a:solidFill>
              </a:rPr>
              <a:t>approaches</a:t>
            </a:r>
            <a:r>
              <a:rPr lang="en-US" b="1" dirty="0">
                <a:solidFill>
                  <a:srgbClr val="008000"/>
                </a:solidFill>
              </a:rPr>
              <a:t>:</a:t>
            </a:r>
          </a:p>
          <a:p>
            <a:r>
              <a:rPr lang="en-US" b="1" dirty="0">
                <a:solidFill>
                  <a:srgbClr val="0000FF"/>
                </a:solidFill>
              </a:rPr>
              <a:t>Approach </a:t>
            </a:r>
            <a:r>
              <a:rPr lang="en-US" b="1" dirty="0" smtClean="0">
                <a:solidFill>
                  <a:srgbClr val="0000FF"/>
                </a:solidFill>
              </a:rPr>
              <a:t>1:</a:t>
            </a:r>
            <a:r>
              <a:rPr lang="en-US" b="1" dirty="0" smtClean="0">
                <a:solidFill>
                  <a:schemeClr val="accent2"/>
                </a:solidFill>
              </a:rPr>
              <a:t> </a:t>
            </a:r>
            <a:r>
              <a:rPr lang="en-US" dirty="0"/>
              <a:t>Count all </a:t>
            </a:r>
            <a:r>
              <a:rPr lang="en-US" dirty="0" smtClean="0"/>
              <a:t>pairs using a matrix</a:t>
            </a:r>
          </a:p>
          <a:p>
            <a:r>
              <a:rPr lang="en-US" b="1" dirty="0" smtClean="0">
                <a:solidFill>
                  <a:srgbClr val="FF0066"/>
                </a:solidFill>
              </a:rPr>
              <a:t>Approach </a:t>
            </a:r>
            <a:r>
              <a:rPr lang="en-US" b="1" dirty="0">
                <a:solidFill>
                  <a:srgbClr val="FF0066"/>
                </a:solidFill>
              </a:rPr>
              <a:t>2:</a:t>
            </a:r>
            <a:r>
              <a:rPr lang="en-US" dirty="0"/>
              <a:t> Keep a table of triples </a:t>
            </a:r>
            <a:r>
              <a:rPr lang="en-US" dirty="0" smtClean="0"/>
              <a:t>[</a:t>
            </a:r>
            <a:r>
              <a:rPr lang="en-US" i="1" dirty="0" err="1"/>
              <a:t>i</a:t>
            </a:r>
            <a:r>
              <a:rPr lang="en-US" dirty="0"/>
              <a:t>,</a:t>
            </a:r>
            <a:r>
              <a:rPr lang="en-US" i="1" dirty="0"/>
              <a:t> j</a:t>
            </a:r>
            <a:r>
              <a:rPr lang="en-US" dirty="0"/>
              <a:t>,</a:t>
            </a:r>
            <a:r>
              <a:rPr lang="en-US" i="1" dirty="0"/>
              <a:t> c</a:t>
            </a:r>
            <a:r>
              <a:rPr lang="en-US" dirty="0"/>
              <a:t>] = “the count of the pair of items {</a:t>
            </a:r>
            <a:r>
              <a:rPr lang="en-US" i="1" dirty="0" err="1"/>
              <a:t>i</a:t>
            </a:r>
            <a:r>
              <a:rPr lang="en-US" dirty="0"/>
              <a:t>, </a:t>
            </a:r>
            <a:r>
              <a:rPr lang="en-US" i="1" dirty="0" smtClean="0"/>
              <a:t>j</a:t>
            </a:r>
            <a:r>
              <a:rPr lang="en-US" dirty="0" smtClean="0"/>
              <a:t>} </a:t>
            </a:r>
            <a:r>
              <a:rPr lang="en-US" dirty="0"/>
              <a:t>is </a:t>
            </a:r>
            <a:r>
              <a:rPr lang="en-US" i="1" dirty="0"/>
              <a:t>c</a:t>
            </a:r>
            <a:r>
              <a:rPr lang="en-US" dirty="0"/>
              <a:t>.”</a:t>
            </a:r>
          </a:p>
          <a:p>
            <a:pPr lvl="1"/>
            <a:r>
              <a:rPr lang="en-US" dirty="0" smtClean="0"/>
              <a:t>If </a:t>
            </a:r>
            <a:r>
              <a:rPr lang="en-US" dirty="0"/>
              <a:t>integers and item ids are 4 bytes, we need approximately 12 bytes for pairs with count &gt; 0</a:t>
            </a:r>
          </a:p>
          <a:p>
            <a:pPr lvl="1"/>
            <a:r>
              <a:rPr lang="en-US" dirty="0" smtClean="0"/>
              <a:t>Plus some additional overhead for the </a:t>
            </a:r>
            <a:r>
              <a:rPr lang="en-US" dirty="0" err="1" smtClean="0"/>
              <a:t>hashtable</a:t>
            </a:r>
            <a:endParaRPr lang="en-US" dirty="0" smtClean="0"/>
          </a:p>
          <a:p>
            <a:pPr marL="118872" indent="0">
              <a:buNone/>
            </a:pPr>
            <a:r>
              <a:rPr lang="en-US" b="1" dirty="0" smtClean="0">
                <a:solidFill>
                  <a:srgbClr val="008000"/>
                </a:solidFill>
              </a:rPr>
              <a:t>Note:</a:t>
            </a:r>
            <a:endParaRPr lang="en-US" b="1" dirty="0">
              <a:solidFill>
                <a:srgbClr val="008000"/>
              </a:solidFill>
            </a:endParaRPr>
          </a:p>
          <a:p>
            <a:r>
              <a:rPr lang="en-US" b="1" dirty="0">
                <a:solidFill>
                  <a:srgbClr val="0000FF"/>
                </a:solidFill>
              </a:rPr>
              <a:t>Approach </a:t>
            </a:r>
            <a:r>
              <a:rPr lang="en-US" b="1" dirty="0" smtClean="0">
                <a:solidFill>
                  <a:srgbClr val="0000FF"/>
                </a:solidFill>
              </a:rPr>
              <a:t>1</a:t>
            </a:r>
            <a:r>
              <a:rPr lang="en-US" dirty="0" smtClean="0"/>
              <a:t> </a:t>
            </a:r>
            <a:r>
              <a:rPr lang="en-US" dirty="0"/>
              <a:t>only requires 4 bytes per pair</a:t>
            </a:r>
          </a:p>
          <a:p>
            <a:r>
              <a:rPr lang="en-US" b="1" dirty="0">
                <a:solidFill>
                  <a:srgbClr val="FF0066"/>
                </a:solidFill>
              </a:rPr>
              <a:t>Approach </a:t>
            </a:r>
            <a:r>
              <a:rPr lang="en-US" b="1" dirty="0" smtClean="0">
                <a:solidFill>
                  <a:srgbClr val="FF0066"/>
                </a:solidFill>
              </a:rPr>
              <a:t>2</a:t>
            </a:r>
            <a:r>
              <a:rPr lang="en-US" dirty="0" smtClean="0">
                <a:solidFill>
                  <a:schemeClr val="accent3"/>
                </a:solidFill>
              </a:rPr>
              <a:t> </a:t>
            </a:r>
            <a:r>
              <a:rPr lang="en-US" dirty="0"/>
              <a:t>uses 12</a:t>
            </a:r>
            <a:r>
              <a:rPr lang="en-US" i="1" dirty="0"/>
              <a:t> </a:t>
            </a:r>
            <a:r>
              <a:rPr lang="en-US" dirty="0"/>
              <a:t>bytes per pair </a:t>
            </a:r>
            <a:r>
              <a:rPr lang="en-US" dirty="0" smtClean="0"/>
              <a:t/>
            </a:r>
            <a:br>
              <a:rPr lang="en-US" dirty="0" smtClean="0"/>
            </a:br>
            <a:r>
              <a:rPr lang="en-US" dirty="0" smtClean="0"/>
              <a:t>(</a:t>
            </a:r>
            <a:r>
              <a:rPr lang="en-US" dirty="0"/>
              <a:t>but only for </a:t>
            </a:r>
            <a:r>
              <a:rPr lang="en-US" dirty="0" smtClean="0"/>
              <a:t>pairs </a:t>
            </a:r>
            <a:r>
              <a:rPr lang="en-US" dirty="0"/>
              <a:t>with count &gt; </a:t>
            </a:r>
            <a:r>
              <a:rPr lang="en-US" dirty="0" smtClean="0"/>
              <a:t>0</a:t>
            </a:r>
            <a:r>
              <a:rPr lang="en-US" dirty="0"/>
              <a:t>)</a:t>
            </a:r>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24</a:t>
            </a:fld>
            <a:endParaRPr lang="en-US"/>
          </a:p>
        </p:txBody>
      </p:sp>
    </p:spTree>
    <p:extLst>
      <p:ext uri="{BB962C8B-B14F-4D97-AF65-F5344CB8AC3E}">
        <p14:creationId xmlns:p14="http://schemas.microsoft.com/office/powerpoint/2010/main" val="2037321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normAutofit/>
          </a:bodyPr>
          <a:lstStyle/>
          <a:p>
            <a:pPr lvl="0"/>
            <a:r>
              <a:rPr lang="en-US" dirty="0" smtClean="0">
                <a:solidFill>
                  <a:srgbClr val="FFC800"/>
                </a:solidFill>
                <a:ea typeface="ＭＳ Ｐゴシック" pitchFamily="-107" charset="-128"/>
                <a:cs typeface="ＭＳ Ｐゴシック" pitchFamily="-107" charset="-128"/>
              </a:rPr>
              <a:t>Comparing the 2 Approaches</a:t>
            </a:r>
            <a:endParaRPr lang="en-US" dirty="0"/>
          </a:p>
        </p:txBody>
      </p:sp>
      <p:sp>
        <p:nvSpPr>
          <p:cNvPr id="20" name="Footer Placeholder 19"/>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17" name="Slide Number Placeholder 3"/>
          <p:cNvSpPr>
            <a:spLocks noGrp="1"/>
          </p:cNvSpPr>
          <p:nvPr>
            <p:ph type="sldNum" sz="quarter" idx="12"/>
          </p:nvPr>
        </p:nvSpPr>
        <p:spPr/>
        <p:txBody>
          <a:bodyPr/>
          <a:lstStyle/>
          <a:p>
            <a:fld id="{8DB1F193-A4C8-584F-92E1-BB8FD6ED4FFB}" type="slidenum">
              <a:rPr lang="en-US"/>
              <a:pPr/>
              <a:t>25</a:t>
            </a:fld>
            <a:endParaRPr lang="en-US"/>
          </a:p>
        </p:txBody>
      </p:sp>
      <p:sp>
        <p:nvSpPr>
          <p:cNvPr id="84994" name="AutoShape 2"/>
          <p:cNvSpPr>
            <a:spLocks noChangeArrowheads="1"/>
          </p:cNvSpPr>
          <p:nvPr/>
        </p:nvSpPr>
        <p:spPr bwMode="auto">
          <a:xfrm>
            <a:off x="1219200" y="1600200"/>
            <a:ext cx="3352800" cy="3352800"/>
          </a:xfrm>
          <a:prstGeom prst="rtTriangle">
            <a:avLst/>
          </a:prstGeom>
          <a:solidFill>
            <a:srgbClr val="FFCC00">
              <a:alpha val="50000"/>
            </a:srgbClr>
          </a:solidFill>
          <a:ln w="9525">
            <a:solidFill>
              <a:schemeClr val="tx1"/>
            </a:solidFill>
            <a:miter lim="800000"/>
            <a:headEnd/>
            <a:tailEnd/>
          </a:ln>
          <a:effectLst/>
        </p:spPr>
        <p:txBody>
          <a:bodyPr wrap="none" anchor="ctr">
            <a:prstTxWarp prst="textNoShape">
              <a:avLst/>
            </a:prstTxWarp>
          </a:bodyPr>
          <a:lstStyle/>
          <a:p>
            <a:pPr algn="ctr"/>
            <a:r>
              <a:rPr lang="en-US" sz="1800" dirty="0"/>
              <a:t>4</a:t>
            </a:r>
            <a:r>
              <a:rPr lang="en-US" sz="1800" dirty="0" smtClean="0"/>
              <a:t> bytes per </a:t>
            </a:r>
            <a:r>
              <a:rPr lang="en-US" sz="1800" dirty="0"/>
              <a:t>pair</a:t>
            </a:r>
          </a:p>
        </p:txBody>
      </p:sp>
      <p:sp>
        <p:nvSpPr>
          <p:cNvPr id="84995" name="Text Box 3"/>
          <p:cNvSpPr txBox="1">
            <a:spLocks noChangeArrowheads="1"/>
          </p:cNvSpPr>
          <p:nvPr/>
        </p:nvSpPr>
        <p:spPr bwMode="auto">
          <a:xfrm>
            <a:off x="1458441" y="5105400"/>
            <a:ext cx="2247988" cy="400110"/>
          </a:xfrm>
          <a:prstGeom prst="rect">
            <a:avLst/>
          </a:prstGeom>
          <a:noFill/>
          <a:ln w="9525">
            <a:noFill/>
            <a:miter lim="800000"/>
            <a:headEnd/>
            <a:tailEnd/>
          </a:ln>
          <a:effectLst/>
        </p:spPr>
        <p:txBody>
          <a:bodyPr wrap="none">
            <a:prstTxWarp prst="textNoShape">
              <a:avLst/>
            </a:prstTxWarp>
            <a:spAutoFit/>
          </a:bodyPr>
          <a:lstStyle/>
          <a:p>
            <a:r>
              <a:rPr lang="en-US" sz="2000" b="1" dirty="0" smtClean="0">
                <a:solidFill>
                  <a:srgbClr val="0000FF"/>
                </a:solidFill>
                <a:latin typeface="Arial" pitchFamily="34" charset="0"/>
                <a:cs typeface="Arial" pitchFamily="34" charset="0"/>
              </a:rPr>
              <a:t>Triangular Matrix</a:t>
            </a:r>
            <a:endParaRPr lang="en-US" sz="2000" b="1" dirty="0">
              <a:solidFill>
                <a:srgbClr val="0000FF"/>
              </a:solidFill>
              <a:latin typeface="Arial" pitchFamily="34" charset="0"/>
              <a:cs typeface="Arial" pitchFamily="34" charset="0"/>
            </a:endParaRPr>
          </a:p>
        </p:txBody>
      </p:sp>
      <p:sp>
        <p:nvSpPr>
          <p:cNvPr id="84996" name="Text Box 4"/>
          <p:cNvSpPr txBox="1">
            <a:spLocks noChangeArrowheads="1"/>
          </p:cNvSpPr>
          <p:nvPr/>
        </p:nvSpPr>
        <p:spPr bwMode="auto">
          <a:xfrm>
            <a:off x="5999931" y="5115480"/>
            <a:ext cx="1010469" cy="400110"/>
          </a:xfrm>
          <a:prstGeom prst="rect">
            <a:avLst/>
          </a:prstGeom>
          <a:noFill/>
          <a:ln w="9525">
            <a:noFill/>
            <a:miter lim="800000"/>
            <a:headEnd/>
            <a:tailEnd/>
          </a:ln>
          <a:effectLst/>
        </p:spPr>
        <p:txBody>
          <a:bodyPr wrap="none">
            <a:prstTxWarp prst="textNoShape">
              <a:avLst/>
            </a:prstTxWarp>
            <a:spAutoFit/>
          </a:bodyPr>
          <a:lstStyle/>
          <a:p>
            <a:r>
              <a:rPr lang="en-US" sz="2000" b="1" dirty="0" smtClean="0">
                <a:solidFill>
                  <a:srgbClr val="0000FF"/>
                </a:solidFill>
                <a:latin typeface="Arial" pitchFamily="34" charset="0"/>
                <a:cs typeface="Arial" pitchFamily="34" charset="0"/>
              </a:rPr>
              <a:t>Triples</a:t>
            </a:r>
            <a:endParaRPr lang="en-US" sz="2000" b="1" dirty="0">
              <a:solidFill>
                <a:srgbClr val="0000FF"/>
              </a:solidFill>
              <a:latin typeface="Arial" pitchFamily="34" charset="0"/>
              <a:cs typeface="Arial" pitchFamily="34" charset="0"/>
            </a:endParaRPr>
          </a:p>
        </p:txBody>
      </p:sp>
      <p:sp>
        <p:nvSpPr>
          <p:cNvPr id="84997" name="AutoShape 5"/>
          <p:cNvSpPr>
            <a:spLocks noChangeArrowheads="1"/>
          </p:cNvSpPr>
          <p:nvPr/>
        </p:nvSpPr>
        <p:spPr bwMode="auto">
          <a:xfrm>
            <a:off x="5181600" y="1600200"/>
            <a:ext cx="3352800" cy="3352800"/>
          </a:xfrm>
          <a:prstGeom prst="rtTriangle">
            <a:avLst/>
          </a:prstGeom>
          <a:solidFill>
            <a:srgbClr val="FFCC00">
              <a:alpha val="50000"/>
            </a:srgbClr>
          </a:solidFill>
          <a:ln w="9525">
            <a:solidFill>
              <a:schemeClr val="tx1"/>
            </a:solidFill>
            <a:miter lim="800000"/>
            <a:headEnd/>
            <a:tailEnd/>
          </a:ln>
          <a:effectLst/>
        </p:spPr>
        <p:txBody>
          <a:bodyPr wrap="none" anchor="ctr">
            <a:prstTxWarp prst="textNoShape">
              <a:avLst/>
            </a:prstTxWarp>
          </a:bodyPr>
          <a:lstStyle/>
          <a:p>
            <a:pPr algn="ctr"/>
            <a:r>
              <a:rPr lang="en-US" sz="1800"/>
              <a:t>12 per</a:t>
            </a:r>
          </a:p>
          <a:p>
            <a:pPr algn="ctr"/>
            <a:r>
              <a:rPr lang="en-US" sz="1800"/>
              <a:t>occurring pair</a:t>
            </a:r>
          </a:p>
        </p:txBody>
      </p:sp>
      <p:sp>
        <p:nvSpPr>
          <p:cNvPr id="84998" name="Oval 6"/>
          <p:cNvSpPr>
            <a:spLocks noChangeArrowheads="1"/>
          </p:cNvSpPr>
          <p:nvPr/>
        </p:nvSpPr>
        <p:spPr bwMode="auto">
          <a:xfrm>
            <a:off x="7239000" y="40386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4999" name="Oval 7"/>
          <p:cNvSpPr>
            <a:spLocks noChangeArrowheads="1"/>
          </p:cNvSpPr>
          <p:nvPr/>
        </p:nvSpPr>
        <p:spPr bwMode="auto">
          <a:xfrm>
            <a:off x="6324600" y="44958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0" name="Oval 8"/>
          <p:cNvSpPr>
            <a:spLocks noChangeArrowheads="1"/>
          </p:cNvSpPr>
          <p:nvPr/>
        </p:nvSpPr>
        <p:spPr bwMode="auto">
          <a:xfrm>
            <a:off x="6400800" y="31242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1" name="Oval 9"/>
          <p:cNvSpPr>
            <a:spLocks noChangeArrowheads="1"/>
          </p:cNvSpPr>
          <p:nvPr/>
        </p:nvSpPr>
        <p:spPr bwMode="auto">
          <a:xfrm>
            <a:off x="5486400" y="25908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2" name="Oval 10"/>
          <p:cNvSpPr>
            <a:spLocks noChangeArrowheads="1"/>
          </p:cNvSpPr>
          <p:nvPr/>
        </p:nvSpPr>
        <p:spPr bwMode="auto">
          <a:xfrm>
            <a:off x="6858000" y="37338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3" name="Oval 11"/>
          <p:cNvSpPr>
            <a:spLocks noChangeArrowheads="1"/>
          </p:cNvSpPr>
          <p:nvPr/>
        </p:nvSpPr>
        <p:spPr bwMode="auto">
          <a:xfrm>
            <a:off x="7162800" y="45720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4" name="Oval 12"/>
          <p:cNvSpPr>
            <a:spLocks noChangeArrowheads="1"/>
          </p:cNvSpPr>
          <p:nvPr/>
        </p:nvSpPr>
        <p:spPr bwMode="auto">
          <a:xfrm>
            <a:off x="5562600" y="46482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5" name="Oval 13"/>
          <p:cNvSpPr>
            <a:spLocks noChangeArrowheads="1"/>
          </p:cNvSpPr>
          <p:nvPr/>
        </p:nvSpPr>
        <p:spPr bwMode="auto">
          <a:xfrm>
            <a:off x="5791200" y="35814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6" name="Oval 14"/>
          <p:cNvSpPr>
            <a:spLocks noChangeArrowheads="1"/>
          </p:cNvSpPr>
          <p:nvPr/>
        </p:nvSpPr>
        <p:spPr bwMode="auto">
          <a:xfrm>
            <a:off x="5943600" y="29718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7" name="Oval 15"/>
          <p:cNvSpPr>
            <a:spLocks noChangeArrowheads="1"/>
          </p:cNvSpPr>
          <p:nvPr/>
        </p:nvSpPr>
        <p:spPr bwMode="auto">
          <a:xfrm>
            <a:off x="5334000" y="21336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
        <p:nvSpPr>
          <p:cNvPr id="85008" name="Oval 16"/>
          <p:cNvSpPr>
            <a:spLocks noChangeArrowheads="1"/>
          </p:cNvSpPr>
          <p:nvPr/>
        </p:nvSpPr>
        <p:spPr bwMode="auto">
          <a:xfrm>
            <a:off x="5334000" y="3276600"/>
            <a:ext cx="152400" cy="152400"/>
          </a:xfrm>
          <a:prstGeom prst="ellipse">
            <a:avLst/>
          </a:prstGeom>
          <a:solidFill>
            <a:schemeClr val="bg2"/>
          </a:solidFill>
          <a:ln w="9525">
            <a:solidFill>
              <a:schemeClr val="tx1"/>
            </a:solidFill>
            <a:round/>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3822416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the two approaches</a:t>
            </a:r>
            <a:endParaRPr lang="en-US" dirty="0"/>
          </a:p>
        </p:txBody>
      </p:sp>
      <p:sp>
        <p:nvSpPr>
          <p:cNvPr id="3" name="Content Placeholder 2"/>
          <p:cNvSpPr>
            <a:spLocks noGrp="1"/>
          </p:cNvSpPr>
          <p:nvPr>
            <p:ph idx="1"/>
          </p:nvPr>
        </p:nvSpPr>
        <p:spPr>
          <a:xfrm>
            <a:off x="457200" y="1295400"/>
            <a:ext cx="8229600" cy="5410200"/>
          </a:xfrm>
        </p:spPr>
        <p:txBody>
          <a:bodyPr>
            <a:normAutofit fontScale="92500" lnSpcReduction="10000"/>
          </a:bodyPr>
          <a:lstStyle/>
          <a:p>
            <a:r>
              <a:rPr lang="en-US" b="1" dirty="0" smtClean="0">
                <a:solidFill>
                  <a:srgbClr val="0000FF"/>
                </a:solidFill>
              </a:rPr>
              <a:t>Approach 1: Triangular Matrix</a:t>
            </a:r>
          </a:p>
          <a:p>
            <a:pPr lvl="1"/>
            <a:r>
              <a:rPr lang="en-US" b="1" dirty="0" smtClean="0"/>
              <a:t>n</a:t>
            </a:r>
            <a:r>
              <a:rPr lang="en-US" dirty="0" smtClean="0"/>
              <a:t> = total number items</a:t>
            </a:r>
            <a:endParaRPr lang="en-US" i="1" dirty="0" smtClean="0"/>
          </a:p>
          <a:p>
            <a:pPr lvl="1"/>
            <a:r>
              <a:rPr lang="en-US" dirty="0" smtClean="0"/>
              <a:t>Count pair of items {</a:t>
            </a:r>
            <a:r>
              <a:rPr lang="en-US" i="1" dirty="0" err="1" smtClean="0"/>
              <a:t>i</a:t>
            </a:r>
            <a:r>
              <a:rPr lang="en-US" dirty="0" smtClean="0"/>
              <a:t>, </a:t>
            </a:r>
            <a:r>
              <a:rPr lang="en-US" i="1" dirty="0" smtClean="0"/>
              <a:t>j</a:t>
            </a:r>
            <a:r>
              <a:rPr lang="en-US" dirty="0" smtClean="0"/>
              <a:t>} only if </a:t>
            </a:r>
            <a:r>
              <a:rPr lang="en-US" i="1" dirty="0" err="1" smtClean="0"/>
              <a:t>i</a:t>
            </a:r>
            <a:r>
              <a:rPr lang="en-US" dirty="0" smtClean="0"/>
              <a:t>&lt;</a:t>
            </a:r>
            <a:r>
              <a:rPr lang="en-US" i="1" dirty="0" smtClean="0"/>
              <a:t>j</a:t>
            </a:r>
            <a:endParaRPr lang="en-US" dirty="0" smtClean="0"/>
          </a:p>
          <a:p>
            <a:pPr lvl="1"/>
            <a:r>
              <a:rPr lang="en-US" dirty="0" smtClean="0"/>
              <a:t>Keep pair counts in lexicographic order:</a:t>
            </a:r>
          </a:p>
          <a:p>
            <a:pPr lvl="2"/>
            <a:r>
              <a:rPr lang="en-US" dirty="0" smtClean="0">
                <a:solidFill>
                  <a:srgbClr val="008000"/>
                </a:solidFill>
              </a:rPr>
              <a:t>{1,2}, {1,3},…, {1,</a:t>
            </a:r>
            <a:r>
              <a:rPr lang="en-US" i="1" dirty="0" smtClean="0">
                <a:solidFill>
                  <a:srgbClr val="008000"/>
                </a:solidFill>
              </a:rPr>
              <a:t>n</a:t>
            </a:r>
            <a:r>
              <a:rPr lang="en-US" dirty="0" smtClean="0">
                <a:solidFill>
                  <a:srgbClr val="008000"/>
                </a:solidFill>
              </a:rPr>
              <a:t>}, {2,3}, {2,4},…,{2,</a:t>
            </a:r>
            <a:r>
              <a:rPr lang="en-US" i="1" dirty="0" smtClean="0">
                <a:solidFill>
                  <a:srgbClr val="008000"/>
                </a:solidFill>
              </a:rPr>
              <a:t>n</a:t>
            </a:r>
            <a:r>
              <a:rPr lang="en-US" dirty="0" smtClean="0">
                <a:solidFill>
                  <a:srgbClr val="008000"/>
                </a:solidFill>
              </a:rPr>
              <a:t>}, {3,4},…</a:t>
            </a:r>
          </a:p>
          <a:p>
            <a:pPr lvl="1"/>
            <a:r>
              <a:rPr lang="en-US" dirty="0" smtClean="0"/>
              <a:t>Pair {</a:t>
            </a:r>
            <a:r>
              <a:rPr lang="en-US" i="1" dirty="0" err="1" smtClean="0"/>
              <a:t>i</a:t>
            </a:r>
            <a:r>
              <a:rPr lang="en-US" dirty="0" smtClean="0"/>
              <a:t>, </a:t>
            </a:r>
            <a:r>
              <a:rPr lang="en-US" i="1" dirty="0" smtClean="0"/>
              <a:t>j</a:t>
            </a:r>
            <a:r>
              <a:rPr lang="en-US" dirty="0" smtClean="0"/>
              <a:t>} is at position </a:t>
            </a:r>
            <a:r>
              <a:rPr lang="en-US" dirty="0" smtClean="0">
                <a:solidFill>
                  <a:srgbClr val="008000"/>
                </a:solidFill>
              </a:rPr>
              <a:t>(</a:t>
            </a:r>
            <a:r>
              <a:rPr lang="en-US" i="1" dirty="0" err="1" smtClean="0">
                <a:solidFill>
                  <a:srgbClr val="008000"/>
                </a:solidFill>
              </a:rPr>
              <a:t>i</a:t>
            </a:r>
            <a:r>
              <a:rPr lang="en-US" dirty="0" smtClean="0">
                <a:solidFill>
                  <a:srgbClr val="008000"/>
                </a:solidFill>
              </a:rPr>
              <a:t> –1)(</a:t>
            </a:r>
            <a:r>
              <a:rPr lang="en-US" i="1" dirty="0" smtClean="0">
                <a:solidFill>
                  <a:srgbClr val="008000"/>
                </a:solidFill>
              </a:rPr>
              <a:t>n</a:t>
            </a:r>
            <a:r>
              <a:rPr lang="en-US" dirty="0" smtClean="0">
                <a:solidFill>
                  <a:srgbClr val="008000"/>
                </a:solidFill>
              </a:rPr>
              <a:t>– </a:t>
            </a:r>
            <a:r>
              <a:rPr lang="en-US" i="1" dirty="0" err="1" smtClean="0">
                <a:solidFill>
                  <a:srgbClr val="008000"/>
                </a:solidFill>
              </a:rPr>
              <a:t>i</a:t>
            </a:r>
            <a:r>
              <a:rPr lang="en-US" dirty="0" smtClean="0">
                <a:solidFill>
                  <a:srgbClr val="008000"/>
                </a:solidFill>
              </a:rPr>
              <a:t>/2) + </a:t>
            </a:r>
            <a:r>
              <a:rPr lang="en-US" i="1" dirty="0" smtClean="0">
                <a:solidFill>
                  <a:srgbClr val="008000"/>
                </a:solidFill>
              </a:rPr>
              <a:t>j</a:t>
            </a:r>
            <a:r>
              <a:rPr lang="en-US" dirty="0" smtClean="0">
                <a:solidFill>
                  <a:srgbClr val="008000"/>
                </a:solidFill>
              </a:rPr>
              <a:t> –</a:t>
            </a:r>
            <a:r>
              <a:rPr lang="en-US" i="1" dirty="0" smtClean="0">
                <a:solidFill>
                  <a:srgbClr val="008000"/>
                </a:solidFill>
              </a:rPr>
              <a:t>1</a:t>
            </a:r>
          </a:p>
          <a:p>
            <a:pPr lvl="1"/>
            <a:r>
              <a:rPr lang="en-US" dirty="0"/>
              <a:t>Total number of pairs </a:t>
            </a:r>
            <a:r>
              <a:rPr lang="en-US" b="1" i="1" dirty="0" smtClean="0"/>
              <a:t>n</a:t>
            </a:r>
            <a:r>
              <a:rPr lang="en-US" b="1" dirty="0" smtClean="0"/>
              <a:t>(</a:t>
            </a:r>
            <a:r>
              <a:rPr lang="en-US" b="1" i="1" dirty="0" smtClean="0"/>
              <a:t>n</a:t>
            </a:r>
            <a:r>
              <a:rPr lang="en-US" b="1" dirty="0" smtClean="0"/>
              <a:t> </a:t>
            </a:r>
            <a:r>
              <a:rPr lang="en-US" b="1" dirty="0"/>
              <a:t>–1)/2</a:t>
            </a:r>
            <a:r>
              <a:rPr lang="en-US" dirty="0"/>
              <a:t>; total </a:t>
            </a:r>
            <a:r>
              <a:rPr lang="en-US" dirty="0" smtClean="0"/>
              <a:t>bytes= </a:t>
            </a:r>
            <a:r>
              <a:rPr lang="en-US" b="1" dirty="0" smtClean="0"/>
              <a:t>2</a:t>
            </a:r>
            <a:r>
              <a:rPr lang="en-US" b="1" i="1" dirty="0" smtClean="0"/>
              <a:t>n</a:t>
            </a:r>
            <a:r>
              <a:rPr lang="en-US" b="1" baseline="30000" dirty="0" smtClean="0"/>
              <a:t>2</a:t>
            </a:r>
            <a:endParaRPr lang="en-US" b="1" dirty="0"/>
          </a:p>
          <a:p>
            <a:pPr lvl="1"/>
            <a:r>
              <a:rPr lang="en-US" b="1" dirty="0" smtClean="0">
                <a:solidFill>
                  <a:srgbClr val="0000FF"/>
                </a:solidFill>
              </a:rPr>
              <a:t>Triangular Matrix</a:t>
            </a:r>
            <a:r>
              <a:rPr lang="en-US" dirty="0" smtClean="0"/>
              <a:t> requires </a:t>
            </a:r>
            <a:r>
              <a:rPr lang="en-US" dirty="0"/>
              <a:t>4 bytes per </a:t>
            </a:r>
            <a:r>
              <a:rPr lang="en-US" dirty="0" smtClean="0"/>
              <a:t>pair</a:t>
            </a:r>
          </a:p>
          <a:p>
            <a:r>
              <a:rPr lang="en-US" b="1" dirty="0">
                <a:solidFill>
                  <a:srgbClr val="FF0066"/>
                </a:solidFill>
              </a:rPr>
              <a:t>Approach </a:t>
            </a:r>
            <a:r>
              <a:rPr lang="en-US" b="1" dirty="0" smtClean="0">
                <a:solidFill>
                  <a:srgbClr val="FF0066"/>
                </a:solidFill>
              </a:rPr>
              <a:t>2</a:t>
            </a:r>
            <a:r>
              <a:rPr lang="en-US" dirty="0" smtClean="0">
                <a:solidFill>
                  <a:schemeClr val="accent3"/>
                </a:solidFill>
              </a:rPr>
              <a:t> </a:t>
            </a:r>
            <a:r>
              <a:rPr lang="en-US" dirty="0"/>
              <a:t>uses </a:t>
            </a:r>
            <a:r>
              <a:rPr lang="en-US" b="1" dirty="0"/>
              <a:t>12</a:t>
            </a:r>
            <a:r>
              <a:rPr lang="en-US" b="1" i="1" dirty="0"/>
              <a:t> bytes</a:t>
            </a:r>
            <a:r>
              <a:rPr lang="en-US" dirty="0"/>
              <a:t> per </a:t>
            </a:r>
            <a:r>
              <a:rPr lang="en-US" dirty="0" smtClean="0"/>
              <a:t>occurring pair </a:t>
            </a:r>
            <a:br>
              <a:rPr lang="en-US" dirty="0" smtClean="0"/>
            </a:br>
            <a:r>
              <a:rPr lang="en-US" i="1" dirty="0" smtClean="0"/>
              <a:t>(but only for pairs with count &gt; 0)</a:t>
            </a:r>
            <a:endParaRPr lang="en-US" i="1" dirty="0"/>
          </a:p>
          <a:p>
            <a:pPr lvl="1"/>
            <a:r>
              <a:rPr lang="en-US" dirty="0" smtClean="0"/>
              <a:t>Beats Approach 1 if less than </a:t>
            </a:r>
            <a:r>
              <a:rPr lang="en-US" b="1" dirty="0" smtClean="0"/>
              <a:t>1/3</a:t>
            </a:r>
            <a:r>
              <a:rPr lang="en-US" dirty="0" smtClean="0"/>
              <a:t> of </a:t>
            </a:r>
            <a:br>
              <a:rPr lang="en-US" dirty="0" smtClean="0"/>
            </a:br>
            <a:r>
              <a:rPr lang="en-US" dirty="0" smtClean="0"/>
              <a:t>possible pairs actually occur</a:t>
            </a:r>
            <a:endParaRPr lang="en-US" dirty="0"/>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26</a:t>
            </a:fld>
            <a:endParaRPr lang="en-US"/>
          </a:p>
        </p:txBody>
      </p:sp>
    </p:spTree>
    <p:extLst>
      <p:ext uri="{BB962C8B-B14F-4D97-AF65-F5344CB8AC3E}">
        <p14:creationId xmlns:p14="http://schemas.microsoft.com/office/powerpoint/2010/main" val="4246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the two approaches</a:t>
            </a:r>
            <a:endParaRPr lang="en-US" dirty="0"/>
          </a:p>
        </p:txBody>
      </p:sp>
      <p:sp>
        <p:nvSpPr>
          <p:cNvPr id="3" name="Content Placeholder 2"/>
          <p:cNvSpPr>
            <a:spLocks noGrp="1"/>
          </p:cNvSpPr>
          <p:nvPr>
            <p:ph idx="1"/>
          </p:nvPr>
        </p:nvSpPr>
        <p:spPr>
          <a:xfrm>
            <a:off x="457200" y="1295400"/>
            <a:ext cx="8229600" cy="5410200"/>
          </a:xfrm>
        </p:spPr>
        <p:txBody>
          <a:bodyPr>
            <a:normAutofit fontScale="92500" lnSpcReduction="10000"/>
          </a:bodyPr>
          <a:lstStyle/>
          <a:p>
            <a:r>
              <a:rPr lang="en-US" b="1" dirty="0" smtClean="0">
                <a:solidFill>
                  <a:srgbClr val="0000FF"/>
                </a:solidFill>
              </a:rPr>
              <a:t>Approach 1: Triangular Matrix</a:t>
            </a:r>
          </a:p>
          <a:p>
            <a:pPr lvl="1"/>
            <a:r>
              <a:rPr lang="en-US" b="1" dirty="0" smtClean="0"/>
              <a:t>n</a:t>
            </a:r>
            <a:r>
              <a:rPr lang="en-US" dirty="0" smtClean="0"/>
              <a:t> = total number items</a:t>
            </a:r>
            <a:endParaRPr lang="en-US" i="1" dirty="0" smtClean="0"/>
          </a:p>
          <a:p>
            <a:pPr lvl="1"/>
            <a:r>
              <a:rPr lang="en-US" dirty="0" smtClean="0"/>
              <a:t>Count pair of items {</a:t>
            </a:r>
            <a:r>
              <a:rPr lang="en-US" i="1" dirty="0" err="1" smtClean="0"/>
              <a:t>i</a:t>
            </a:r>
            <a:r>
              <a:rPr lang="en-US" dirty="0" smtClean="0"/>
              <a:t>, </a:t>
            </a:r>
            <a:r>
              <a:rPr lang="en-US" i="1" dirty="0" smtClean="0"/>
              <a:t>j</a:t>
            </a:r>
            <a:r>
              <a:rPr lang="en-US" dirty="0" smtClean="0"/>
              <a:t>} only if </a:t>
            </a:r>
            <a:r>
              <a:rPr lang="en-US" i="1" dirty="0" err="1" smtClean="0"/>
              <a:t>i</a:t>
            </a:r>
            <a:r>
              <a:rPr lang="en-US" dirty="0" smtClean="0"/>
              <a:t>&lt;</a:t>
            </a:r>
            <a:r>
              <a:rPr lang="en-US" i="1" dirty="0" smtClean="0"/>
              <a:t>j</a:t>
            </a:r>
            <a:endParaRPr lang="en-US" dirty="0" smtClean="0"/>
          </a:p>
          <a:p>
            <a:pPr lvl="1"/>
            <a:r>
              <a:rPr lang="en-US" dirty="0" smtClean="0"/>
              <a:t>Keep pair counts in lexicographic order:</a:t>
            </a:r>
          </a:p>
          <a:p>
            <a:pPr lvl="2"/>
            <a:r>
              <a:rPr lang="en-US" dirty="0" smtClean="0">
                <a:solidFill>
                  <a:srgbClr val="008000"/>
                </a:solidFill>
              </a:rPr>
              <a:t>{1,2}, {1,3},…, {1,</a:t>
            </a:r>
            <a:r>
              <a:rPr lang="en-US" i="1" dirty="0" smtClean="0">
                <a:solidFill>
                  <a:srgbClr val="008000"/>
                </a:solidFill>
              </a:rPr>
              <a:t>n</a:t>
            </a:r>
            <a:r>
              <a:rPr lang="en-US" dirty="0" smtClean="0">
                <a:solidFill>
                  <a:srgbClr val="008000"/>
                </a:solidFill>
              </a:rPr>
              <a:t>}, {2,3}, {2,4},…,{2,</a:t>
            </a:r>
            <a:r>
              <a:rPr lang="en-US" i="1" dirty="0" smtClean="0">
                <a:solidFill>
                  <a:srgbClr val="008000"/>
                </a:solidFill>
              </a:rPr>
              <a:t>n</a:t>
            </a:r>
            <a:r>
              <a:rPr lang="en-US" dirty="0" smtClean="0">
                <a:solidFill>
                  <a:srgbClr val="008000"/>
                </a:solidFill>
              </a:rPr>
              <a:t>}, {3,4},…</a:t>
            </a:r>
          </a:p>
          <a:p>
            <a:pPr lvl="1"/>
            <a:r>
              <a:rPr lang="en-US" dirty="0" smtClean="0"/>
              <a:t>Pair {</a:t>
            </a:r>
            <a:r>
              <a:rPr lang="en-US" i="1" dirty="0" err="1" smtClean="0"/>
              <a:t>i</a:t>
            </a:r>
            <a:r>
              <a:rPr lang="en-US" dirty="0" smtClean="0"/>
              <a:t>, </a:t>
            </a:r>
            <a:r>
              <a:rPr lang="en-US" i="1" dirty="0" smtClean="0"/>
              <a:t>j</a:t>
            </a:r>
            <a:r>
              <a:rPr lang="en-US" dirty="0" smtClean="0"/>
              <a:t>} is at position </a:t>
            </a:r>
            <a:r>
              <a:rPr lang="en-US" dirty="0" smtClean="0">
                <a:solidFill>
                  <a:srgbClr val="008000"/>
                </a:solidFill>
              </a:rPr>
              <a:t>(</a:t>
            </a:r>
            <a:r>
              <a:rPr lang="en-US" i="1" dirty="0" err="1" smtClean="0">
                <a:solidFill>
                  <a:srgbClr val="008000"/>
                </a:solidFill>
              </a:rPr>
              <a:t>i</a:t>
            </a:r>
            <a:r>
              <a:rPr lang="en-US" dirty="0" smtClean="0">
                <a:solidFill>
                  <a:srgbClr val="008000"/>
                </a:solidFill>
              </a:rPr>
              <a:t> –1)(</a:t>
            </a:r>
            <a:r>
              <a:rPr lang="en-US" i="1" dirty="0" smtClean="0">
                <a:solidFill>
                  <a:srgbClr val="008000"/>
                </a:solidFill>
              </a:rPr>
              <a:t>n</a:t>
            </a:r>
            <a:r>
              <a:rPr lang="en-US" dirty="0" smtClean="0">
                <a:solidFill>
                  <a:srgbClr val="008000"/>
                </a:solidFill>
              </a:rPr>
              <a:t>– </a:t>
            </a:r>
            <a:r>
              <a:rPr lang="en-US" i="1" dirty="0" err="1" smtClean="0">
                <a:solidFill>
                  <a:srgbClr val="008000"/>
                </a:solidFill>
              </a:rPr>
              <a:t>i</a:t>
            </a:r>
            <a:r>
              <a:rPr lang="en-US" dirty="0" smtClean="0">
                <a:solidFill>
                  <a:srgbClr val="008000"/>
                </a:solidFill>
              </a:rPr>
              <a:t>/2) + </a:t>
            </a:r>
            <a:r>
              <a:rPr lang="en-US" i="1" dirty="0" smtClean="0">
                <a:solidFill>
                  <a:srgbClr val="008000"/>
                </a:solidFill>
              </a:rPr>
              <a:t>j</a:t>
            </a:r>
            <a:r>
              <a:rPr lang="en-US" dirty="0" smtClean="0">
                <a:solidFill>
                  <a:srgbClr val="008000"/>
                </a:solidFill>
              </a:rPr>
              <a:t> –</a:t>
            </a:r>
            <a:r>
              <a:rPr lang="en-US" i="1" dirty="0" smtClean="0">
                <a:solidFill>
                  <a:srgbClr val="008000"/>
                </a:solidFill>
              </a:rPr>
              <a:t>1</a:t>
            </a:r>
          </a:p>
          <a:p>
            <a:pPr lvl="1"/>
            <a:r>
              <a:rPr lang="en-US" dirty="0"/>
              <a:t>Total number of pairs </a:t>
            </a:r>
            <a:r>
              <a:rPr lang="en-US" b="1" i="1" dirty="0" smtClean="0"/>
              <a:t>n</a:t>
            </a:r>
            <a:r>
              <a:rPr lang="en-US" b="1" dirty="0" smtClean="0"/>
              <a:t>(</a:t>
            </a:r>
            <a:r>
              <a:rPr lang="en-US" b="1" i="1" dirty="0" smtClean="0"/>
              <a:t>n</a:t>
            </a:r>
            <a:r>
              <a:rPr lang="en-US" b="1" dirty="0" smtClean="0"/>
              <a:t> </a:t>
            </a:r>
            <a:r>
              <a:rPr lang="en-US" b="1" dirty="0"/>
              <a:t>–1)/2</a:t>
            </a:r>
            <a:r>
              <a:rPr lang="en-US" dirty="0"/>
              <a:t>; total </a:t>
            </a:r>
            <a:r>
              <a:rPr lang="en-US" dirty="0" smtClean="0"/>
              <a:t>bytes= </a:t>
            </a:r>
            <a:r>
              <a:rPr lang="en-US" b="1" dirty="0" smtClean="0"/>
              <a:t>2</a:t>
            </a:r>
            <a:r>
              <a:rPr lang="en-US" b="1" i="1" dirty="0" smtClean="0"/>
              <a:t>n</a:t>
            </a:r>
            <a:r>
              <a:rPr lang="en-US" b="1" baseline="30000" dirty="0" smtClean="0"/>
              <a:t>2</a:t>
            </a:r>
            <a:endParaRPr lang="en-US" b="1" dirty="0"/>
          </a:p>
          <a:p>
            <a:pPr lvl="1"/>
            <a:r>
              <a:rPr lang="en-US" b="1" dirty="0" smtClean="0">
                <a:solidFill>
                  <a:srgbClr val="0000FF"/>
                </a:solidFill>
              </a:rPr>
              <a:t>Triangular Matrix</a:t>
            </a:r>
            <a:r>
              <a:rPr lang="en-US" dirty="0" smtClean="0"/>
              <a:t> requires </a:t>
            </a:r>
            <a:r>
              <a:rPr lang="en-US" dirty="0"/>
              <a:t>4 bytes per </a:t>
            </a:r>
            <a:r>
              <a:rPr lang="en-US" dirty="0" smtClean="0"/>
              <a:t>pair</a:t>
            </a:r>
          </a:p>
          <a:p>
            <a:r>
              <a:rPr lang="en-US" b="1" dirty="0">
                <a:solidFill>
                  <a:srgbClr val="FF0066"/>
                </a:solidFill>
              </a:rPr>
              <a:t>Approach </a:t>
            </a:r>
            <a:r>
              <a:rPr lang="en-US" b="1" dirty="0" smtClean="0">
                <a:solidFill>
                  <a:srgbClr val="FF0066"/>
                </a:solidFill>
              </a:rPr>
              <a:t>2</a:t>
            </a:r>
            <a:r>
              <a:rPr lang="en-US" dirty="0" smtClean="0">
                <a:solidFill>
                  <a:schemeClr val="accent3"/>
                </a:solidFill>
              </a:rPr>
              <a:t> </a:t>
            </a:r>
            <a:r>
              <a:rPr lang="en-US" dirty="0"/>
              <a:t>uses 12</a:t>
            </a:r>
            <a:r>
              <a:rPr lang="en-US" i="1" dirty="0"/>
              <a:t> bytes</a:t>
            </a:r>
            <a:r>
              <a:rPr lang="en-US" dirty="0"/>
              <a:t> per pair </a:t>
            </a:r>
            <a:r>
              <a:rPr lang="en-US" dirty="0" smtClean="0"/>
              <a:t/>
            </a:r>
            <a:br>
              <a:rPr lang="en-US" dirty="0" smtClean="0"/>
            </a:br>
            <a:r>
              <a:rPr lang="en-US" i="1" dirty="0" smtClean="0"/>
              <a:t>(but only for pairs with count &gt; 0)</a:t>
            </a:r>
            <a:endParaRPr lang="en-US" i="1" dirty="0"/>
          </a:p>
          <a:p>
            <a:pPr lvl="1"/>
            <a:r>
              <a:rPr lang="en-US" dirty="0"/>
              <a:t>Beats Approach 1 if less than </a:t>
            </a:r>
            <a:r>
              <a:rPr lang="en-US" b="1" dirty="0"/>
              <a:t>1/3</a:t>
            </a:r>
            <a:r>
              <a:rPr lang="en-US" dirty="0"/>
              <a:t> of </a:t>
            </a:r>
            <a:br>
              <a:rPr lang="en-US" dirty="0"/>
            </a:br>
            <a:r>
              <a:rPr lang="en-US" dirty="0"/>
              <a:t>possible </a:t>
            </a:r>
            <a:r>
              <a:rPr lang="en-US" dirty="0" smtClean="0"/>
              <a:t>pairs actually occur</a:t>
            </a:r>
            <a:endParaRPr lang="en-US" dirty="0"/>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8ACF4755-8703-664B-BCD2-DDFADF26E571}" type="slidenum">
              <a:rPr lang="en-US" smtClean="0"/>
              <a:pPr/>
              <a:t>27</a:t>
            </a:fld>
            <a:endParaRPr lang="en-US"/>
          </a:p>
        </p:txBody>
      </p:sp>
      <p:sp>
        <p:nvSpPr>
          <p:cNvPr id="7" name="Rounded Rectangle 6"/>
          <p:cNvSpPr/>
          <p:nvPr/>
        </p:nvSpPr>
        <p:spPr>
          <a:xfrm>
            <a:off x="1371600" y="2286000"/>
            <a:ext cx="5867400" cy="3505200"/>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smtClean="0"/>
              <a:t>Problem is if we have too many items so the pairs </a:t>
            </a:r>
            <a:br>
              <a:rPr lang="en-US" sz="3600" b="1" dirty="0" smtClean="0"/>
            </a:br>
            <a:r>
              <a:rPr lang="en-US" sz="3600" b="1" dirty="0" smtClean="0"/>
              <a:t>do not fit into memory.</a:t>
            </a:r>
          </a:p>
          <a:p>
            <a:pPr algn="ctr"/>
            <a:endParaRPr lang="en-US" sz="1000" b="1" dirty="0" smtClean="0"/>
          </a:p>
          <a:p>
            <a:pPr algn="ctr"/>
            <a:r>
              <a:rPr lang="en-US" sz="4000" b="1" dirty="0" smtClean="0"/>
              <a:t>Can we do better?</a:t>
            </a:r>
            <a:endParaRPr lang="en-US" sz="4000" b="1" dirty="0"/>
          </a:p>
        </p:txBody>
      </p:sp>
    </p:spTree>
    <p:extLst>
      <p:ext uri="{BB962C8B-B14F-4D97-AF65-F5344CB8AC3E}">
        <p14:creationId xmlns:p14="http://schemas.microsoft.com/office/powerpoint/2010/main" val="35499989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A-Priori Algorithm</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90185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A-Priori Algorithm – (1)</a:t>
            </a:r>
          </a:p>
        </p:txBody>
      </p:sp>
      <p:sp>
        <p:nvSpPr>
          <p:cNvPr id="16387" name="Rectangle 3"/>
          <p:cNvSpPr>
            <a:spLocks noGrp="1" noChangeArrowheads="1"/>
          </p:cNvSpPr>
          <p:nvPr>
            <p:ph idx="1"/>
          </p:nvPr>
        </p:nvSpPr>
        <p:spPr>
          <a:xfrm>
            <a:off x="457200" y="1295400"/>
            <a:ext cx="8229600" cy="5334000"/>
          </a:xfrm>
        </p:spPr>
        <p:txBody>
          <a:bodyPr>
            <a:normAutofit/>
          </a:bodyPr>
          <a:lstStyle/>
          <a:p>
            <a:r>
              <a:rPr lang="en-US" dirty="0"/>
              <a:t>A </a:t>
            </a:r>
            <a:r>
              <a:rPr lang="en-US" b="1" dirty="0"/>
              <a:t>two-pass</a:t>
            </a:r>
            <a:r>
              <a:rPr lang="en-US" dirty="0"/>
              <a:t> approach called </a:t>
            </a:r>
            <a:r>
              <a:rPr lang="en-US" dirty="0" smtClean="0"/>
              <a:t/>
            </a:r>
            <a:br>
              <a:rPr lang="en-US" dirty="0" smtClean="0"/>
            </a:br>
            <a:r>
              <a:rPr lang="en-US" b="1" i="1" dirty="0" smtClean="0">
                <a:solidFill>
                  <a:srgbClr val="0000FF"/>
                </a:solidFill>
              </a:rPr>
              <a:t>A-Priori</a:t>
            </a:r>
            <a:r>
              <a:rPr lang="en-US" i="1" dirty="0" smtClean="0">
                <a:solidFill>
                  <a:srgbClr val="0064E2"/>
                </a:solidFill>
              </a:rPr>
              <a:t> </a:t>
            </a:r>
            <a:r>
              <a:rPr lang="en-US" dirty="0" smtClean="0"/>
              <a:t>limits </a:t>
            </a:r>
            <a:r>
              <a:rPr lang="en-US" dirty="0"/>
              <a:t>the need for </a:t>
            </a:r>
            <a:r>
              <a:rPr lang="en-US" dirty="0" smtClean="0"/>
              <a:t/>
            </a:r>
            <a:br>
              <a:rPr lang="en-US" dirty="0" smtClean="0"/>
            </a:br>
            <a:r>
              <a:rPr lang="en-US" dirty="0" smtClean="0"/>
              <a:t>main memory</a:t>
            </a:r>
            <a:endParaRPr lang="en-US" dirty="0"/>
          </a:p>
          <a:p>
            <a:r>
              <a:rPr lang="en-US" b="1" dirty="0">
                <a:solidFill>
                  <a:srgbClr val="008000"/>
                </a:solidFill>
              </a:rPr>
              <a:t>Key idea:</a:t>
            </a:r>
            <a:r>
              <a:rPr lang="en-US" b="1" dirty="0"/>
              <a:t> </a:t>
            </a:r>
            <a:r>
              <a:rPr lang="en-US" b="1" i="1" dirty="0" err="1" smtClean="0">
                <a:solidFill>
                  <a:srgbClr val="FF0066"/>
                </a:solidFill>
              </a:rPr>
              <a:t>monotonicity</a:t>
            </a:r>
            <a:endParaRPr lang="en-US" b="1" dirty="0" smtClean="0">
              <a:solidFill>
                <a:srgbClr val="FF0066"/>
              </a:solidFill>
            </a:endParaRPr>
          </a:p>
          <a:p>
            <a:pPr lvl="1"/>
            <a:r>
              <a:rPr lang="en-US" dirty="0" smtClean="0"/>
              <a:t>If </a:t>
            </a:r>
            <a:r>
              <a:rPr lang="en-US" dirty="0"/>
              <a:t>a set of </a:t>
            </a:r>
            <a:r>
              <a:rPr lang="en-US" dirty="0" smtClean="0"/>
              <a:t>items </a:t>
            </a:r>
            <a:r>
              <a:rPr lang="en-US" b="1" i="1" dirty="0" smtClean="0">
                <a:latin typeface="Times New Roman" pitchFamily="18" charset="0"/>
                <a:cs typeface="Times New Roman" pitchFamily="18" charset="0"/>
              </a:rPr>
              <a:t>I</a:t>
            </a:r>
            <a:r>
              <a:rPr lang="en-US" dirty="0" smtClean="0"/>
              <a:t> </a:t>
            </a:r>
            <a:r>
              <a:rPr lang="en-US" dirty="0"/>
              <a:t>appears at </a:t>
            </a:r>
            <a:r>
              <a:rPr lang="en-US" dirty="0" smtClean="0"/>
              <a:t/>
            </a:r>
            <a:br>
              <a:rPr lang="en-US" dirty="0" smtClean="0"/>
            </a:br>
            <a:r>
              <a:rPr lang="en-US" dirty="0" smtClean="0"/>
              <a:t>least </a:t>
            </a:r>
            <a:r>
              <a:rPr lang="en-US" b="1" i="1" dirty="0" smtClean="0">
                <a:latin typeface="Times New Roman" pitchFamily="18" charset="0"/>
                <a:cs typeface="Times New Roman" pitchFamily="18" charset="0"/>
              </a:rPr>
              <a:t>s</a:t>
            </a:r>
            <a:r>
              <a:rPr lang="en-US" dirty="0" smtClean="0"/>
              <a:t> </a:t>
            </a:r>
            <a:r>
              <a:rPr lang="en-US" dirty="0"/>
              <a:t>times, </a:t>
            </a:r>
            <a:r>
              <a:rPr lang="en-US" dirty="0" smtClean="0"/>
              <a:t>so </a:t>
            </a:r>
            <a:r>
              <a:rPr lang="en-US" dirty="0"/>
              <a:t>does every </a:t>
            </a:r>
            <a:r>
              <a:rPr lang="en-US" b="1" dirty="0" smtClean="0"/>
              <a:t>subset </a:t>
            </a:r>
            <a:r>
              <a:rPr lang="en-US" b="1" i="1" dirty="0" smtClean="0">
                <a:latin typeface="Times New Roman" pitchFamily="18" charset="0"/>
                <a:cs typeface="Times New Roman" pitchFamily="18" charset="0"/>
              </a:rPr>
              <a:t>J</a:t>
            </a:r>
            <a:r>
              <a:rPr lang="en-US" dirty="0" smtClean="0"/>
              <a:t> of </a:t>
            </a:r>
            <a:r>
              <a:rPr lang="en-US" b="1" i="1" dirty="0" smtClean="0">
                <a:latin typeface="Times New Roman" pitchFamily="18" charset="0"/>
                <a:cs typeface="Times New Roman" pitchFamily="18" charset="0"/>
              </a:rPr>
              <a:t>I</a:t>
            </a:r>
            <a:endParaRPr lang="en-US" dirty="0"/>
          </a:p>
          <a:p>
            <a:r>
              <a:rPr lang="en-US" b="1" dirty="0">
                <a:solidFill>
                  <a:srgbClr val="008000"/>
                </a:solidFill>
              </a:rPr>
              <a:t>Contrapositive for </a:t>
            </a:r>
            <a:r>
              <a:rPr lang="en-US" b="1" dirty="0" smtClean="0">
                <a:solidFill>
                  <a:srgbClr val="008000"/>
                </a:solidFill>
              </a:rPr>
              <a:t>pairs:</a:t>
            </a:r>
            <a:r>
              <a:rPr lang="en-US" dirty="0" smtClean="0">
                <a:solidFill>
                  <a:srgbClr val="008000"/>
                </a:solidFill>
              </a:rPr>
              <a:t> </a:t>
            </a:r>
            <a:br>
              <a:rPr lang="en-US" dirty="0" smtClean="0">
                <a:solidFill>
                  <a:srgbClr val="008000"/>
                </a:solidFill>
              </a:rPr>
            </a:br>
            <a:r>
              <a:rPr lang="en-US" dirty="0" smtClean="0"/>
              <a:t>If item</a:t>
            </a:r>
            <a:r>
              <a:rPr lang="en-US" i="1" dirty="0" smtClean="0"/>
              <a:t> </a:t>
            </a:r>
            <a:r>
              <a:rPr lang="en-US" b="1" i="1" dirty="0" err="1" smtClean="0">
                <a:latin typeface="Times New Roman" pitchFamily="18" charset="0"/>
                <a:cs typeface="Times New Roman" pitchFamily="18" charset="0"/>
              </a:rPr>
              <a:t>i</a:t>
            </a:r>
            <a:r>
              <a:rPr lang="en-US" dirty="0" smtClean="0"/>
              <a:t> </a:t>
            </a:r>
            <a:r>
              <a:rPr lang="en-US" dirty="0"/>
              <a:t>does not appear in </a:t>
            </a:r>
            <a:r>
              <a:rPr lang="en-US" b="1" i="1" dirty="0" smtClean="0">
                <a:latin typeface="Times New Roman" pitchFamily="18" charset="0"/>
                <a:cs typeface="Times New Roman" pitchFamily="18" charset="0"/>
              </a:rPr>
              <a:t>s</a:t>
            </a:r>
            <a:r>
              <a:rPr lang="en-US" dirty="0" smtClean="0"/>
              <a:t> </a:t>
            </a:r>
            <a:r>
              <a:rPr lang="en-US" dirty="0"/>
              <a:t>baskets, then no pair including </a:t>
            </a:r>
            <a:r>
              <a:rPr lang="en-US" b="1" i="1" dirty="0" err="1" smtClean="0">
                <a:latin typeface="Times New Roman" pitchFamily="18" charset="0"/>
                <a:cs typeface="Times New Roman" pitchFamily="18" charset="0"/>
              </a:rPr>
              <a:t>i</a:t>
            </a:r>
            <a:r>
              <a:rPr lang="en-US" dirty="0" smtClean="0"/>
              <a:t> can </a:t>
            </a:r>
            <a:r>
              <a:rPr lang="en-US" dirty="0"/>
              <a:t>appear in </a:t>
            </a:r>
            <a:r>
              <a:rPr lang="en-US" b="1" i="1" dirty="0" smtClean="0">
                <a:latin typeface="Times New Roman" pitchFamily="18" charset="0"/>
                <a:cs typeface="Times New Roman" pitchFamily="18" charset="0"/>
              </a:rPr>
              <a:t>s</a:t>
            </a:r>
            <a:r>
              <a:rPr lang="en-US" dirty="0" smtClean="0"/>
              <a:t> baskets</a:t>
            </a:r>
          </a:p>
          <a:p>
            <a:pPr lvl="8"/>
            <a:endParaRPr lang="en-US" dirty="0" smtClean="0"/>
          </a:p>
          <a:p>
            <a:r>
              <a:rPr lang="en-US" b="1" dirty="0" smtClean="0">
                <a:solidFill>
                  <a:srgbClr val="FF0066"/>
                </a:solidFill>
              </a:rPr>
              <a:t>So, how does A-Priori find freq. pairs?</a:t>
            </a:r>
            <a:endParaRPr lang="en-US" b="1" dirty="0">
              <a:solidFill>
                <a:srgbClr val="FF0066"/>
              </a:solidFill>
            </a:endParaRPr>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86E2A82A-E784-FD40-8FA8-E1A2CD5D41F7}" type="slidenum">
              <a:rPr lang="en-US"/>
              <a:pPr/>
              <a:t>29</a:t>
            </a:fld>
            <a:endParaRPr lang="en-US"/>
          </a:p>
        </p:txBody>
      </p:sp>
      <p:pic>
        <p:nvPicPr>
          <p:cNvPr id="57346" name="Picture 2" descr="File:FrequentItems.png"/>
          <p:cNvPicPr>
            <a:picLocks noChangeAspect="1" noChangeArrowheads="1"/>
          </p:cNvPicPr>
          <p:nvPr/>
        </p:nvPicPr>
        <p:blipFill>
          <a:blip r:embed="rId2" cstate="print"/>
          <a:srcRect/>
          <a:stretch>
            <a:fillRect/>
          </a:stretch>
        </p:blipFill>
        <p:spPr bwMode="auto">
          <a:xfrm>
            <a:off x="5668406" y="1295400"/>
            <a:ext cx="3475594" cy="2514600"/>
          </a:xfrm>
          <a:prstGeom prst="rect">
            <a:avLst/>
          </a:prstGeom>
          <a:noFill/>
        </p:spPr>
      </p:pic>
    </p:spTree>
    <p:extLst>
      <p:ext uri="{BB962C8B-B14F-4D97-AF65-F5344CB8AC3E}">
        <p14:creationId xmlns:p14="http://schemas.microsoft.com/office/powerpoint/2010/main" val="2323592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Market-Basket Model</a:t>
            </a:r>
          </a:p>
        </p:txBody>
      </p:sp>
      <p:sp>
        <p:nvSpPr>
          <p:cNvPr id="3" name="Content Placeholder 2"/>
          <p:cNvSpPr>
            <a:spLocks noGrp="1"/>
          </p:cNvSpPr>
          <p:nvPr>
            <p:ph idx="1"/>
          </p:nvPr>
        </p:nvSpPr>
        <p:spPr>
          <a:xfrm>
            <a:off x="457200" y="1295400"/>
            <a:ext cx="8229600" cy="5486400"/>
          </a:xfrm>
        </p:spPr>
        <p:txBody>
          <a:bodyPr>
            <a:normAutofit fontScale="92500" lnSpcReduction="10000"/>
          </a:bodyPr>
          <a:lstStyle/>
          <a:p>
            <a:r>
              <a:rPr lang="en-US" dirty="0"/>
              <a:t>A large set of </a:t>
            </a:r>
            <a:r>
              <a:rPr lang="en-US" b="1" dirty="0">
                <a:solidFill>
                  <a:srgbClr val="FF0066"/>
                </a:solidFill>
              </a:rPr>
              <a:t>items</a:t>
            </a:r>
            <a:endParaRPr lang="en-US" b="1" dirty="0"/>
          </a:p>
          <a:p>
            <a:pPr lvl="1"/>
            <a:r>
              <a:rPr lang="en-US" dirty="0"/>
              <a:t>e.g., things sold in a </a:t>
            </a:r>
            <a:br>
              <a:rPr lang="en-US" dirty="0"/>
            </a:br>
            <a:r>
              <a:rPr lang="en-US" dirty="0"/>
              <a:t>supermarket</a:t>
            </a:r>
          </a:p>
          <a:p>
            <a:r>
              <a:rPr lang="en-US" dirty="0"/>
              <a:t>A </a:t>
            </a:r>
            <a:r>
              <a:rPr lang="en-US" b="1" dirty="0"/>
              <a:t>large set</a:t>
            </a:r>
            <a:r>
              <a:rPr lang="en-US" dirty="0"/>
              <a:t> of </a:t>
            </a:r>
            <a:r>
              <a:rPr lang="en-US" b="1" dirty="0">
                <a:solidFill>
                  <a:srgbClr val="FF0066"/>
                </a:solidFill>
              </a:rPr>
              <a:t>baskets</a:t>
            </a:r>
            <a:r>
              <a:rPr lang="en-US" dirty="0"/>
              <a:t> </a:t>
            </a:r>
          </a:p>
          <a:p>
            <a:r>
              <a:rPr lang="en-US" dirty="0"/>
              <a:t>Each basket is a </a:t>
            </a:r>
            <a:r>
              <a:rPr lang="en-US" dirty="0" smtClean="0"/>
              <a:t/>
            </a:r>
            <a:br>
              <a:rPr lang="en-US" dirty="0" smtClean="0"/>
            </a:br>
            <a:r>
              <a:rPr lang="en-US" b="1" dirty="0" smtClean="0"/>
              <a:t>small </a:t>
            </a:r>
            <a:r>
              <a:rPr lang="en-US" b="1" dirty="0"/>
              <a:t>subset of items</a:t>
            </a:r>
          </a:p>
          <a:p>
            <a:pPr lvl="1"/>
            <a:r>
              <a:rPr lang="en-US" dirty="0"/>
              <a:t>e.g., the things one </a:t>
            </a:r>
            <a:r>
              <a:rPr lang="en-US" dirty="0" smtClean="0"/>
              <a:t/>
            </a:r>
            <a:br>
              <a:rPr lang="en-US" dirty="0" smtClean="0"/>
            </a:br>
            <a:r>
              <a:rPr lang="en-US" dirty="0" smtClean="0"/>
              <a:t>customer buys </a:t>
            </a:r>
            <a:r>
              <a:rPr lang="en-US" dirty="0"/>
              <a:t>on one day</a:t>
            </a:r>
          </a:p>
          <a:p>
            <a:r>
              <a:rPr lang="en-US" dirty="0"/>
              <a:t>Want to discover </a:t>
            </a:r>
            <a:r>
              <a:rPr lang="en-US" dirty="0" smtClean="0"/>
              <a:t/>
            </a:r>
            <a:br>
              <a:rPr lang="en-US" dirty="0" smtClean="0"/>
            </a:br>
            <a:r>
              <a:rPr lang="en-US" b="1" dirty="0" smtClean="0">
                <a:solidFill>
                  <a:srgbClr val="D60093"/>
                </a:solidFill>
              </a:rPr>
              <a:t>association </a:t>
            </a:r>
            <a:r>
              <a:rPr lang="en-US" b="1" dirty="0">
                <a:solidFill>
                  <a:srgbClr val="D60093"/>
                </a:solidFill>
              </a:rPr>
              <a:t>rules</a:t>
            </a:r>
            <a:endParaRPr lang="en-US" dirty="0">
              <a:solidFill>
                <a:srgbClr val="D60093"/>
              </a:solidFill>
            </a:endParaRPr>
          </a:p>
          <a:p>
            <a:pPr lvl="1"/>
            <a:r>
              <a:rPr lang="en-US" dirty="0"/>
              <a:t>People who bought {</a:t>
            </a:r>
            <a:r>
              <a:rPr lang="en-US" dirty="0" err="1"/>
              <a:t>x,y,z</a:t>
            </a:r>
            <a:r>
              <a:rPr lang="en-US" dirty="0"/>
              <a:t>} tend to buy {</a:t>
            </a:r>
            <a:r>
              <a:rPr lang="en-US" dirty="0" err="1"/>
              <a:t>v,w</a:t>
            </a:r>
            <a:r>
              <a:rPr lang="en-US" dirty="0"/>
              <a:t>}</a:t>
            </a:r>
          </a:p>
          <a:p>
            <a:pPr lvl="2"/>
            <a:r>
              <a:rPr lang="en-US" dirty="0"/>
              <a:t>Amazon!</a:t>
            </a:r>
          </a:p>
          <a:p>
            <a:pPr lvl="8"/>
            <a:endParaRPr lang="en-US" dirty="0"/>
          </a:p>
          <a:p>
            <a:endParaRPr lang="en-US" dirty="0"/>
          </a:p>
          <a:p>
            <a:pPr lvl="8"/>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sp>
        <p:nvSpPr>
          <p:cNvPr id="7" name="Text Box 5"/>
          <p:cNvSpPr txBox="1">
            <a:spLocks noChangeArrowheads="1"/>
          </p:cNvSpPr>
          <p:nvPr/>
        </p:nvSpPr>
        <p:spPr bwMode="auto">
          <a:xfrm>
            <a:off x="5548312" y="4129087"/>
            <a:ext cx="3035575" cy="984885"/>
          </a:xfrm>
          <a:prstGeom prst="rect">
            <a:avLst/>
          </a:prstGeom>
          <a:solidFill>
            <a:srgbClr val="CCCCFF"/>
          </a:solidFill>
          <a:ln w="9525">
            <a:noFill/>
            <a:miter lim="800000"/>
            <a:headEnd/>
            <a:tailEnd/>
          </a:ln>
          <a:effectLst>
            <a:outerShdw dist="107763" dir="2700000" algn="ctr" rotWithShape="0">
              <a:schemeClr val="bg2"/>
            </a:outerShdw>
          </a:effectLst>
        </p:spPr>
        <p:txBody>
          <a:bodyPr wrap="none">
            <a:spAutoFit/>
          </a:bodyPr>
          <a:lstStyle/>
          <a:p>
            <a:r>
              <a:rPr lang="en-US" sz="2000" b="1" dirty="0">
                <a:latin typeface="Arial" pitchFamily="34" charset="0"/>
                <a:cs typeface="Arial" pitchFamily="34" charset="0"/>
              </a:rPr>
              <a:t>Rules Discovered:</a:t>
            </a:r>
          </a:p>
          <a:p>
            <a:r>
              <a:rPr lang="en-US" sz="2000" b="0" dirty="0">
                <a:latin typeface="Times New Roman" pitchFamily="18" charset="0"/>
              </a:rPr>
              <a:t>    </a:t>
            </a:r>
            <a:r>
              <a:rPr lang="en-US" sz="1800" dirty="0">
                <a:solidFill>
                  <a:srgbClr val="CC0000"/>
                </a:solidFill>
                <a:latin typeface="Tahoma" pitchFamily="34" charset="0"/>
              </a:rPr>
              <a:t>{Milk} --&gt; {Coke}</a:t>
            </a:r>
          </a:p>
          <a:p>
            <a:r>
              <a:rPr lang="en-US" sz="1800" dirty="0">
                <a:solidFill>
                  <a:srgbClr val="CC0000"/>
                </a:solidFill>
                <a:latin typeface="Tahoma" pitchFamily="34" charset="0"/>
              </a:rPr>
              <a:t>    {Diaper, Milk} --&gt; {Beer}</a:t>
            </a:r>
            <a:endParaRPr lang="en-US" sz="2400" b="0" dirty="0">
              <a:latin typeface="Times New Roman" pitchFamily="18" charset="0"/>
            </a:endParaRPr>
          </a:p>
        </p:txBody>
      </p:sp>
      <p:graphicFrame>
        <p:nvGraphicFramePr>
          <p:cNvPr id="21506" name="Object 2"/>
          <p:cNvGraphicFramePr>
            <a:graphicFrameLocks noChangeAspect="1"/>
          </p:cNvGraphicFramePr>
          <p:nvPr>
            <p:extLst>
              <p:ext uri="{D42A27DB-BD31-4B8C-83A1-F6EECF244321}">
                <p14:modId xmlns:p14="http://schemas.microsoft.com/office/powerpoint/2010/main" val="1651241456"/>
              </p:ext>
            </p:extLst>
          </p:nvPr>
        </p:nvGraphicFramePr>
        <p:xfrm>
          <a:off x="5299075" y="1652588"/>
          <a:ext cx="3690938" cy="2159000"/>
        </p:xfrm>
        <a:graphic>
          <a:graphicData uri="http://schemas.openxmlformats.org/presentationml/2006/ole">
            <mc:AlternateContent xmlns:mc="http://schemas.openxmlformats.org/markup-compatibility/2006">
              <mc:Choice xmlns:v="urn:schemas-microsoft-com:vml" Requires="v">
                <p:oleObj spid="_x0000_s3242" name="Document" r:id="rId3" imgW="3942893" imgH="2306673" progId="Word.Document.8">
                  <p:embed/>
                </p:oleObj>
              </mc:Choice>
              <mc:Fallback>
                <p:oleObj name="Document" r:id="rId3" imgW="3942893" imgH="2306673" progId="Word.Document.8">
                  <p:embed/>
                  <p:pic>
                    <p:nvPicPr>
                      <p:cNvPr id="0" name=""/>
                      <p:cNvPicPr>
                        <a:picLocks noChangeAspect="1" noChangeArrowheads="1"/>
                      </p:cNvPicPr>
                      <p:nvPr/>
                    </p:nvPicPr>
                    <p:blipFill>
                      <a:blip r:embed="rId4"/>
                      <a:srcRect/>
                      <a:stretch>
                        <a:fillRect/>
                      </a:stretch>
                    </p:blipFill>
                    <p:spPr bwMode="auto">
                      <a:xfrm>
                        <a:off x="5299075" y="1652588"/>
                        <a:ext cx="3690938"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5486400" y="1295400"/>
            <a:ext cx="784189" cy="369332"/>
          </a:xfrm>
          <a:prstGeom prst="rect">
            <a:avLst/>
          </a:prstGeom>
          <a:noFill/>
        </p:spPr>
        <p:txBody>
          <a:bodyPr wrap="none" rtlCol="0">
            <a:spAutoFit/>
          </a:bodyPr>
          <a:lstStyle/>
          <a:p>
            <a:r>
              <a:rPr lang="en-US" b="1" dirty="0" smtClean="0"/>
              <a:t>Input:</a:t>
            </a:r>
            <a:endParaRPr lang="en-US" b="1" dirty="0"/>
          </a:p>
        </p:txBody>
      </p:sp>
      <p:sp>
        <p:nvSpPr>
          <p:cNvPr id="10" name="TextBox 9"/>
          <p:cNvSpPr txBox="1"/>
          <p:nvPr/>
        </p:nvSpPr>
        <p:spPr>
          <a:xfrm>
            <a:off x="5486400" y="3745468"/>
            <a:ext cx="974947" cy="369332"/>
          </a:xfrm>
          <a:prstGeom prst="rect">
            <a:avLst/>
          </a:prstGeom>
          <a:noFill/>
        </p:spPr>
        <p:txBody>
          <a:bodyPr wrap="none" rtlCol="0">
            <a:spAutoFit/>
          </a:bodyPr>
          <a:lstStyle/>
          <a:p>
            <a:r>
              <a:rPr lang="en-US" b="1" dirty="0" smtClean="0"/>
              <a:t>Output:</a:t>
            </a:r>
            <a:endParaRPr lang="en-US" b="1" dirty="0"/>
          </a:p>
        </p:txBody>
      </p:sp>
    </p:spTree>
    <p:extLst>
      <p:ext uri="{BB962C8B-B14F-4D97-AF65-F5344CB8AC3E}">
        <p14:creationId xmlns:p14="http://schemas.microsoft.com/office/powerpoint/2010/main" val="2233590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A-Priori Algorithm – (2)</a:t>
            </a:r>
          </a:p>
        </p:txBody>
      </p:sp>
      <mc:AlternateContent xmlns:mc="http://schemas.openxmlformats.org/markup-compatibility/2006" xmlns:a14="http://schemas.microsoft.com/office/drawing/2010/main">
        <mc:Choice Requires="a14">
          <p:sp>
            <p:nvSpPr>
              <p:cNvPr id="17411" name="Rectangle 3"/>
              <p:cNvSpPr>
                <a:spLocks noGrp="1" noChangeArrowheads="1"/>
              </p:cNvSpPr>
              <p:nvPr>
                <p:ph idx="1"/>
              </p:nvPr>
            </p:nvSpPr>
            <p:spPr>
              <a:xfrm>
                <a:off x="457200" y="1295400"/>
                <a:ext cx="8686800" cy="5410200"/>
              </a:xfrm>
            </p:spPr>
            <p:txBody>
              <a:bodyPr>
                <a:normAutofit fontScale="92500" lnSpcReduction="10000"/>
              </a:bodyPr>
              <a:lstStyle/>
              <a:p>
                <a:r>
                  <a:rPr lang="en-US" b="1" dirty="0" smtClean="0">
                    <a:solidFill>
                      <a:srgbClr val="FF0066"/>
                    </a:solidFill>
                  </a:rPr>
                  <a:t>Pass 1:</a:t>
                </a:r>
                <a:r>
                  <a:rPr lang="en-US" dirty="0">
                    <a:solidFill>
                      <a:srgbClr val="CC0066"/>
                    </a:solidFill>
                  </a:rPr>
                  <a:t> </a:t>
                </a:r>
                <a:r>
                  <a:rPr lang="en-US" dirty="0" smtClean="0"/>
                  <a:t>Read </a:t>
                </a:r>
                <a:r>
                  <a:rPr lang="en-US" dirty="0"/>
                  <a:t>baskets and count in main memory </a:t>
                </a:r>
                <a:r>
                  <a:rPr lang="en-US" dirty="0" smtClean="0"/>
                  <a:t/>
                </a:r>
                <a:br>
                  <a:rPr lang="en-US" dirty="0" smtClean="0"/>
                </a:br>
                <a:r>
                  <a:rPr lang="en-US" dirty="0" smtClean="0"/>
                  <a:t>the </a:t>
                </a:r>
                <a:r>
                  <a:rPr lang="en-US" dirty="0"/>
                  <a:t>occurrences of </a:t>
                </a:r>
                <a:r>
                  <a:rPr lang="en-US" dirty="0" smtClean="0"/>
                  <a:t>each </a:t>
                </a:r>
                <a:r>
                  <a:rPr lang="en-US" b="1" dirty="0" smtClean="0">
                    <a:solidFill>
                      <a:srgbClr val="FF0066"/>
                    </a:solidFill>
                  </a:rPr>
                  <a:t>individual item</a:t>
                </a:r>
                <a:endParaRPr lang="en-US" b="1" dirty="0">
                  <a:solidFill>
                    <a:srgbClr val="FF0066"/>
                  </a:solidFill>
                </a:endParaRPr>
              </a:p>
              <a:p>
                <a:pPr lvl="2"/>
                <a:r>
                  <a:rPr lang="en-US" dirty="0"/>
                  <a:t>Requires only memory proportional to #</a:t>
                </a:r>
                <a:r>
                  <a:rPr lang="en-US" dirty="0" smtClean="0"/>
                  <a:t>items</a:t>
                </a:r>
              </a:p>
              <a:p>
                <a:pPr lvl="8"/>
                <a:endParaRPr lang="en-US" b="1" dirty="0" smtClean="0">
                  <a:solidFill>
                    <a:srgbClr val="008000"/>
                  </a:solidFill>
                </a:endParaRPr>
              </a:p>
              <a:p>
                <a:r>
                  <a:rPr lang="en-US" b="1" dirty="0" smtClean="0">
                    <a:solidFill>
                      <a:srgbClr val="008000"/>
                    </a:solidFill>
                  </a:rPr>
                  <a:t>Items that appear </a:t>
                </a:r>
                <a14:m>
                  <m:oMath xmlns:m="http://schemas.openxmlformats.org/officeDocument/2006/math">
                    <m:r>
                      <a:rPr lang="en-US" b="1" i="1" smtClean="0">
                        <a:solidFill>
                          <a:srgbClr val="008000"/>
                        </a:solidFill>
                        <a:latin typeface="Cambria Math"/>
                      </a:rPr>
                      <m:t>≥</m:t>
                    </m:r>
                    <m:r>
                      <a:rPr lang="en-US" b="1" i="1" smtClean="0">
                        <a:solidFill>
                          <a:srgbClr val="008000"/>
                        </a:solidFill>
                        <a:latin typeface="Cambria Math"/>
                      </a:rPr>
                      <m:t>𝒔</m:t>
                    </m:r>
                  </m:oMath>
                </a14:m>
                <a:r>
                  <a:rPr lang="en-US" b="1" dirty="0" smtClean="0">
                    <a:solidFill>
                      <a:srgbClr val="008000"/>
                    </a:solidFill>
                  </a:rPr>
                  <a:t> </a:t>
                </a:r>
                <a:r>
                  <a:rPr lang="en-US" b="1" dirty="0">
                    <a:solidFill>
                      <a:srgbClr val="008000"/>
                    </a:solidFill>
                  </a:rPr>
                  <a:t>times are </a:t>
                </a:r>
                <a:r>
                  <a:rPr lang="en-US" b="1" dirty="0" smtClean="0">
                    <a:solidFill>
                      <a:srgbClr val="008000"/>
                    </a:solidFill>
                  </a:rPr>
                  <a:t>the </a:t>
                </a:r>
                <a:r>
                  <a:rPr lang="en-US" b="1" u="sng" dirty="0" smtClean="0">
                    <a:solidFill>
                      <a:srgbClr val="008000"/>
                    </a:solidFill>
                  </a:rPr>
                  <a:t>frequent items</a:t>
                </a:r>
              </a:p>
              <a:p>
                <a:pPr lvl="8"/>
                <a:endParaRPr lang="en-US" b="1" u="sng" dirty="0" smtClean="0">
                  <a:solidFill>
                    <a:srgbClr val="008000"/>
                  </a:solidFill>
                </a:endParaRPr>
              </a:p>
              <a:p>
                <a:r>
                  <a:rPr lang="en-US" b="1" dirty="0" smtClean="0">
                    <a:solidFill>
                      <a:srgbClr val="0000FF"/>
                    </a:solidFill>
                  </a:rPr>
                  <a:t>Pass 2:</a:t>
                </a:r>
                <a:r>
                  <a:rPr lang="en-US" dirty="0" smtClean="0">
                    <a:solidFill>
                      <a:srgbClr val="0000FF"/>
                    </a:solidFill>
                  </a:rPr>
                  <a:t> </a:t>
                </a:r>
                <a:r>
                  <a:rPr lang="en-US" dirty="0" smtClean="0"/>
                  <a:t>Read baskets again and count in main memory </a:t>
                </a:r>
                <a:r>
                  <a:rPr lang="en-US" u="sng" dirty="0" smtClean="0"/>
                  <a:t>only</a:t>
                </a:r>
                <a:r>
                  <a:rPr lang="en-US" dirty="0" smtClean="0"/>
                  <a:t> those pairs where both elements </a:t>
                </a:r>
                <a:br>
                  <a:rPr lang="en-US" dirty="0" smtClean="0"/>
                </a:br>
                <a:r>
                  <a:rPr lang="en-US" dirty="0" smtClean="0"/>
                  <a:t>are frequent (from Pass 1)</a:t>
                </a:r>
              </a:p>
              <a:p>
                <a:pPr lvl="1"/>
                <a:r>
                  <a:rPr lang="en-US" dirty="0" smtClean="0"/>
                  <a:t>Requires memory proportional to square of </a:t>
                </a:r>
                <a:r>
                  <a:rPr lang="en-US" b="1" dirty="0" smtClean="0">
                    <a:solidFill>
                      <a:srgbClr val="008000"/>
                    </a:solidFill>
                  </a:rPr>
                  <a:t>frequent</a:t>
                </a:r>
                <a:r>
                  <a:rPr lang="en-US" dirty="0" smtClean="0">
                    <a:solidFill>
                      <a:srgbClr val="008000"/>
                    </a:solidFill>
                  </a:rPr>
                  <a:t> </a:t>
                </a:r>
                <a:r>
                  <a:rPr lang="en-US" dirty="0" smtClean="0"/>
                  <a:t>items only (for counts)</a:t>
                </a:r>
              </a:p>
              <a:p>
                <a:pPr lvl="1"/>
                <a:r>
                  <a:rPr lang="en-US" dirty="0" smtClean="0"/>
                  <a:t>Plus a list of the frequent items (so you know what must be counted)</a:t>
                </a:r>
              </a:p>
              <a:p>
                <a:endParaRPr lang="en-US" dirty="0"/>
              </a:p>
            </p:txBody>
          </p:sp>
        </mc:Choice>
        <mc:Fallback xmlns="">
          <p:sp>
            <p:nvSpPr>
              <p:cNvPr id="17411" name="Rectangle 3"/>
              <p:cNvSpPr>
                <a:spLocks noGrp="1" noRot="1" noChangeAspect="1" noMove="1" noResize="1" noEditPoints="1" noAdjustHandles="1" noChangeArrowheads="1" noChangeShapeType="1" noTextEdit="1"/>
              </p:cNvSpPr>
              <p:nvPr>
                <p:ph idx="1"/>
              </p:nvPr>
            </p:nvSpPr>
            <p:spPr>
              <a:xfrm>
                <a:off x="457200" y="1295400"/>
                <a:ext cx="8686800" cy="5410200"/>
              </a:xfrm>
              <a:blipFill rotWithShape="1">
                <a:blip r:embed="rId2"/>
                <a:stretch>
                  <a:fillRect t="-1466" r="-1404"/>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AB5CAA87-5E5F-6947-A72F-81B1DEEA0FCC}" type="slidenum">
              <a:rPr lang="en-US"/>
              <a:pPr/>
              <a:t>30</a:t>
            </a:fld>
            <a:endParaRPr lang="en-US"/>
          </a:p>
        </p:txBody>
      </p:sp>
    </p:spTree>
    <p:extLst>
      <p:ext uri="{BB962C8B-B14F-4D97-AF65-F5344CB8AC3E}">
        <p14:creationId xmlns:p14="http://schemas.microsoft.com/office/powerpoint/2010/main" val="1154068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3DD2B718-B030-CB4D-810E-36A44B749976}" type="slidenum">
              <a:rPr lang="en-US"/>
              <a:pPr/>
              <a:t>31</a:t>
            </a:fld>
            <a:endParaRPr lang="en-US"/>
          </a:p>
        </p:txBody>
      </p:sp>
      <p:sp>
        <p:nvSpPr>
          <p:cNvPr id="19458" name="Rectangle 2"/>
          <p:cNvSpPr>
            <a:spLocks noGrp="1" noChangeArrowheads="1"/>
          </p:cNvSpPr>
          <p:nvPr>
            <p:ph type="title"/>
          </p:nvPr>
        </p:nvSpPr>
        <p:spPr>
          <a:xfrm>
            <a:off x="457200" y="76200"/>
            <a:ext cx="8458200" cy="990600"/>
          </a:xfrm>
        </p:spPr>
        <p:txBody>
          <a:bodyPr>
            <a:normAutofit/>
          </a:bodyPr>
          <a:lstStyle/>
          <a:p>
            <a:r>
              <a:rPr lang="en-US" dirty="0" smtClean="0"/>
              <a:t>Main-Memory: Picture </a:t>
            </a:r>
            <a:r>
              <a:rPr lang="en-US" dirty="0"/>
              <a:t>of A-Priori</a:t>
            </a:r>
          </a:p>
        </p:txBody>
      </p:sp>
      <p:sp>
        <p:nvSpPr>
          <p:cNvPr id="19459" name="Rectangle 3"/>
          <p:cNvSpPr>
            <a:spLocks noChangeArrowheads="1"/>
          </p:cNvSpPr>
          <p:nvPr/>
        </p:nvSpPr>
        <p:spPr bwMode="auto">
          <a:xfrm>
            <a:off x="2209800" y="2209800"/>
            <a:ext cx="2057400" cy="31242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lang="en-US">
              <a:latin typeface="Arial" pitchFamily="34" charset="0"/>
              <a:cs typeface="Arial" pitchFamily="34" charset="0"/>
            </a:endParaRPr>
          </a:p>
        </p:txBody>
      </p:sp>
      <p:sp>
        <p:nvSpPr>
          <p:cNvPr id="19460" name="Rectangle 4"/>
          <p:cNvSpPr>
            <a:spLocks noChangeArrowheads="1"/>
          </p:cNvSpPr>
          <p:nvPr/>
        </p:nvSpPr>
        <p:spPr bwMode="auto">
          <a:xfrm>
            <a:off x="5257800" y="2209800"/>
            <a:ext cx="1981200" cy="3124200"/>
          </a:xfrm>
          <a:prstGeom prst="rect">
            <a:avLst/>
          </a:prstGeom>
          <a:solidFill>
            <a:srgbClr val="CCFFCC"/>
          </a:solidFill>
          <a:ln w="9525">
            <a:solidFill>
              <a:schemeClr val="tx1"/>
            </a:solidFill>
            <a:miter lim="800000"/>
            <a:headEnd/>
            <a:tailEnd/>
          </a:ln>
          <a:effectLst/>
        </p:spPr>
        <p:txBody>
          <a:bodyPr wrap="none" anchor="ctr">
            <a:prstTxWarp prst="textNoShape">
              <a:avLst/>
            </a:prstTxWarp>
          </a:bodyPr>
          <a:lstStyle/>
          <a:p>
            <a:pPr algn="ctr"/>
            <a:endParaRPr>
              <a:latin typeface="Arial" pitchFamily="34" charset="0"/>
              <a:cs typeface="Arial" pitchFamily="34" charset="0"/>
            </a:endParaRPr>
          </a:p>
        </p:txBody>
      </p:sp>
      <p:sp>
        <p:nvSpPr>
          <p:cNvPr id="19461" name="Rectangle 5"/>
          <p:cNvSpPr>
            <a:spLocks noChangeArrowheads="1"/>
          </p:cNvSpPr>
          <p:nvPr/>
        </p:nvSpPr>
        <p:spPr bwMode="auto">
          <a:xfrm>
            <a:off x="2286000" y="2286000"/>
            <a:ext cx="1905000" cy="685800"/>
          </a:xfrm>
          <a:prstGeom prst="rect">
            <a:avLst/>
          </a:prstGeom>
          <a:solidFill>
            <a:srgbClr val="99CCFF"/>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Item counts</a:t>
            </a:r>
          </a:p>
        </p:txBody>
      </p:sp>
      <p:sp>
        <p:nvSpPr>
          <p:cNvPr id="19463" name="Text Box 7"/>
          <p:cNvSpPr txBox="1">
            <a:spLocks noChangeArrowheads="1"/>
          </p:cNvSpPr>
          <p:nvPr/>
        </p:nvSpPr>
        <p:spPr bwMode="auto">
          <a:xfrm>
            <a:off x="2649105" y="54102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a:latin typeface="Arial" pitchFamily="34" charset="0"/>
                <a:cs typeface="Arial" pitchFamily="34" charset="0"/>
              </a:rPr>
              <a:t>Pass 1</a:t>
            </a:r>
          </a:p>
        </p:txBody>
      </p:sp>
      <p:sp>
        <p:nvSpPr>
          <p:cNvPr id="19464" name="Text Box 8"/>
          <p:cNvSpPr txBox="1">
            <a:spLocks noChangeArrowheads="1"/>
          </p:cNvSpPr>
          <p:nvPr/>
        </p:nvSpPr>
        <p:spPr bwMode="auto">
          <a:xfrm>
            <a:off x="5697105" y="5410200"/>
            <a:ext cx="1160895" cy="461665"/>
          </a:xfrm>
          <a:prstGeom prst="rect">
            <a:avLst/>
          </a:prstGeom>
          <a:noFill/>
          <a:ln w="9525">
            <a:noFill/>
            <a:miter lim="800000"/>
            <a:headEnd/>
            <a:tailEnd/>
          </a:ln>
          <a:effectLst/>
        </p:spPr>
        <p:txBody>
          <a:bodyPr wrap="none">
            <a:prstTxWarp prst="textNoShape">
              <a:avLst/>
            </a:prstTxWarp>
            <a:spAutoFit/>
          </a:bodyPr>
          <a:lstStyle/>
          <a:p>
            <a:r>
              <a:rPr lang="en-US" sz="2400" b="1" dirty="0">
                <a:latin typeface="Arial" pitchFamily="34" charset="0"/>
                <a:cs typeface="Arial" pitchFamily="34" charset="0"/>
              </a:rPr>
              <a:t>Pass 2</a:t>
            </a:r>
          </a:p>
        </p:txBody>
      </p:sp>
      <p:sp>
        <p:nvSpPr>
          <p:cNvPr id="19465" name="Rectangle 9"/>
          <p:cNvSpPr>
            <a:spLocks noChangeArrowheads="1"/>
          </p:cNvSpPr>
          <p:nvPr/>
        </p:nvSpPr>
        <p:spPr bwMode="auto">
          <a:xfrm>
            <a:off x="5334000" y="2286000"/>
            <a:ext cx="1828800" cy="457200"/>
          </a:xfrm>
          <a:prstGeom prst="rect">
            <a:avLst/>
          </a:prstGeom>
          <a:solidFill>
            <a:srgbClr val="99CCFF"/>
          </a:solidFill>
          <a:ln w="9525">
            <a:solidFill>
              <a:schemeClr val="tx1"/>
            </a:solidFill>
            <a:miter lim="800000"/>
            <a:headEnd/>
            <a:tailEnd/>
          </a:ln>
          <a:effectLst/>
        </p:spPr>
        <p:txBody>
          <a:bodyPr wrap="none" anchor="ctr">
            <a:prstTxWarp prst="textNoShape">
              <a:avLst/>
            </a:prstTxWarp>
          </a:bodyPr>
          <a:lstStyle/>
          <a:p>
            <a:pPr algn="ctr"/>
            <a:r>
              <a:rPr lang="en-US" dirty="0">
                <a:latin typeface="Arial" pitchFamily="34" charset="0"/>
                <a:cs typeface="Arial" pitchFamily="34" charset="0"/>
              </a:rPr>
              <a:t>Frequent items</a:t>
            </a:r>
          </a:p>
        </p:txBody>
      </p:sp>
      <p:sp>
        <p:nvSpPr>
          <p:cNvPr id="19466" name="Line 10"/>
          <p:cNvSpPr>
            <a:spLocks noChangeShapeType="1"/>
          </p:cNvSpPr>
          <p:nvPr/>
        </p:nvSpPr>
        <p:spPr bwMode="auto">
          <a:xfrm flipV="1">
            <a:off x="4172712" y="2743200"/>
            <a:ext cx="1161288" cy="219456"/>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9469" name="Line 13"/>
          <p:cNvSpPr>
            <a:spLocks noChangeShapeType="1"/>
          </p:cNvSpPr>
          <p:nvPr/>
        </p:nvSpPr>
        <p:spPr bwMode="auto">
          <a:xfrm>
            <a:off x="4191000" y="2286000"/>
            <a:ext cx="1143000" cy="0"/>
          </a:xfrm>
          <a:prstGeom prst="line">
            <a:avLst/>
          </a:prstGeom>
          <a:noFill/>
          <a:ln w="19050">
            <a:solidFill>
              <a:srgbClr val="008000"/>
            </a:solidFill>
            <a:round/>
            <a:headEnd/>
            <a:tailEnd/>
          </a:ln>
          <a:effectLst/>
        </p:spPr>
        <p:txBody>
          <a:bodyPr wrap="none" anchor="ctr">
            <a:prstTxWarp prst="textNoShape">
              <a:avLst/>
            </a:prstTxWarp>
          </a:bodyPr>
          <a:lstStyle/>
          <a:p>
            <a:endParaRPr lang="en-US">
              <a:latin typeface="Arial" pitchFamily="34" charset="0"/>
              <a:cs typeface="Arial" pitchFamily="34" charset="0"/>
            </a:endParaRPr>
          </a:p>
        </p:txBody>
      </p:sp>
      <p:sp>
        <p:nvSpPr>
          <p:cNvPr id="14" name="Footer Placeholder 13"/>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2" name="TextBox 1"/>
          <p:cNvSpPr txBox="1"/>
          <p:nvPr/>
        </p:nvSpPr>
        <p:spPr>
          <a:xfrm rot="16200000">
            <a:off x="1233891" y="3773269"/>
            <a:ext cx="1582484"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Main memory</a:t>
            </a:r>
          </a:p>
        </p:txBody>
      </p:sp>
      <p:sp>
        <p:nvSpPr>
          <p:cNvPr id="17" name="Rectangle 9"/>
          <p:cNvSpPr>
            <a:spLocks noChangeArrowheads="1"/>
          </p:cNvSpPr>
          <p:nvPr/>
        </p:nvSpPr>
        <p:spPr bwMode="auto">
          <a:xfrm>
            <a:off x="5334000" y="2848356"/>
            <a:ext cx="1828800" cy="2180844"/>
          </a:xfrm>
          <a:prstGeom prst="rect">
            <a:avLst/>
          </a:prstGeom>
          <a:solidFill>
            <a:schemeClr val="accent1">
              <a:lumMod val="60000"/>
              <a:lumOff val="40000"/>
            </a:schemeClr>
          </a:solidFill>
          <a:ln w="9525">
            <a:solidFill>
              <a:schemeClr val="tx1"/>
            </a:solidFill>
            <a:miter lim="800000"/>
            <a:headEnd/>
            <a:tailEnd/>
          </a:ln>
          <a:effectLst/>
        </p:spPr>
        <p:txBody>
          <a:bodyPr wrap="square" anchor="ctr">
            <a:prstTxWarp prst="textNoShape">
              <a:avLst/>
            </a:prstTxWarp>
          </a:bodyPr>
          <a:lstStyle/>
          <a:p>
            <a:pPr algn="ctr"/>
            <a:r>
              <a:rPr lang="en-US" dirty="0">
                <a:latin typeface="Arial" pitchFamily="34" charset="0"/>
                <a:cs typeface="Arial" pitchFamily="34" charset="0"/>
              </a:rPr>
              <a:t>Counts of </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pairs </a:t>
            </a:r>
            <a:r>
              <a:rPr lang="en-US" dirty="0">
                <a:latin typeface="Arial" pitchFamily="34" charset="0"/>
                <a:cs typeface="Arial" pitchFamily="34" charset="0"/>
              </a:rPr>
              <a:t>of frequent items (candidate pairs)</a:t>
            </a:r>
          </a:p>
        </p:txBody>
      </p:sp>
    </p:spTree>
    <p:extLst>
      <p:ext uri="{BB962C8B-B14F-4D97-AF65-F5344CB8AC3E}">
        <p14:creationId xmlns:p14="http://schemas.microsoft.com/office/powerpoint/2010/main" val="2675906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a:t>Detail for A-Priori</a:t>
            </a:r>
          </a:p>
        </p:txBody>
      </p:sp>
      <p:sp>
        <p:nvSpPr>
          <p:cNvPr id="80899" name="Rectangle 3"/>
          <p:cNvSpPr>
            <a:spLocks noGrp="1" noChangeArrowheads="1"/>
          </p:cNvSpPr>
          <p:nvPr>
            <p:ph idx="1"/>
          </p:nvPr>
        </p:nvSpPr>
        <p:spPr>
          <a:xfrm>
            <a:off x="457200" y="1295400"/>
            <a:ext cx="4724400" cy="5410200"/>
          </a:xfrm>
        </p:spPr>
        <p:txBody>
          <a:bodyPr>
            <a:normAutofit lnSpcReduction="10000"/>
          </a:bodyPr>
          <a:lstStyle/>
          <a:p>
            <a:r>
              <a:rPr lang="en-US" dirty="0"/>
              <a:t>You can use the triangular matrix method with </a:t>
            </a:r>
            <a:r>
              <a:rPr lang="en-US" b="1" i="1" dirty="0" smtClean="0">
                <a:solidFill>
                  <a:srgbClr val="FF0066"/>
                </a:solidFill>
              </a:rPr>
              <a:t>n</a:t>
            </a:r>
            <a:r>
              <a:rPr lang="en-US" dirty="0" smtClean="0"/>
              <a:t> </a:t>
            </a:r>
            <a:r>
              <a:rPr lang="en-US" dirty="0"/>
              <a:t>= number of frequent </a:t>
            </a:r>
            <a:r>
              <a:rPr lang="en-US" dirty="0" smtClean="0"/>
              <a:t>items</a:t>
            </a:r>
            <a:endParaRPr lang="en-US" dirty="0"/>
          </a:p>
          <a:p>
            <a:pPr lvl="1"/>
            <a:r>
              <a:rPr lang="en-US" dirty="0"/>
              <a:t>May save space compared with storing </a:t>
            </a:r>
            <a:r>
              <a:rPr lang="en-US" dirty="0" smtClean="0"/>
              <a:t>triples</a:t>
            </a:r>
          </a:p>
          <a:p>
            <a:r>
              <a:rPr lang="en-US" b="1" dirty="0" smtClean="0">
                <a:solidFill>
                  <a:srgbClr val="FF0066"/>
                </a:solidFill>
              </a:rPr>
              <a:t>Trick:</a:t>
            </a:r>
            <a:r>
              <a:rPr lang="en-US" dirty="0" smtClean="0">
                <a:solidFill>
                  <a:schemeClr val="tx2"/>
                </a:solidFill>
              </a:rPr>
              <a:t> </a:t>
            </a:r>
            <a:r>
              <a:rPr lang="en-US" dirty="0" smtClean="0"/>
              <a:t>re-number </a:t>
            </a:r>
            <a:r>
              <a:rPr lang="en-US" dirty="0"/>
              <a:t>frequent items 1,2,… </a:t>
            </a:r>
            <a:r>
              <a:rPr lang="en-US" dirty="0" smtClean="0"/>
              <a:t>and </a:t>
            </a:r>
            <a:r>
              <a:rPr lang="en-US" dirty="0"/>
              <a:t>keep a table relating </a:t>
            </a:r>
            <a:r>
              <a:rPr lang="en-US" dirty="0" smtClean="0"/>
              <a:t>new numbers to </a:t>
            </a:r>
            <a:r>
              <a:rPr lang="en-US" dirty="0"/>
              <a:t>original item </a:t>
            </a:r>
            <a:r>
              <a:rPr lang="en-US" dirty="0" smtClean="0"/>
              <a:t>numbers</a:t>
            </a:r>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D2B69686-EE27-574E-89D1-19391BBDE0F1}" type="slidenum">
              <a:rPr lang="en-US"/>
              <a:pPr/>
              <a:t>32</a:t>
            </a:fld>
            <a:endParaRPr lang="en-US"/>
          </a:p>
        </p:txBody>
      </p:sp>
      <p:sp>
        <p:nvSpPr>
          <p:cNvPr id="7" name="Rectangle 3"/>
          <p:cNvSpPr>
            <a:spLocks noChangeArrowheads="1"/>
          </p:cNvSpPr>
          <p:nvPr/>
        </p:nvSpPr>
        <p:spPr bwMode="auto">
          <a:xfrm>
            <a:off x="5257800" y="2167128"/>
            <a:ext cx="1523999" cy="3124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Arial" pitchFamily="34" charset="0"/>
              <a:cs typeface="Arial" pitchFamily="34" charset="0"/>
            </a:endParaRPr>
          </a:p>
        </p:txBody>
      </p:sp>
      <p:sp>
        <p:nvSpPr>
          <p:cNvPr id="8" name="Rectangle 4"/>
          <p:cNvSpPr>
            <a:spLocks noChangeArrowheads="1"/>
          </p:cNvSpPr>
          <p:nvPr/>
        </p:nvSpPr>
        <p:spPr bwMode="auto">
          <a:xfrm>
            <a:off x="7029450" y="2167128"/>
            <a:ext cx="1981200" cy="3124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Arial" pitchFamily="34" charset="0"/>
              <a:cs typeface="Arial" pitchFamily="34" charset="0"/>
            </a:endParaRPr>
          </a:p>
        </p:txBody>
      </p:sp>
      <p:sp>
        <p:nvSpPr>
          <p:cNvPr id="9" name="Rectangle 5"/>
          <p:cNvSpPr>
            <a:spLocks noChangeArrowheads="1"/>
          </p:cNvSpPr>
          <p:nvPr/>
        </p:nvSpPr>
        <p:spPr bwMode="auto">
          <a:xfrm>
            <a:off x="5334000" y="2243328"/>
            <a:ext cx="13716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itchFamily="34" charset="0"/>
                <a:cs typeface="Arial" pitchFamily="34" charset="0"/>
              </a:rPr>
              <a:t>Item counts</a:t>
            </a:r>
          </a:p>
        </p:txBody>
      </p:sp>
      <p:sp>
        <p:nvSpPr>
          <p:cNvPr id="10" name="Text Box 6"/>
          <p:cNvSpPr txBox="1">
            <a:spLocks noChangeArrowheads="1"/>
          </p:cNvSpPr>
          <p:nvPr/>
        </p:nvSpPr>
        <p:spPr bwMode="auto">
          <a:xfrm>
            <a:off x="5550068" y="5334000"/>
            <a:ext cx="11608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latin typeface="Arial" pitchFamily="34" charset="0"/>
                <a:cs typeface="Arial" pitchFamily="34" charset="0"/>
              </a:rPr>
              <a:t>Pass 1</a:t>
            </a:r>
          </a:p>
        </p:txBody>
      </p:sp>
      <p:sp>
        <p:nvSpPr>
          <p:cNvPr id="11" name="Text Box 7"/>
          <p:cNvSpPr txBox="1">
            <a:spLocks noChangeArrowheads="1"/>
          </p:cNvSpPr>
          <p:nvPr/>
        </p:nvSpPr>
        <p:spPr bwMode="auto">
          <a:xfrm>
            <a:off x="7592002" y="5326273"/>
            <a:ext cx="11608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latin typeface="Arial" pitchFamily="34" charset="0"/>
                <a:cs typeface="Arial" pitchFamily="34" charset="0"/>
              </a:rPr>
              <a:t>Pass 2</a:t>
            </a:r>
          </a:p>
        </p:txBody>
      </p:sp>
      <p:sp>
        <p:nvSpPr>
          <p:cNvPr id="12" name="Rectangle 8"/>
          <p:cNvSpPr>
            <a:spLocks noChangeArrowheads="1"/>
          </p:cNvSpPr>
          <p:nvPr/>
        </p:nvSpPr>
        <p:spPr bwMode="auto">
          <a:xfrm>
            <a:off x="7105650" y="2243328"/>
            <a:ext cx="1828800" cy="9144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latin typeface="Arial" pitchFamily="34" charset="0"/>
              <a:cs typeface="Arial" pitchFamily="34" charset="0"/>
            </a:endParaRPr>
          </a:p>
        </p:txBody>
      </p:sp>
      <p:sp>
        <p:nvSpPr>
          <p:cNvPr id="13" name="Line 9"/>
          <p:cNvSpPr>
            <a:spLocks noChangeShapeType="1"/>
          </p:cNvSpPr>
          <p:nvPr/>
        </p:nvSpPr>
        <p:spPr bwMode="auto">
          <a:xfrm>
            <a:off x="6705600" y="2929128"/>
            <a:ext cx="400050" cy="2286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4" name="Text Box 10"/>
          <p:cNvSpPr txBox="1">
            <a:spLocks noChangeArrowheads="1"/>
          </p:cNvSpPr>
          <p:nvPr/>
        </p:nvSpPr>
        <p:spPr bwMode="auto">
          <a:xfrm>
            <a:off x="7105650" y="3462528"/>
            <a:ext cx="18288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latin typeface="Arial" pitchFamily="34" charset="0"/>
                <a:cs typeface="Arial" pitchFamily="34" charset="0"/>
              </a:rPr>
              <a:t>Counts </a:t>
            </a:r>
            <a:r>
              <a:rPr lang="en-US" dirty="0" smtClean="0">
                <a:latin typeface="Arial" pitchFamily="34" charset="0"/>
                <a:cs typeface="Arial" pitchFamily="34" charset="0"/>
              </a:rPr>
              <a:t>of </a:t>
            </a:r>
            <a:r>
              <a:rPr lang="en-US" dirty="0">
                <a:latin typeface="Arial" pitchFamily="34" charset="0"/>
                <a:cs typeface="Arial" pitchFamily="34" charset="0"/>
              </a:rPr>
              <a:t>pairs </a:t>
            </a:r>
            <a:r>
              <a:rPr lang="en-US" dirty="0" smtClean="0">
                <a:latin typeface="Arial" pitchFamily="34" charset="0"/>
                <a:cs typeface="Arial" pitchFamily="34" charset="0"/>
              </a:rPr>
              <a:t>of frequent </a:t>
            </a:r>
            <a:r>
              <a:rPr lang="en-US" dirty="0">
                <a:latin typeface="Arial" pitchFamily="34" charset="0"/>
                <a:cs typeface="Arial" pitchFamily="34" charset="0"/>
              </a:rPr>
              <a:t>items</a:t>
            </a:r>
          </a:p>
        </p:txBody>
      </p:sp>
      <p:sp>
        <p:nvSpPr>
          <p:cNvPr id="15" name="Line 11"/>
          <p:cNvSpPr>
            <a:spLocks noChangeShapeType="1"/>
          </p:cNvSpPr>
          <p:nvPr/>
        </p:nvSpPr>
        <p:spPr bwMode="auto">
          <a:xfrm>
            <a:off x="6710962" y="2243328"/>
            <a:ext cx="394687" cy="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 name="Line 12"/>
          <p:cNvSpPr>
            <a:spLocks noChangeShapeType="1"/>
          </p:cNvSpPr>
          <p:nvPr/>
        </p:nvSpPr>
        <p:spPr bwMode="auto">
          <a:xfrm>
            <a:off x="8172450" y="2243328"/>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itchFamily="34" charset="0"/>
              <a:cs typeface="Arial" pitchFamily="34" charset="0"/>
            </a:endParaRPr>
          </a:p>
        </p:txBody>
      </p:sp>
      <p:sp>
        <p:nvSpPr>
          <p:cNvPr id="2" name="TextBox 1"/>
          <p:cNvSpPr txBox="1"/>
          <p:nvPr/>
        </p:nvSpPr>
        <p:spPr>
          <a:xfrm>
            <a:off x="7087362" y="2331196"/>
            <a:ext cx="1123950" cy="646331"/>
          </a:xfrm>
          <a:prstGeom prst="rect">
            <a:avLst/>
          </a:prstGeom>
          <a:noFill/>
        </p:spPr>
        <p:txBody>
          <a:bodyPr wrap="square" rtlCol="0">
            <a:spAutoFit/>
          </a:bodyPr>
          <a:lstStyle/>
          <a:p>
            <a:pPr algn="ctr"/>
            <a:r>
              <a:rPr lang="en-US" dirty="0" smtClean="0">
                <a:latin typeface="Arial" pitchFamily="34" charset="0"/>
                <a:cs typeface="Arial" pitchFamily="34" charset="0"/>
              </a:rPr>
              <a:t>Frequent items</a:t>
            </a:r>
          </a:p>
        </p:txBody>
      </p:sp>
      <p:sp>
        <p:nvSpPr>
          <p:cNvPr id="3" name="TextBox 2"/>
          <p:cNvSpPr txBox="1"/>
          <p:nvPr/>
        </p:nvSpPr>
        <p:spPr>
          <a:xfrm>
            <a:off x="8248446" y="2237232"/>
            <a:ext cx="620683" cy="923330"/>
          </a:xfrm>
          <a:prstGeom prst="rect">
            <a:avLst/>
          </a:prstGeom>
          <a:noFill/>
        </p:spPr>
        <p:txBody>
          <a:bodyPr wrap="none" rtlCol="0">
            <a:spAutoFit/>
          </a:bodyPr>
          <a:lstStyle/>
          <a:p>
            <a:pPr algn="ctr"/>
            <a:r>
              <a:rPr lang="en-US" dirty="0" smtClean="0">
                <a:latin typeface="Arial" pitchFamily="34" charset="0"/>
                <a:cs typeface="Arial" pitchFamily="34" charset="0"/>
              </a:rPr>
              <a:t>Old</a:t>
            </a:r>
            <a:br>
              <a:rPr lang="en-US" dirty="0" smtClean="0">
                <a:latin typeface="Arial" pitchFamily="34" charset="0"/>
                <a:cs typeface="Arial" pitchFamily="34" charset="0"/>
              </a:rPr>
            </a:br>
            <a:r>
              <a:rPr lang="en-US" dirty="0" smtClean="0">
                <a:latin typeface="Arial" pitchFamily="34" charset="0"/>
                <a:cs typeface="Arial" pitchFamily="34" charset="0"/>
              </a:rPr>
              <a:t>item</a:t>
            </a:r>
            <a:br>
              <a:rPr lang="en-US" dirty="0" smtClean="0">
                <a:latin typeface="Arial" pitchFamily="34" charset="0"/>
                <a:cs typeface="Arial" pitchFamily="34" charset="0"/>
              </a:rPr>
            </a:br>
            <a:r>
              <a:rPr lang="en-US" dirty="0" smtClean="0">
                <a:latin typeface="Arial" pitchFamily="34" charset="0"/>
                <a:cs typeface="Arial" pitchFamily="34" charset="0"/>
              </a:rPr>
              <a:t>#s</a:t>
            </a:r>
          </a:p>
        </p:txBody>
      </p:sp>
      <p:sp>
        <p:nvSpPr>
          <p:cNvPr id="19" name="TextBox 18"/>
          <p:cNvSpPr txBox="1"/>
          <p:nvPr/>
        </p:nvSpPr>
        <p:spPr>
          <a:xfrm rot="16200000">
            <a:off x="4662892" y="4053292"/>
            <a:ext cx="1582484"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Main memory</a:t>
            </a:r>
          </a:p>
        </p:txBody>
      </p:sp>
      <p:sp>
        <p:nvSpPr>
          <p:cNvPr id="20" name="Rectangle 5"/>
          <p:cNvSpPr>
            <a:spLocks noChangeArrowheads="1"/>
          </p:cNvSpPr>
          <p:nvPr/>
        </p:nvSpPr>
        <p:spPr bwMode="auto">
          <a:xfrm>
            <a:off x="7086600" y="3200400"/>
            <a:ext cx="1847850" cy="1981200"/>
          </a:xfrm>
          <a:prstGeom prst="rect">
            <a:avLst/>
          </a:prstGeom>
          <a:solidFill>
            <a:schemeClr val="accent1">
              <a:lumMod val="60000"/>
              <a:lumOff val="40000"/>
            </a:schemeClr>
          </a:solidFill>
          <a:ln w="9525">
            <a:solidFill>
              <a:schemeClr val="tx1"/>
            </a:solidFill>
            <a:miter lim="800000"/>
            <a:headEnd/>
            <a:tailEnd/>
          </a:ln>
          <a:effectLst/>
          <a:extLst/>
        </p:spPr>
        <p:txBody>
          <a:bodyPr wrap="none" anchor="ctr"/>
          <a:lstStyle/>
          <a:p>
            <a:pPr algn="ctr"/>
            <a:r>
              <a:rPr lang="en-US" dirty="0">
                <a:latin typeface="Arial" pitchFamily="34" charset="0"/>
                <a:cs typeface="Arial" pitchFamily="34" charset="0"/>
              </a:rPr>
              <a:t>Counts of </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pairs </a:t>
            </a:r>
            <a:r>
              <a:rPr lang="en-US" dirty="0">
                <a:latin typeface="Arial" pitchFamily="34" charset="0"/>
                <a:cs typeface="Arial" pitchFamily="34" charset="0"/>
              </a:rPr>
              <a:t>of </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frequent </a:t>
            </a:r>
            <a:r>
              <a:rPr lang="en-US" dirty="0">
                <a:latin typeface="Arial" pitchFamily="34" charset="0"/>
                <a:cs typeface="Arial" pitchFamily="34" charset="0"/>
              </a:rPr>
              <a:t>items</a:t>
            </a:r>
          </a:p>
        </p:txBody>
      </p:sp>
    </p:spTree>
    <p:extLst>
      <p:ext uri="{BB962C8B-B14F-4D97-AF65-F5344CB8AC3E}">
        <p14:creationId xmlns:p14="http://schemas.microsoft.com/office/powerpoint/2010/main" val="37950361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EF88805-0685-9347-AD4E-7559ADF5DFC2}" type="slidenum">
              <a:rPr lang="en-US"/>
              <a:pPr/>
              <a:t>33</a:t>
            </a:fld>
            <a:endParaRPr lang="en-US"/>
          </a:p>
        </p:txBody>
      </p:sp>
      <p:sp>
        <p:nvSpPr>
          <p:cNvPr id="81922" name="Rectangle 2"/>
          <p:cNvSpPr>
            <a:spLocks noGrp="1" noChangeArrowheads="1"/>
          </p:cNvSpPr>
          <p:nvPr>
            <p:ph type="title"/>
          </p:nvPr>
        </p:nvSpPr>
        <p:spPr/>
        <p:txBody>
          <a:bodyPr/>
          <a:lstStyle/>
          <a:p>
            <a:r>
              <a:rPr lang="en-US"/>
              <a:t>Frequent Triples, Etc.</a:t>
            </a:r>
          </a:p>
        </p:txBody>
      </p:sp>
      <p:sp>
        <p:nvSpPr>
          <p:cNvPr id="81923" name="Rectangle 3"/>
          <p:cNvSpPr>
            <a:spLocks noGrp="1" noChangeArrowheads="1"/>
          </p:cNvSpPr>
          <p:nvPr>
            <p:ph type="body" idx="1"/>
          </p:nvPr>
        </p:nvSpPr>
        <p:spPr/>
        <p:txBody>
          <a:bodyPr/>
          <a:lstStyle/>
          <a:p>
            <a:r>
              <a:rPr lang="en-US" b="1" dirty="0"/>
              <a:t>For each </a:t>
            </a:r>
            <a:r>
              <a:rPr lang="en-US" b="1" i="1" dirty="0">
                <a:solidFill>
                  <a:srgbClr val="FF0066"/>
                </a:solidFill>
              </a:rPr>
              <a:t>k</a:t>
            </a:r>
            <a:r>
              <a:rPr lang="en-US" b="1" dirty="0"/>
              <a:t>, we construct two sets </a:t>
            </a:r>
            <a:r>
              <a:rPr lang="en-US" b="1" dirty="0" smtClean="0"/>
              <a:t>of</a:t>
            </a:r>
            <a:br>
              <a:rPr lang="en-US" b="1" dirty="0" smtClean="0"/>
            </a:br>
            <a:r>
              <a:rPr lang="en-US" b="1" i="1" dirty="0" smtClean="0">
                <a:solidFill>
                  <a:srgbClr val="FF0066"/>
                </a:solidFill>
              </a:rPr>
              <a:t>k</a:t>
            </a:r>
            <a:r>
              <a:rPr lang="en-US" b="1" dirty="0" smtClean="0">
                <a:solidFill>
                  <a:srgbClr val="FF0066"/>
                </a:solidFill>
              </a:rPr>
              <a:t>-</a:t>
            </a:r>
            <a:r>
              <a:rPr lang="en-US" b="1" i="1" dirty="0" err="1" smtClean="0">
                <a:solidFill>
                  <a:srgbClr val="FF0066"/>
                </a:solidFill>
              </a:rPr>
              <a:t>tuples</a:t>
            </a:r>
            <a:r>
              <a:rPr lang="en-US" i="1" dirty="0" smtClean="0">
                <a:solidFill>
                  <a:srgbClr val="0064E2"/>
                </a:solidFill>
              </a:rPr>
              <a:t>  </a:t>
            </a:r>
            <a:r>
              <a:rPr lang="en-US" dirty="0"/>
              <a:t>(sets of size </a:t>
            </a:r>
            <a:r>
              <a:rPr lang="en-US" i="1" dirty="0" smtClean="0"/>
              <a:t>k</a:t>
            </a:r>
            <a:r>
              <a:rPr lang="en-US" dirty="0" smtClean="0"/>
              <a:t>):</a:t>
            </a:r>
            <a:endParaRPr lang="en-US" dirty="0"/>
          </a:p>
          <a:p>
            <a:pPr lvl="1"/>
            <a:r>
              <a:rPr lang="en-US" b="1" i="1" dirty="0" smtClean="0"/>
              <a:t>C</a:t>
            </a:r>
            <a:r>
              <a:rPr lang="en-US" b="1" i="1" baseline="-25000" dirty="0" smtClean="0"/>
              <a:t>k</a:t>
            </a:r>
            <a:r>
              <a:rPr lang="en-US" i="1" baseline="-25000" dirty="0" smtClean="0"/>
              <a:t> </a:t>
            </a:r>
            <a:r>
              <a:rPr lang="en-US" dirty="0" smtClean="0"/>
              <a:t>= </a:t>
            </a:r>
            <a:r>
              <a:rPr lang="en-US" b="1" i="1" dirty="0" smtClean="0">
                <a:solidFill>
                  <a:srgbClr val="FF0066"/>
                </a:solidFill>
              </a:rPr>
              <a:t>candidate</a:t>
            </a:r>
            <a:r>
              <a:rPr lang="en-US" b="1" i="1" dirty="0" smtClean="0">
                <a:solidFill>
                  <a:srgbClr val="0064E2"/>
                </a:solidFill>
              </a:rPr>
              <a:t> </a:t>
            </a:r>
            <a:r>
              <a:rPr lang="en-US" b="1" i="1" dirty="0" smtClean="0"/>
              <a:t>k-</a:t>
            </a:r>
            <a:r>
              <a:rPr lang="en-US" b="1" i="1" dirty="0" err="1" smtClean="0"/>
              <a:t>tuples</a:t>
            </a:r>
            <a:r>
              <a:rPr lang="en-US" dirty="0" smtClean="0"/>
              <a:t> </a:t>
            </a:r>
            <a:r>
              <a:rPr lang="en-US" dirty="0"/>
              <a:t>= those that might be frequent </a:t>
            </a:r>
            <a:r>
              <a:rPr lang="en-US" dirty="0" smtClean="0"/>
              <a:t>sets (support </a:t>
            </a:r>
            <a:r>
              <a:rPr lang="en-US" b="1" u="sng" dirty="0" smtClean="0"/>
              <a:t>&gt;</a:t>
            </a:r>
            <a:r>
              <a:rPr lang="en-US" b="1" dirty="0" smtClean="0"/>
              <a:t> s</a:t>
            </a:r>
            <a:r>
              <a:rPr lang="en-US" dirty="0" smtClean="0"/>
              <a:t>) based </a:t>
            </a:r>
            <a:r>
              <a:rPr lang="en-US" dirty="0"/>
              <a:t>on information from the pass for </a:t>
            </a:r>
            <a:r>
              <a:rPr lang="en-US" b="1" i="1" dirty="0" smtClean="0"/>
              <a:t>k</a:t>
            </a:r>
            <a:r>
              <a:rPr lang="en-US" b="1" dirty="0" smtClean="0"/>
              <a:t>–1</a:t>
            </a:r>
            <a:endParaRPr lang="en-US" b="1" dirty="0"/>
          </a:p>
          <a:p>
            <a:pPr lvl="1"/>
            <a:r>
              <a:rPr lang="en-US" b="1" i="1" dirty="0" err="1"/>
              <a:t>L</a:t>
            </a:r>
            <a:r>
              <a:rPr lang="en-US" b="1" i="1" baseline="-25000" dirty="0" err="1"/>
              <a:t>k</a:t>
            </a:r>
            <a:r>
              <a:rPr lang="en-US" dirty="0"/>
              <a:t> </a:t>
            </a:r>
            <a:r>
              <a:rPr lang="en-US" dirty="0" smtClean="0"/>
              <a:t>= </a:t>
            </a:r>
            <a:r>
              <a:rPr lang="en-US" dirty="0"/>
              <a:t>the set of truly frequent</a:t>
            </a:r>
            <a:r>
              <a:rPr lang="en-US" b="1" dirty="0"/>
              <a:t> </a:t>
            </a:r>
            <a:r>
              <a:rPr lang="en-US" b="1" i="1" dirty="0" smtClean="0"/>
              <a:t>k</a:t>
            </a:r>
            <a:r>
              <a:rPr lang="en-US" dirty="0" smtClean="0"/>
              <a:t>-</a:t>
            </a:r>
            <a:r>
              <a:rPr lang="en-US" dirty="0" err="1" smtClean="0"/>
              <a:t>tuples</a:t>
            </a:r>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50" name="Text Box 2"/>
          <p:cNvSpPr txBox="1">
            <a:spLocks noChangeArrowheads="1"/>
          </p:cNvSpPr>
          <p:nvPr/>
        </p:nvSpPr>
        <p:spPr bwMode="auto">
          <a:xfrm>
            <a:off x="930275" y="5911850"/>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1</a:t>
            </a:r>
          </a:p>
        </p:txBody>
      </p:sp>
      <p:sp>
        <p:nvSpPr>
          <p:cNvPr id="51" name="Text Box 3"/>
          <p:cNvSpPr txBox="1">
            <a:spLocks noChangeArrowheads="1"/>
          </p:cNvSpPr>
          <p:nvPr/>
        </p:nvSpPr>
        <p:spPr bwMode="auto">
          <a:xfrm>
            <a:off x="2606675" y="5911850"/>
            <a:ext cx="397866" cy="369332"/>
          </a:xfrm>
          <a:prstGeom prst="rect">
            <a:avLst/>
          </a:prstGeom>
          <a:noFill/>
          <a:ln w="9525">
            <a:noFill/>
            <a:miter lim="800000"/>
            <a:headEnd/>
            <a:tailEnd/>
          </a:ln>
          <a:effectLst/>
        </p:spPr>
        <p:txBody>
          <a:bodyPr wrap="none">
            <a:spAutoFit/>
          </a:bodyPr>
          <a:lstStyle/>
          <a:p>
            <a:r>
              <a:rPr lang="en-US" sz="1800" dirty="0">
                <a:latin typeface="Arial" pitchFamily="34" charset="0"/>
                <a:cs typeface="Arial" pitchFamily="34" charset="0"/>
              </a:rPr>
              <a:t>L</a:t>
            </a:r>
            <a:r>
              <a:rPr lang="en-US" sz="1800" baseline="-25000" dirty="0">
                <a:latin typeface="Arial" pitchFamily="34" charset="0"/>
                <a:cs typeface="Arial" pitchFamily="34" charset="0"/>
              </a:rPr>
              <a:t>1</a:t>
            </a:r>
          </a:p>
        </p:txBody>
      </p:sp>
      <p:sp>
        <p:nvSpPr>
          <p:cNvPr id="52" name="Text Box 4"/>
          <p:cNvSpPr txBox="1">
            <a:spLocks noChangeArrowheads="1"/>
          </p:cNvSpPr>
          <p:nvPr/>
        </p:nvSpPr>
        <p:spPr bwMode="auto">
          <a:xfrm>
            <a:off x="4511675" y="5911850"/>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2</a:t>
            </a:r>
          </a:p>
        </p:txBody>
      </p:sp>
      <p:sp>
        <p:nvSpPr>
          <p:cNvPr id="53" name="Text Box 5"/>
          <p:cNvSpPr txBox="1">
            <a:spLocks noChangeArrowheads="1"/>
          </p:cNvSpPr>
          <p:nvPr/>
        </p:nvSpPr>
        <p:spPr bwMode="auto">
          <a:xfrm>
            <a:off x="6111875" y="5911850"/>
            <a:ext cx="397866"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L</a:t>
            </a:r>
            <a:r>
              <a:rPr lang="en-US" sz="1800" baseline="-25000">
                <a:latin typeface="Arial" pitchFamily="34" charset="0"/>
                <a:cs typeface="Arial" pitchFamily="34" charset="0"/>
              </a:rPr>
              <a:t>2</a:t>
            </a:r>
          </a:p>
        </p:txBody>
      </p:sp>
      <p:sp>
        <p:nvSpPr>
          <p:cNvPr id="54" name="Text Box 6"/>
          <p:cNvSpPr txBox="1">
            <a:spLocks noChangeArrowheads="1"/>
          </p:cNvSpPr>
          <p:nvPr/>
        </p:nvSpPr>
        <p:spPr bwMode="auto">
          <a:xfrm>
            <a:off x="8093075" y="5911850"/>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3</a:t>
            </a:r>
          </a:p>
        </p:txBody>
      </p:sp>
      <p:sp>
        <p:nvSpPr>
          <p:cNvPr id="55" name="AutoShape 7"/>
          <p:cNvSpPr>
            <a:spLocks noChangeArrowheads="1"/>
          </p:cNvSpPr>
          <p:nvPr/>
        </p:nvSpPr>
        <p:spPr bwMode="auto">
          <a:xfrm rot="16200000">
            <a:off x="1540668" y="5682457"/>
            <a:ext cx="912813" cy="762000"/>
          </a:xfrm>
          <a:custGeom>
            <a:avLst/>
            <a:gdLst>
              <a:gd name="G0" fmla="+- 7312 0 0"/>
              <a:gd name="G1" fmla="+- 21600 0 7312"/>
              <a:gd name="G2" fmla="*/ 7312 1 2"/>
              <a:gd name="G3" fmla="+- 21600 0 G2"/>
              <a:gd name="G4" fmla="+/ 7312 21600 2"/>
              <a:gd name="G5" fmla="+/ G1 0 2"/>
              <a:gd name="G6" fmla="*/ 21600 21600 7312"/>
              <a:gd name="G7" fmla="*/ G6 1 2"/>
              <a:gd name="G8" fmla="+- 21600 0 G7"/>
              <a:gd name="G9" fmla="*/ 21600 1 2"/>
              <a:gd name="G10" fmla="+- 7312 0 G9"/>
              <a:gd name="G11" fmla="?: G10 G8 0"/>
              <a:gd name="G12" fmla="?: G10 G7 21600"/>
              <a:gd name="T0" fmla="*/ 17944 w 21600"/>
              <a:gd name="T1" fmla="*/ 10800 h 21600"/>
              <a:gd name="T2" fmla="*/ 10800 w 21600"/>
              <a:gd name="T3" fmla="*/ 21600 h 21600"/>
              <a:gd name="T4" fmla="*/ 3656 w 21600"/>
              <a:gd name="T5" fmla="*/ 10800 h 21600"/>
              <a:gd name="T6" fmla="*/ 10800 w 21600"/>
              <a:gd name="T7" fmla="*/ 0 h 21600"/>
              <a:gd name="T8" fmla="*/ 5456 w 21600"/>
              <a:gd name="T9" fmla="*/ 5456 h 21600"/>
              <a:gd name="T10" fmla="*/ 16144 w 21600"/>
              <a:gd name="T11" fmla="*/ 16144 h 21600"/>
            </a:gdLst>
            <a:ahLst/>
            <a:cxnLst>
              <a:cxn ang="0">
                <a:pos x="T0" y="T1"/>
              </a:cxn>
              <a:cxn ang="0">
                <a:pos x="T2" y="T3"/>
              </a:cxn>
              <a:cxn ang="0">
                <a:pos x="T4" y="T5"/>
              </a:cxn>
              <a:cxn ang="0">
                <a:pos x="T6" y="T7"/>
              </a:cxn>
            </a:cxnLst>
            <a:rect l="T8" t="T9" r="T10" b="T11"/>
            <a:pathLst>
              <a:path w="21600" h="21600">
                <a:moveTo>
                  <a:pt x="0" y="0"/>
                </a:moveTo>
                <a:lnTo>
                  <a:pt x="7312" y="21600"/>
                </a:lnTo>
                <a:lnTo>
                  <a:pt x="14288" y="21600"/>
                </a:lnTo>
                <a:lnTo>
                  <a:pt x="21600" y="0"/>
                </a:lnTo>
                <a:close/>
              </a:path>
            </a:pathLst>
          </a:custGeom>
          <a:solidFill>
            <a:srgbClr val="FFCC00">
              <a:alpha val="50000"/>
            </a:srgbClr>
          </a:solidFill>
          <a:ln w="9525">
            <a:solidFill>
              <a:schemeClr val="tx1"/>
            </a:solidFill>
            <a:miter lim="800000"/>
            <a:headEnd/>
            <a:tailEnd/>
          </a:ln>
          <a:effectLst/>
        </p:spPr>
        <p:txBody>
          <a:bodyPr vert="eaVert" wrap="none" anchor="ctr"/>
          <a:lstStyle/>
          <a:p>
            <a:pPr algn="ctr"/>
            <a:r>
              <a:rPr lang="en-US" sz="1800" dirty="0">
                <a:latin typeface="Arial" pitchFamily="34" charset="0"/>
                <a:cs typeface="Arial" pitchFamily="34" charset="0"/>
              </a:rPr>
              <a:t>Filter</a:t>
            </a:r>
          </a:p>
        </p:txBody>
      </p:sp>
      <p:sp>
        <p:nvSpPr>
          <p:cNvPr id="56" name="AutoShape 8"/>
          <p:cNvSpPr>
            <a:spLocks noChangeArrowheads="1"/>
          </p:cNvSpPr>
          <p:nvPr/>
        </p:nvSpPr>
        <p:spPr bwMode="auto">
          <a:xfrm rot="16200000">
            <a:off x="5045868" y="5682457"/>
            <a:ext cx="912813" cy="762000"/>
          </a:xfrm>
          <a:custGeom>
            <a:avLst/>
            <a:gdLst>
              <a:gd name="G0" fmla="+- 7312 0 0"/>
              <a:gd name="G1" fmla="+- 21600 0 7312"/>
              <a:gd name="G2" fmla="*/ 7312 1 2"/>
              <a:gd name="G3" fmla="+- 21600 0 G2"/>
              <a:gd name="G4" fmla="+/ 7312 21600 2"/>
              <a:gd name="G5" fmla="+/ G1 0 2"/>
              <a:gd name="G6" fmla="*/ 21600 21600 7312"/>
              <a:gd name="G7" fmla="*/ G6 1 2"/>
              <a:gd name="G8" fmla="+- 21600 0 G7"/>
              <a:gd name="G9" fmla="*/ 21600 1 2"/>
              <a:gd name="G10" fmla="+- 7312 0 G9"/>
              <a:gd name="G11" fmla="?: G10 G8 0"/>
              <a:gd name="G12" fmla="?: G10 G7 21600"/>
              <a:gd name="T0" fmla="*/ 17944 w 21600"/>
              <a:gd name="T1" fmla="*/ 10800 h 21600"/>
              <a:gd name="T2" fmla="*/ 10800 w 21600"/>
              <a:gd name="T3" fmla="*/ 21600 h 21600"/>
              <a:gd name="T4" fmla="*/ 3656 w 21600"/>
              <a:gd name="T5" fmla="*/ 10800 h 21600"/>
              <a:gd name="T6" fmla="*/ 10800 w 21600"/>
              <a:gd name="T7" fmla="*/ 0 h 21600"/>
              <a:gd name="T8" fmla="*/ 5456 w 21600"/>
              <a:gd name="T9" fmla="*/ 5456 h 21600"/>
              <a:gd name="T10" fmla="*/ 16144 w 21600"/>
              <a:gd name="T11" fmla="*/ 16144 h 21600"/>
            </a:gdLst>
            <a:ahLst/>
            <a:cxnLst>
              <a:cxn ang="0">
                <a:pos x="T0" y="T1"/>
              </a:cxn>
              <a:cxn ang="0">
                <a:pos x="T2" y="T3"/>
              </a:cxn>
              <a:cxn ang="0">
                <a:pos x="T4" y="T5"/>
              </a:cxn>
              <a:cxn ang="0">
                <a:pos x="T6" y="T7"/>
              </a:cxn>
            </a:cxnLst>
            <a:rect l="T8" t="T9" r="T10" b="T11"/>
            <a:pathLst>
              <a:path w="21600" h="21600">
                <a:moveTo>
                  <a:pt x="0" y="0"/>
                </a:moveTo>
                <a:lnTo>
                  <a:pt x="7312" y="21600"/>
                </a:lnTo>
                <a:lnTo>
                  <a:pt x="14288" y="21600"/>
                </a:lnTo>
                <a:lnTo>
                  <a:pt x="21600" y="0"/>
                </a:lnTo>
                <a:close/>
              </a:path>
            </a:pathLst>
          </a:custGeom>
          <a:solidFill>
            <a:srgbClr val="FFCC00">
              <a:alpha val="50000"/>
            </a:srgbClr>
          </a:solidFill>
          <a:ln w="9525">
            <a:solidFill>
              <a:schemeClr val="tx1"/>
            </a:solidFill>
            <a:miter lim="800000"/>
            <a:headEnd/>
            <a:tailEnd/>
          </a:ln>
          <a:effectLst/>
        </p:spPr>
        <p:txBody>
          <a:bodyPr vert="eaVert" wrap="none" anchor="ctr"/>
          <a:lstStyle/>
          <a:p>
            <a:pPr algn="ctr"/>
            <a:r>
              <a:rPr lang="en-US" sz="1800">
                <a:latin typeface="Arial" pitchFamily="34" charset="0"/>
                <a:cs typeface="Arial" pitchFamily="34" charset="0"/>
              </a:rPr>
              <a:t>Filter</a:t>
            </a:r>
          </a:p>
        </p:txBody>
      </p:sp>
      <p:sp>
        <p:nvSpPr>
          <p:cNvPr id="57" name="Rectangle 9"/>
          <p:cNvSpPr>
            <a:spLocks noChangeArrowheads="1"/>
          </p:cNvSpPr>
          <p:nvPr/>
        </p:nvSpPr>
        <p:spPr bwMode="auto">
          <a:xfrm>
            <a:off x="6721475" y="5759450"/>
            <a:ext cx="1143000" cy="6096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800">
                <a:latin typeface="Arial" pitchFamily="34" charset="0"/>
                <a:cs typeface="Arial" pitchFamily="34" charset="0"/>
              </a:rPr>
              <a:t>Construct</a:t>
            </a:r>
          </a:p>
        </p:txBody>
      </p:sp>
      <p:sp>
        <p:nvSpPr>
          <p:cNvPr id="58" name="Rectangle 10"/>
          <p:cNvSpPr>
            <a:spLocks noChangeArrowheads="1"/>
          </p:cNvSpPr>
          <p:nvPr/>
        </p:nvSpPr>
        <p:spPr bwMode="auto">
          <a:xfrm>
            <a:off x="3140075" y="5759450"/>
            <a:ext cx="1143000" cy="6096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800">
                <a:latin typeface="Arial" pitchFamily="34" charset="0"/>
                <a:cs typeface="Arial" pitchFamily="34" charset="0"/>
              </a:rPr>
              <a:t>Construct</a:t>
            </a:r>
          </a:p>
        </p:txBody>
      </p:sp>
      <p:sp>
        <p:nvSpPr>
          <p:cNvPr id="63" name="Line 16"/>
          <p:cNvSpPr>
            <a:spLocks noChangeShapeType="1"/>
          </p:cNvSpPr>
          <p:nvPr/>
        </p:nvSpPr>
        <p:spPr bwMode="auto">
          <a:xfrm>
            <a:off x="13874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4" name="Line 17"/>
          <p:cNvSpPr>
            <a:spLocks noChangeShapeType="1"/>
          </p:cNvSpPr>
          <p:nvPr/>
        </p:nvSpPr>
        <p:spPr bwMode="auto">
          <a:xfrm>
            <a:off x="23780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5" name="Line 18"/>
          <p:cNvSpPr>
            <a:spLocks noChangeShapeType="1"/>
          </p:cNvSpPr>
          <p:nvPr/>
        </p:nvSpPr>
        <p:spPr bwMode="auto">
          <a:xfrm>
            <a:off x="29114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6" name="Line 19"/>
          <p:cNvSpPr>
            <a:spLocks noChangeShapeType="1"/>
          </p:cNvSpPr>
          <p:nvPr/>
        </p:nvSpPr>
        <p:spPr bwMode="auto">
          <a:xfrm>
            <a:off x="58832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7" name="Line 20"/>
          <p:cNvSpPr>
            <a:spLocks noChangeShapeType="1"/>
          </p:cNvSpPr>
          <p:nvPr/>
        </p:nvSpPr>
        <p:spPr bwMode="auto">
          <a:xfrm>
            <a:off x="48926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8" name="Line 21"/>
          <p:cNvSpPr>
            <a:spLocks noChangeShapeType="1"/>
          </p:cNvSpPr>
          <p:nvPr/>
        </p:nvSpPr>
        <p:spPr bwMode="auto">
          <a:xfrm>
            <a:off x="42830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69" name="Line 22"/>
          <p:cNvSpPr>
            <a:spLocks noChangeShapeType="1"/>
          </p:cNvSpPr>
          <p:nvPr/>
        </p:nvSpPr>
        <p:spPr bwMode="auto">
          <a:xfrm>
            <a:off x="78644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70" name="Line 23"/>
          <p:cNvSpPr>
            <a:spLocks noChangeShapeType="1"/>
          </p:cNvSpPr>
          <p:nvPr/>
        </p:nvSpPr>
        <p:spPr bwMode="auto">
          <a:xfrm>
            <a:off x="64928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71" name="Line 24"/>
          <p:cNvSpPr>
            <a:spLocks noChangeShapeType="1"/>
          </p:cNvSpPr>
          <p:nvPr/>
        </p:nvSpPr>
        <p:spPr bwMode="auto">
          <a:xfrm>
            <a:off x="8550275" y="6064250"/>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nvGrpSpPr>
          <p:cNvPr id="72" name="Group 34"/>
          <p:cNvGrpSpPr>
            <a:grpSpLocks/>
          </p:cNvGrpSpPr>
          <p:nvPr/>
        </p:nvGrpSpPr>
        <p:grpSpPr bwMode="auto">
          <a:xfrm>
            <a:off x="838200" y="4572000"/>
            <a:ext cx="736600" cy="1339850"/>
            <a:chOff x="326" y="260"/>
            <a:chExt cx="464" cy="844"/>
          </a:xfrm>
        </p:grpSpPr>
        <p:sp>
          <p:nvSpPr>
            <p:cNvPr id="73" name="Text Box 25"/>
            <p:cNvSpPr txBox="1">
              <a:spLocks noChangeArrowheads="1"/>
            </p:cNvSpPr>
            <p:nvPr/>
          </p:nvSpPr>
          <p:spPr bwMode="auto">
            <a:xfrm>
              <a:off x="326" y="260"/>
              <a:ext cx="464" cy="407"/>
            </a:xfrm>
            <a:prstGeom prst="rect">
              <a:avLst/>
            </a:prstGeom>
            <a:noFill/>
            <a:ln w="9525">
              <a:noFill/>
              <a:miter lim="800000"/>
              <a:headEnd/>
              <a:tailEnd/>
            </a:ln>
            <a:effectLst/>
          </p:spPr>
          <p:txBody>
            <a:bodyPr wrap="none">
              <a:spAutoFit/>
            </a:bodyPr>
            <a:lstStyle/>
            <a:p>
              <a:pPr algn="ctr"/>
              <a:r>
                <a:rPr lang="en-US" sz="1800" dirty="0">
                  <a:solidFill>
                    <a:srgbClr val="008000"/>
                  </a:solidFill>
                  <a:latin typeface="Arial" pitchFamily="34" charset="0"/>
                  <a:cs typeface="Arial" pitchFamily="34" charset="0"/>
                </a:rPr>
                <a:t>All</a:t>
              </a:r>
            </a:p>
            <a:p>
              <a:pPr algn="ctr"/>
              <a:r>
                <a:rPr lang="en-US" sz="1800" dirty="0">
                  <a:solidFill>
                    <a:srgbClr val="008000"/>
                  </a:solidFill>
                  <a:latin typeface="Arial" pitchFamily="34" charset="0"/>
                  <a:cs typeface="Arial" pitchFamily="34" charset="0"/>
                </a:rPr>
                <a:t>items</a:t>
              </a:r>
            </a:p>
          </p:txBody>
        </p:sp>
        <p:sp>
          <p:nvSpPr>
            <p:cNvPr id="74" name="Line 26"/>
            <p:cNvSpPr>
              <a:spLocks noChangeShapeType="1"/>
            </p:cNvSpPr>
            <p:nvPr/>
          </p:nvSpPr>
          <p:spPr bwMode="auto">
            <a:xfrm flipH="1">
              <a:off x="480" y="720"/>
              <a:ext cx="48" cy="384"/>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75" name="Group 35"/>
          <p:cNvGrpSpPr>
            <a:grpSpLocks/>
          </p:cNvGrpSpPr>
          <p:nvPr/>
        </p:nvGrpSpPr>
        <p:grpSpPr bwMode="auto">
          <a:xfrm>
            <a:off x="3216275" y="4311650"/>
            <a:ext cx="1004888" cy="1447800"/>
            <a:chOff x="1824" y="96"/>
            <a:chExt cx="633" cy="912"/>
          </a:xfrm>
        </p:grpSpPr>
        <p:sp>
          <p:nvSpPr>
            <p:cNvPr id="76" name="Text Box 27"/>
            <p:cNvSpPr txBox="1">
              <a:spLocks noChangeArrowheads="1"/>
            </p:cNvSpPr>
            <p:nvPr/>
          </p:nvSpPr>
          <p:spPr bwMode="auto">
            <a:xfrm>
              <a:off x="1824" y="96"/>
              <a:ext cx="633" cy="582"/>
            </a:xfrm>
            <a:prstGeom prst="rect">
              <a:avLst/>
            </a:prstGeom>
            <a:noFill/>
            <a:ln w="9525">
              <a:noFill/>
              <a:miter lim="800000"/>
              <a:headEnd/>
              <a:tailEnd/>
            </a:ln>
            <a:effectLst/>
          </p:spPr>
          <p:txBody>
            <a:bodyPr wrap="none">
              <a:spAutoFit/>
            </a:bodyPr>
            <a:lstStyle/>
            <a:p>
              <a:pPr algn="ctr"/>
              <a:r>
                <a:rPr lang="en-US" sz="1800">
                  <a:solidFill>
                    <a:srgbClr val="008000"/>
                  </a:solidFill>
                  <a:latin typeface="Arial" pitchFamily="34" charset="0"/>
                  <a:cs typeface="Arial" pitchFamily="34" charset="0"/>
                </a:rPr>
                <a:t>All pairs</a:t>
              </a:r>
            </a:p>
            <a:p>
              <a:pPr algn="ctr"/>
              <a:r>
                <a:rPr lang="en-US" sz="1800">
                  <a:solidFill>
                    <a:srgbClr val="008000"/>
                  </a:solidFill>
                  <a:latin typeface="Arial" pitchFamily="34" charset="0"/>
                  <a:cs typeface="Arial" pitchFamily="34" charset="0"/>
                </a:rPr>
                <a:t>of items</a:t>
              </a:r>
            </a:p>
            <a:p>
              <a:pPr algn="ctr"/>
              <a:r>
                <a:rPr lang="en-US" sz="1800">
                  <a:solidFill>
                    <a:srgbClr val="008000"/>
                  </a:solidFill>
                  <a:latin typeface="Arial" pitchFamily="34" charset="0"/>
                  <a:cs typeface="Arial" pitchFamily="34" charset="0"/>
                </a:rPr>
                <a:t>from L</a:t>
              </a:r>
              <a:r>
                <a:rPr lang="en-US" sz="1800" baseline="-25000">
                  <a:solidFill>
                    <a:srgbClr val="008000"/>
                  </a:solidFill>
                  <a:latin typeface="Arial" pitchFamily="34" charset="0"/>
                  <a:cs typeface="Arial" pitchFamily="34" charset="0"/>
                </a:rPr>
                <a:t>1</a:t>
              </a:r>
            </a:p>
          </p:txBody>
        </p:sp>
        <p:sp>
          <p:nvSpPr>
            <p:cNvPr id="77" name="Line 28"/>
            <p:cNvSpPr>
              <a:spLocks noChangeShapeType="1"/>
            </p:cNvSpPr>
            <p:nvPr/>
          </p:nvSpPr>
          <p:spPr bwMode="auto">
            <a:xfrm flipH="1">
              <a:off x="2112" y="672"/>
              <a:ext cx="48" cy="336"/>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78" name="Group 36"/>
          <p:cNvGrpSpPr>
            <a:grpSpLocks/>
          </p:cNvGrpSpPr>
          <p:nvPr/>
        </p:nvGrpSpPr>
        <p:grpSpPr bwMode="auto">
          <a:xfrm>
            <a:off x="4953000" y="4419600"/>
            <a:ext cx="1063625" cy="1263650"/>
            <a:chOff x="2918" y="164"/>
            <a:chExt cx="670" cy="796"/>
          </a:xfrm>
        </p:grpSpPr>
        <p:sp>
          <p:nvSpPr>
            <p:cNvPr id="79" name="Text Box 30"/>
            <p:cNvSpPr txBox="1">
              <a:spLocks noChangeArrowheads="1"/>
            </p:cNvSpPr>
            <p:nvPr/>
          </p:nvSpPr>
          <p:spPr bwMode="auto">
            <a:xfrm>
              <a:off x="2918" y="164"/>
              <a:ext cx="670" cy="404"/>
            </a:xfrm>
            <a:prstGeom prst="rect">
              <a:avLst/>
            </a:prstGeom>
            <a:noFill/>
            <a:ln w="9525">
              <a:noFill/>
              <a:miter lim="800000"/>
              <a:headEnd/>
              <a:tailEnd/>
            </a:ln>
            <a:effectLst/>
          </p:spPr>
          <p:txBody>
            <a:bodyPr wrap="none">
              <a:spAutoFit/>
            </a:bodyPr>
            <a:lstStyle/>
            <a:p>
              <a:pPr algn="ctr"/>
              <a:r>
                <a:rPr lang="en-US" sz="1800" dirty="0" smtClean="0">
                  <a:solidFill>
                    <a:srgbClr val="008000"/>
                  </a:solidFill>
                  <a:latin typeface="Arial" pitchFamily="34" charset="0"/>
                  <a:cs typeface="Arial" pitchFamily="34" charset="0"/>
                </a:rPr>
                <a:t>Count</a:t>
              </a:r>
              <a:endParaRPr lang="en-US" sz="1800" dirty="0">
                <a:solidFill>
                  <a:srgbClr val="008000"/>
                </a:solidFill>
                <a:latin typeface="Arial" pitchFamily="34" charset="0"/>
                <a:cs typeface="Arial" pitchFamily="34" charset="0"/>
              </a:endParaRPr>
            </a:p>
            <a:p>
              <a:pPr algn="ctr"/>
              <a:r>
                <a:rPr lang="en-US" sz="1800" dirty="0">
                  <a:solidFill>
                    <a:srgbClr val="008000"/>
                  </a:solidFill>
                  <a:latin typeface="Arial" pitchFamily="34" charset="0"/>
                  <a:cs typeface="Arial" pitchFamily="34" charset="0"/>
                </a:rPr>
                <a:t>the pairs</a:t>
              </a:r>
            </a:p>
          </p:txBody>
        </p:sp>
        <p:sp>
          <p:nvSpPr>
            <p:cNvPr id="80" name="Line 31"/>
            <p:cNvSpPr>
              <a:spLocks noChangeShapeType="1"/>
            </p:cNvSpPr>
            <p:nvPr/>
          </p:nvSpPr>
          <p:spPr bwMode="auto">
            <a:xfrm flipH="1">
              <a:off x="3168" y="624"/>
              <a:ext cx="96" cy="336"/>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81" name="Group 37"/>
          <p:cNvGrpSpPr>
            <a:grpSpLocks/>
          </p:cNvGrpSpPr>
          <p:nvPr/>
        </p:nvGrpSpPr>
        <p:grpSpPr bwMode="auto">
          <a:xfrm>
            <a:off x="6781803" y="4495800"/>
            <a:ext cx="1171576" cy="1263650"/>
            <a:chOff x="4070" y="212"/>
            <a:chExt cx="738" cy="796"/>
          </a:xfrm>
        </p:grpSpPr>
        <p:sp>
          <p:nvSpPr>
            <p:cNvPr id="82" name="Text Box 32"/>
            <p:cNvSpPr txBox="1">
              <a:spLocks noChangeArrowheads="1"/>
            </p:cNvSpPr>
            <p:nvPr/>
          </p:nvSpPr>
          <p:spPr bwMode="auto">
            <a:xfrm>
              <a:off x="4070" y="212"/>
              <a:ext cx="738" cy="407"/>
            </a:xfrm>
            <a:prstGeom prst="rect">
              <a:avLst/>
            </a:prstGeom>
            <a:noFill/>
            <a:ln w="9525">
              <a:noFill/>
              <a:miter lim="800000"/>
              <a:headEnd/>
              <a:tailEnd/>
            </a:ln>
            <a:effectLst/>
          </p:spPr>
          <p:txBody>
            <a:bodyPr wrap="none">
              <a:spAutoFit/>
            </a:bodyPr>
            <a:lstStyle/>
            <a:p>
              <a:pPr algn="ctr"/>
              <a:r>
                <a:rPr lang="en-US" sz="1800" dirty="0">
                  <a:solidFill>
                    <a:srgbClr val="008000"/>
                  </a:solidFill>
                  <a:latin typeface="Arial" pitchFamily="34" charset="0"/>
                  <a:cs typeface="Arial" pitchFamily="34" charset="0"/>
                </a:rPr>
                <a:t>To be</a:t>
              </a:r>
            </a:p>
            <a:p>
              <a:pPr algn="ctr"/>
              <a:r>
                <a:rPr lang="en-US" sz="1800" dirty="0">
                  <a:solidFill>
                    <a:srgbClr val="008000"/>
                  </a:solidFill>
                  <a:latin typeface="Arial" pitchFamily="34" charset="0"/>
                  <a:cs typeface="Arial" pitchFamily="34" charset="0"/>
                </a:rPr>
                <a:t>explained</a:t>
              </a:r>
            </a:p>
          </p:txBody>
        </p:sp>
        <p:sp>
          <p:nvSpPr>
            <p:cNvPr id="83" name="Line 33"/>
            <p:cNvSpPr>
              <a:spLocks noChangeShapeType="1"/>
            </p:cNvSpPr>
            <p:nvPr/>
          </p:nvSpPr>
          <p:spPr bwMode="auto">
            <a:xfrm flipH="1">
              <a:off x="4368" y="672"/>
              <a:ext cx="48" cy="336"/>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84" name="Group 40"/>
          <p:cNvGrpSpPr>
            <a:grpSpLocks/>
          </p:cNvGrpSpPr>
          <p:nvPr/>
        </p:nvGrpSpPr>
        <p:grpSpPr bwMode="auto">
          <a:xfrm>
            <a:off x="1692275" y="4387850"/>
            <a:ext cx="1122363" cy="1371600"/>
            <a:chOff x="864" y="144"/>
            <a:chExt cx="707" cy="864"/>
          </a:xfrm>
        </p:grpSpPr>
        <p:sp>
          <p:nvSpPr>
            <p:cNvPr id="85" name="Text Box 38"/>
            <p:cNvSpPr txBox="1">
              <a:spLocks noChangeArrowheads="1"/>
            </p:cNvSpPr>
            <p:nvPr/>
          </p:nvSpPr>
          <p:spPr bwMode="auto">
            <a:xfrm>
              <a:off x="864" y="144"/>
              <a:ext cx="707" cy="404"/>
            </a:xfrm>
            <a:prstGeom prst="rect">
              <a:avLst/>
            </a:prstGeom>
            <a:noFill/>
            <a:ln w="9525">
              <a:noFill/>
              <a:miter lim="800000"/>
              <a:headEnd/>
              <a:tailEnd/>
            </a:ln>
            <a:effectLst/>
          </p:spPr>
          <p:txBody>
            <a:bodyPr wrap="none">
              <a:spAutoFit/>
            </a:bodyPr>
            <a:lstStyle/>
            <a:p>
              <a:pPr algn="ctr"/>
              <a:r>
                <a:rPr lang="en-US" sz="1800" dirty="0" smtClean="0">
                  <a:solidFill>
                    <a:srgbClr val="008000"/>
                  </a:solidFill>
                  <a:latin typeface="Arial" pitchFamily="34" charset="0"/>
                  <a:cs typeface="Arial" pitchFamily="34" charset="0"/>
                </a:rPr>
                <a:t>Count</a:t>
              </a:r>
              <a:endParaRPr lang="en-US" sz="1800" dirty="0">
                <a:solidFill>
                  <a:srgbClr val="008000"/>
                </a:solidFill>
                <a:latin typeface="Arial" pitchFamily="34" charset="0"/>
                <a:cs typeface="Arial" pitchFamily="34" charset="0"/>
              </a:endParaRPr>
            </a:p>
            <a:p>
              <a:pPr algn="ctr"/>
              <a:r>
                <a:rPr lang="en-US" sz="1800" dirty="0">
                  <a:solidFill>
                    <a:srgbClr val="008000"/>
                  </a:solidFill>
                  <a:latin typeface="Arial" pitchFamily="34" charset="0"/>
                  <a:cs typeface="Arial" pitchFamily="34" charset="0"/>
                </a:rPr>
                <a:t>the items</a:t>
              </a:r>
            </a:p>
          </p:txBody>
        </p:sp>
        <p:sp>
          <p:nvSpPr>
            <p:cNvPr id="86" name="Line 39"/>
            <p:cNvSpPr>
              <a:spLocks noChangeShapeType="1"/>
            </p:cNvSpPr>
            <p:nvPr/>
          </p:nvSpPr>
          <p:spPr bwMode="auto">
            <a:xfrm flipH="1">
              <a:off x="1056" y="528"/>
              <a:ext cx="96" cy="480"/>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spTree>
    <p:extLst>
      <p:ext uri="{BB962C8B-B14F-4D97-AF65-F5344CB8AC3E}">
        <p14:creationId xmlns:p14="http://schemas.microsoft.com/office/powerpoint/2010/main" val="262913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b="1" dirty="0" smtClean="0">
                <a:solidFill>
                  <a:srgbClr val="0000FF"/>
                </a:solidFill>
              </a:rPr>
              <a:t>Hypothetical steps of the A-Priori algorithm</a:t>
            </a:r>
          </a:p>
          <a:p>
            <a:pPr lvl="1"/>
            <a:r>
              <a:rPr lang="en-US" dirty="0" smtClean="0"/>
              <a:t>C</a:t>
            </a:r>
            <a:r>
              <a:rPr lang="en-US" baseline="-25000" dirty="0" smtClean="0"/>
              <a:t>1</a:t>
            </a:r>
            <a:r>
              <a:rPr lang="en-US" dirty="0" smtClean="0"/>
              <a:t> = { {b} {c} {j} {m} {n</a:t>
            </a:r>
            <a:r>
              <a:rPr lang="en-US" dirty="0"/>
              <a:t>}</a:t>
            </a:r>
            <a:r>
              <a:rPr lang="en-US" dirty="0" smtClean="0"/>
              <a:t> {p} }</a:t>
            </a:r>
          </a:p>
          <a:p>
            <a:pPr lvl="1"/>
            <a:r>
              <a:rPr lang="en-US" dirty="0" smtClean="0"/>
              <a:t>Count the support of </a:t>
            </a:r>
            <a:r>
              <a:rPr lang="en-US" dirty="0" err="1" smtClean="0"/>
              <a:t>itemsets</a:t>
            </a:r>
            <a:r>
              <a:rPr lang="en-US" dirty="0" smtClean="0"/>
              <a:t> in C</a:t>
            </a:r>
            <a:r>
              <a:rPr lang="en-US" baseline="-25000" dirty="0" smtClean="0"/>
              <a:t>1</a:t>
            </a:r>
          </a:p>
          <a:p>
            <a:pPr lvl="1"/>
            <a:r>
              <a:rPr lang="en-US" dirty="0" smtClean="0"/>
              <a:t>Prune non-frequent: L</a:t>
            </a:r>
            <a:r>
              <a:rPr lang="en-US" baseline="-25000" dirty="0" smtClean="0"/>
              <a:t>1</a:t>
            </a:r>
            <a:r>
              <a:rPr lang="en-US" dirty="0" smtClean="0"/>
              <a:t> = { b, c, j, m }</a:t>
            </a:r>
          </a:p>
          <a:p>
            <a:pPr lvl="1"/>
            <a:r>
              <a:rPr lang="en-US" dirty="0" smtClean="0"/>
              <a:t>Generate C</a:t>
            </a:r>
            <a:r>
              <a:rPr lang="en-US" baseline="-25000" dirty="0" smtClean="0"/>
              <a:t>2</a:t>
            </a:r>
            <a:r>
              <a:rPr lang="en-US" dirty="0" smtClean="0"/>
              <a:t> = { {</a:t>
            </a:r>
            <a:r>
              <a:rPr lang="en-US" dirty="0" err="1" smtClean="0"/>
              <a:t>b,c</a:t>
            </a:r>
            <a:r>
              <a:rPr lang="en-US" dirty="0" smtClean="0"/>
              <a:t>} {</a:t>
            </a:r>
            <a:r>
              <a:rPr lang="en-US" dirty="0" err="1" smtClean="0"/>
              <a:t>b,j</a:t>
            </a:r>
            <a:r>
              <a:rPr lang="en-US" dirty="0" smtClean="0"/>
              <a:t>} {</a:t>
            </a:r>
            <a:r>
              <a:rPr lang="en-US" dirty="0" err="1" smtClean="0"/>
              <a:t>b,m</a:t>
            </a:r>
            <a:r>
              <a:rPr lang="en-US" dirty="0" smtClean="0"/>
              <a:t>} {</a:t>
            </a:r>
            <a:r>
              <a:rPr lang="en-US" dirty="0" err="1" smtClean="0"/>
              <a:t>c,j</a:t>
            </a:r>
            <a:r>
              <a:rPr lang="en-US" dirty="0" smtClean="0"/>
              <a:t>} {</a:t>
            </a:r>
            <a:r>
              <a:rPr lang="en-US" dirty="0" err="1" smtClean="0"/>
              <a:t>c,m</a:t>
            </a:r>
            <a:r>
              <a:rPr lang="en-US" dirty="0" smtClean="0"/>
              <a:t>} {</a:t>
            </a:r>
            <a:r>
              <a:rPr lang="en-US" dirty="0" err="1" smtClean="0"/>
              <a:t>j,m</a:t>
            </a:r>
            <a:r>
              <a:rPr lang="en-US" dirty="0" smtClean="0"/>
              <a:t>} }</a:t>
            </a:r>
          </a:p>
          <a:p>
            <a:pPr lvl="1"/>
            <a:r>
              <a:rPr lang="en-US" dirty="0" smtClean="0"/>
              <a:t>Count the support of </a:t>
            </a:r>
            <a:r>
              <a:rPr lang="en-US" dirty="0" err="1" smtClean="0"/>
              <a:t>itemsets</a:t>
            </a:r>
            <a:r>
              <a:rPr lang="en-US" dirty="0" smtClean="0"/>
              <a:t> in C</a:t>
            </a:r>
            <a:r>
              <a:rPr lang="en-US" baseline="-25000" dirty="0" smtClean="0"/>
              <a:t>2</a:t>
            </a:r>
          </a:p>
          <a:p>
            <a:pPr lvl="1"/>
            <a:r>
              <a:rPr lang="en-US" dirty="0" smtClean="0"/>
              <a:t>Prune non-frequent: L</a:t>
            </a:r>
            <a:r>
              <a:rPr lang="en-US" baseline="-25000" dirty="0" smtClean="0"/>
              <a:t>2</a:t>
            </a:r>
            <a:r>
              <a:rPr lang="en-US" dirty="0" smtClean="0"/>
              <a:t> = { {</a:t>
            </a:r>
            <a:r>
              <a:rPr lang="en-US" dirty="0" err="1"/>
              <a:t>b,m</a:t>
            </a:r>
            <a:r>
              <a:rPr lang="en-US" dirty="0"/>
              <a:t>} {</a:t>
            </a:r>
            <a:r>
              <a:rPr lang="en-US" dirty="0" err="1"/>
              <a:t>b,c</a:t>
            </a:r>
            <a:r>
              <a:rPr lang="en-US" dirty="0"/>
              <a:t>}  {</a:t>
            </a:r>
            <a:r>
              <a:rPr lang="en-US" dirty="0" err="1"/>
              <a:t>c,m</a:t>
            </a:r>
            <a:r>
              <a:rPr lang="en-US" dirty="0"/>
              <a:t>}  {</a:t>
            </a:r>
            <a:r>
              <a:rPr lang="en-US" dirty="0" err="1"/>
              <a:t>c,j</a:t>
            </a:r>
            <a:r>
              <a:rPr lang="en-US" dirty="0" smtClean="0"/>
              <a:t>} }</a:t>
            </a:r>
          </a:p>
          <a:p>
            <a:pPr lvl="1"/>
            <a:r>
              <a:rPr lang="en-US" dirty="0"/>
              <a:t>Generate </a:t>
            </a:r>
            <a:r>
              <a:rPr lang="en-US" dirty="0" smtClean="0"/>
              <a:t>C</a:t>
            </a:r>
            <a:r>
              <a:rPr lang="en-US" baseline="-25000" dirty="0" smtClean="0"/>
              <a:t>3</a:t>
            </a:r>
            <a:r>
              <a:rPr lang="en-US" dirty="0" smtClean="0"/>
              <a:t> </a:t>
            </a:r>
            <a:r>
              <a:rPr lang="en-US" dirty="0"/>
              <a:t>= </a:t>
            </a:r>
            <a:r>
              <a:rPr lang="en-US" dirty="0" smtClean="0"/>
              <a:t>{ {</a:t>
            </a:r>
            <a:r>
              <a:rPr lang="en-US" dirty="0" err="1" smtClean="0"/>
              <a:t>b,c,m</a:t>
            </a:r>
            <a:r>
              <a:rPr lang="en-US" dirty="0" smtClean="0"/>
              <a:t>} {</a:t>
            </a:r>
            <a:r>
              <a:rPr lang="en-US" dirty="0" err="1" smtClean="0"/>
              <a:t>b,c,j</a:t>
            </a:r>
            <a:r>
              <a:rPr lang="en-US" dirty="0" smtClean="0"/>
              <a:t>} {</a:t>
            </a:r>
            <a:r>
              <a:rPr lang="en-US" dirty="0" err="1" smtClean="0"/>
              <a:t>b,m,j</a:t>
            </a:r>
            <a:r>
              <a:rPr lang="en-US" dirty="0" smtClean="0"/>
              <a:t>} {</a:t>
            </a:r>
            <a:r>
              <a:rPr lang="en-US" dirty="0" err="1" smtClean="0"/>
              <a:t>c,m,j</a:t>
            </a:r>
            <a:r>
              <a:rPr lang="en-US" dirty="0" smtClean="0"/>
              <a:t>} }</a:t>
            </a:r>
            <a:endParaRPr lang="en-US" dirty="0"/>
          </a:p>
          <a:p>
            <a:pPr lvl="1"/>
            <a:r>
              <a:rPr lang="en-US" dirty="0"/>
              <a:t>Count the support of </a:t>
            </a:r>
            <a:r>
              <a:rPr lang="en-US" dirty="0" err="1"/>
              <a:t>itemsets</a:t>
            </a:r>
            <a:r>
              <a:rPr lang="en-US" dirty="0"/>
              <a:t> in </a:t>
            </a:r>
            <a:r>
              <a:rPr lang="en-US" dirty="0" smtClean="0"/>
              <a:t>C</a:t>
            </a:r>
            <a:r>
              <a:rPr lang="en-US" baseline="-25000" dirty="0" smtClean="0"/>
              <a:t>3</a:t>
            </a:r>
            <a:endParaRPr lang="en-US" baseline="-25000" dirty="0"/>
          </a:p>
          <a:p>
            <a:pPr lvl="1"/>
            <a:r>
              <a:rPr lang="en-US" dirty="0"/>
              <a:t>Prune non-frequent: </a:t>
            </a:r>
            <a:r>
              <a:rPr lang="en-US" dirty="0" smtClean="0"/>
              <a:t>L</a:t>
            </a:r>
            <a:r>
              <a:rPr lang="en-US" baseline="-25000" dirty="0" smtClean="0"/>
              <a:t>3</a:t>
            </a:r>
            <a:r>
              <a:rPr lang="en-US" dirty="0" smtClean="0"/>
              <a:t> </a:t>
            </a:r>
            <a:r>
              <a:rPr lang="en-US" dirty="0"/>
              <a:t>= { {</a:t>
            </a:r>
            <a:r>
              <a:rPr lang="en-US" dirty="0" err="1" smtClean="0"/>
              <a:t>b,c,m</a:t>
            </a:r>
            <a:r>
              <a:rPr lang="en-US" dirty="0" smtClean="0"/>
              <a:t>} </a:t>
            </a:r>
            <a:r>
              <a:rPr lang="en-US" dirty="0"/>
              <a:t>}</a:t>
            </a:r>
          </a:p>
          <a:p>
            <a:pPr lvl="1"/>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34</a:t>
            </a:fld>
            <a:endParaRPr lang="en-US"/>
          </a:p>
        </p:txBody>
      </p:sp>
      <p:sp>
        <p:nvSpPr>
          <p:cNvPr id="8" name="Rectangle 7"/>
          <p:cNvSpPr/>
          <p:nvPr/>
        </p:nvSpPr>
        <p:spPr>
          <a:xfrm>
            <a:off x="5105400" y="0"/>
            <a:ext cx="4038600" cy="1169551"/>
          </a:xfrm>
          <a:prstGeom prst="rect">
            <a:avLst/>
          </a:prstGeom>
          <a:solidFill>
            <a:schemeClr val="bg1"/>
          </a:solidFill>
        </p:spPr>
        <p:txBody>
          <a:bodyPr wrap="square">
            <a:spAutoFit/>
          </a:bodyPr>
          <a:lstStyle/>
          <a:p>
            <a:r>
              <a:rPr lang="en-US" sz="1400" b="1" dirty="0" smtClean="0">
                <a:solidFill>
                  <a:srgbClr val="008000"/>
                </a:solidFill>
                <a:latin typeface="Arial" pitchFamily="34" charset="0"/>
                <a:cs typeface="Arial" pitchFamily="34" charset="0"/>
              </a:rPr>
              <a:t>**</a:t>
            </a:r>
            <a:r>
              <a:rPr lang="en-US" sz="1400" dirty="0" smtClean="0">
                <a:solidFill>
                  <a:srgbClr val="008000"/>
                </a:solidFill>
                <a:latin typeface="Arial" pitchFamily="34" charset="0"/>
                <a:cs typeface="Arial" pitchFamily="34" charset="0"/>
              </a:rPr>
              <a:t> Note here we generate new candidates by generating </a:t>
            </a:r>
            <a:r>
              <a:rPr lang="en-US" sz="1400" dirty="0" err="1" smtClean="0">
                <a:solidFill>
                  <a:srgbClr val="008000"/>
                </a:solidFill>
                <a:latin typeface="Arial" pitchFamily="34" charset="0"/>
                <a:cs typeface="Arial" pitchFamily="34" charset="0"/>
              </a:rPr>
              <a:t>C</a:t>
            </a:r>
            <a:r>
              <a:rPr lang="en-US" sz="1400" baseline="-25000" dirty="0" err="1" smtClean="0">
                <a:solidFill>
                  <a:srgbClr val="008000"/>
                </a:solidFill>
                <a:latin typeface="Arial" pitchFamily="34" charset="0"/>
                <a:cs typeface="Arial" pitchFamily="34" charset="0"/>
              </a:rPr>
              <a:t>k</a:t>
            </a:r>
            <a:r>
              <a:rPr lang="en-US" sz="1400" dirty="0" smtClean="0">
                <a:solidFill>
                  <a:srgbClr val="008000"/>
                </a:solidFill>
                <a:latin typeface="Arial" pitchFamily="34" charset="0"/>
                <a:cs typeface="Arial" pitchFamily="34" charset="0"/>
              </a:rPr>
              <a:t> from L</a:t>
            </a:r>
            <a:r>
              <a:rPr lang="en-US" sz="1400" baseline="-25000" dirty="0" smtClean="0">
                <a:solidFill>
                  <a:srgbClr val="008000"/>
                </a:solidFill>
                <a:latin typeface="Arial" pitchFamily="34" charset="0"/>
                <a:cs typeface="Arial" pitchFamily="34" charset="0"/>
              </a:rPr>
              <a:t>k-1</a:t>
            </a:r>
            <a:r>
              <a:rPr lang="en-US" sz="1400" dirty="0" smtClean="0">
                <a:solidFill>
                  <a:srgbClr val="008000"/>
                </a:solidFill>
                <a:latin typeface="Arial" pitchFamily="34" charset="0"/>
                <a:cs typeface="Arial" pitchFamily="34" charset="0"/>
              </a:rPr>
              <a:t> and L</a:t>
            </a:r>
            <a:r>
              <a:rPr lang="en-US" sz="1400" baseline="-25000" dirty="0" smtClean="0">
                <a:solidFill>
                  <a:srgbClr val="008000"/>
                </a:solidFill>
                <a:latin typeface="Arial" pitchFamily="34" charset="0"/>
                <a:cs typeface="Arial" pitchFamily="34" charset="0"/>
              </a:rPr>
              <a:t>1</a:t>
            </a:r>
            <a:r>
              <a:rPr lang="en-US" sz="1400" dirty="0" smtClean="0">
                <a:solidFill>
                  <a:srgbClr val="008000"/>
                </a:solidFill>
                <a:latin typeface="Arial" pitchFamily="34" charset="0"/>
                <a:cs typeface="Arial" pitchFamily="34" charset="0"/>
              </a:rPr>
              <a:t>.</a:t>
            </a:r>
            <a:br>
              <a:rPr lang="en-US" sz="1400" dirty="0" smtClean="0">
                <a:solidFill>
                  <a:srgbClr val="008000"/>
                </a:solidFill>
                <a:latin typeface="Arial" pitchFamily="34" charset="0"/>
                <a:cs typeface="Arial" pitchFamily="34" charset="0"/>
              </a:rPr>
            </a:br>
            <a:r>
              <a:rPr lang="en-US" sz="1400" dirty="0" smtClean="0">
                <a:solidFill>
                  <a:srgbClr val="008000"/>
                </a:solidFill>
                <a:latin typeface="Arial" pitchFamily="34" charset="0"/>
                <a:cs typeface="Arial" pitchFamily="34" charset="0"/>
              </a:rPr>
              <a:t> But that </a:t>
            </a:r>
            <a:r>
              <a:rPr lang="en-US" sz="1400" dirty="0">
                <a:solidFill>
                  <a:srgbClr val="008000"/>
                </a:solidFill>
                <a:latin typeface="Arial" pitchFamily="34" charset="0"/>
                <a:cs typeface="Arial" pitchFamily="34" charset="0"/>
              </a:rPr>
              <a:t>one can be more </a:t>
            </a:r>
            <a:r>
              <a:rPr lang="en-US" sz="1400" dirty="0" smtClean="0">
                <a:solidFill>
                  <a:srgbClr val="008000"/>
                </a:solidFill>
                <a:latin typeface="Arial" pitchFamily="34" charset="0"/>
                <a:cs typeface="Arial" pitchFamily="34" charset="0"/>
              </a:rPr>
              <a:t>careful with candidate generation. For example, in C</a:t>
            </a:r>
            <a:r>
              <a:rPr lang="en-US" sz="1400" baseline="-25000" dirty="0" smtClean="0">
                <a:solidFill>
                  <a:srgbClr val="008000"/>
                </a:solidFill>
                <a:latin typeface="Arial" pitchFamily="34" charset="0"/>
                <a:cs typeface="Arial" pitchFamily="34" charset="0"/>
              </a:rPr>
              <a:t>3</a:t>
            </a:r>
            <a:r>
              <a:rPr lang="en-US" sz="1400" dirty="0" smtClean="0">
                <a:solidFill>
                  <a:srgbClr val="008000"/>
                </a:solidFill>
                <a:latin typeface="Arial" pitchFamily="34" charset="0"/>
                <a:cs typeface="Arial" pitchFamily="34" charset="0"/>
              </a:rPr>
              <a:t> </a:t>
            </a:r>
            <a:r>
              <a:rPr lang="en-US" sz="1400" dirty="0">
                <a:solidFill>
                  <a:srgbClr val="008000"/>
                </a:solidFill>
                <a:latin typeface="Arial" pitchFamily="34" charset="0"/>
                <a:cs typeface="Arial" pitchFamily="34" charset="0"/>
              </a:rPr>
              <a:t>we know {</a:t>
            </a:r>
            <a:r>
              <a:rPr lang="en-US" sz="1400" dirty="0" err="1" smtClean="0">
                <a:solidFill>
                  <a:srgbClr val="008000"/>
                </a:solidFill>
                <a:latin typeface="Arial" pitchFamily="34" charset="0"/>
                <a:cs typeface="Arial" pitchFamily="34" charset="0"/>
              </a:rPr>
              <a:t>b,m,j</a:t>
            </a:r>
            <a:r>
              <a:rPr lang="en-US" sz="1400" dirty="0" smtClean="0">
                <a:solidFill>
                  <a:srgbClr val="008000"/>
                </a:solidFill>
                <a:latin typeface="Arial" pitchFamily="34" charset="0"/>
                <a:cs typeface="Arial" pitchFamily="34" charset="0"/>
              </a:rPr>
              <a:t>} cannot be frequent </a:t>
            </a:r>
            <a:r>
              <a:rPr lang="en-US" sz="1400" dirty="0">
                <a:solidFill>
                  <a:srgbClr val="008000"/>
                </a:solidFill>
                <a:latin typeface="Arial" pitchFamily="34" charset="0"/>
                <a:cs typeface="Arial" pitchFamily="34" charset="0"/>
              </a:rPr>
              <a:t>since {</a:t>
            </a:r>
            <a:r>
              <a:rPr lang="en-US" sz="1400" dirty="0" err="1" smtClean="0">
                <a:solidFill>
                  <a:srgbClr val="008000"/>
                </a:solidFill>
                <a:latin typeface="Arial" pitchFamily="34" charset="0"/>
                <a:cs typeface="Arial" pitchFamily="34" charset="0"/>
              </a:rPr>
              <a:t>m,j</a:t>
            </a:r>
            <a:r>
              <a:rPr lang="en-US" sz="1400" dirty="0">
                <a:solidFill>
                  <a:srgbClr val="008000"/>
                </a:solidFill>
                <a:latin typeface="Arial" pitchFamily="34" charset="0"/>
                <a:cs typeface="Arial" pitchFamily="34" charset="0"/>
              </a:rPr>
              <a:t>} is not frequent</a:t>
            </a:r>
          </a:p>
        </p:txBody>
      </p:sp>
      <p:cxnSp>
        <p:nvCxnSpPr>
          <p:cNvPr id="11" name="Straight Connector 10"/>
          <p:cNvCxnSpPr/>
          <p:nvPr/>
        </p:nvCxnSpPr>
        <p:spPr>
          <a:xfrm>
            <a:off x="4648200" y="5486400"/>
            <a:ext cx="2895600" cy="0"/>
          </a:xfrm>
          <a:prstGeom prst="line">
            <a:avLst/>
          </a:prstGeom>
          <a:ln w="28575">
            <a:solidFill>
              <a:srgbClr val="008000"/>
            </a:solidFill>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7467600" y="5405735"/>
            <a:ext cx="425116" cy="461665"/>
          </a:xfrm>
          <a:prstGeom prst="rect">
            <a:avLst/>
          </a:prstGeom>
          <a:noFill/>
        </p:spPr>
        <p:txBody>
          <a:bodyPr wrap="none" rtlCol="0">
            <a:spAutoFit/>
          </a:bodyPr>
          <a:lstStyle/>
          <a:p>
            <a:r>
              <a:rPr lang="en-US" sz="2400" b="1" dirty="0" smtClean="0">
                <a:solidFill>
                  <a:srgbClr val="008000"/>
                </a:solidFill>
                <a:latin typeface="Arial" pitchFamily="34" charset="0"/>
                <a:cs typeface="Arial" pitchFamily="34" charset="0"/>
              </a:rPr>
              <a:t>**</a:t>
            </a:r>
          </a:p>
        </p:txBody>
      </p:sp>
    </p:spTree>
    <p:extLst>
      <p:ext uri="{BB962C8B-B14F-4D97-AF65-F5344CB8AC3E}">
        <p14:creationId xmlns:p14="http://schemas.microsoft.com/office/powerpoint/2010/main" val="39610393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76200"/>
            <a:ext cx="8686800" cy="987552"/>
          </a:xfrm>
        </p:spPr>
        <p:txBody>
          <a:bodyPr>
            <a:normAutofit/>
          </a:bodyPr>
          <a:lstStyle/>
          <a:p>
            <a:r>
              <a:rPr lang="en-US" dirty="0"/>
              <a:t>A-Priori for All Frequent </a:t>
            </a:r>
            <a:r>
              <a:rPr lang="en-US" dirty="0" err="1"/>
              <a:t>Itemsets</a:t>
            </a:r>
            <a:endParaRPr lang="en-US" dirty="0"/>
          </a:p>
        </p:txBody>
      </p:sp>
      <p:sp>
        <p:nvSpPr>
          <p:cNvPr id="83971" name="Rectangle 3"/>
          <p:cNvSpPr>
            <a:spLocks noGrp="1" noChangeArrowheads="1"/>
          </p:cNvSpPr>
          <p:nvPr>
            <p:ph idx="1"/>
          </p:nvPr>
        </p:nvSpPr>
        <p:spPr>
          <a:xfrm>
            <a:off x="457200" y="1295400"/>
            <a:ext cx="8534400" cy="5486400"/>
          </a:xfrm>
        </p:spPr>
        <p:txBody>
          <a:bodyPr>
            <a:normAutofit fontScale="92500" lnSpcReduction="10000"/>
          </a:bodyPr>
          <a:lstStyle/>
          <a:p>
            <a:r>
              <a:rPr lang="en-US" dirty="0"/>
              <a:t>One pass for each </a:t>
            </a:r>
            <a:r>
              <a:rPr lang="en-US" b="1" i="1" dirty="0" smtClean="0"/>
              <a:t>k</a:t>
            </a:r>
            <a:r>
              <a:rPr lang="en-US" i="1" dirty="0" smtClean="0"/>
              <a:t> </a:t>
            </a:r>
            <a:r>
              <a:rPr lang="en-US" dirty="0" smtClean="0"/>
              <a:t>(</a:t>
            </a:r>
            <a:r>
              <a:rPr lang="en-US" dirty="0" err="1" smtClean="0"/>
              <a:t>itemset</a:t>
            </a:r>
            <a:r>
              <a:rPr lang="en-US" dirty="0" smtClean="0"/>
              <a:t> size)</a:t>
            </a:r>
            <a:endParaRPr lang="en-US" i="1" dirty="0" smtClean="0"/>
          </a:p>
          <a:p>
            <a:r>
              <a:rPr lang="en-US" dirty="0" smtClean="0"/>
              <a:t>Needs </a:t>
            </a:r>
            <a:r>
              <a:rPr lang="en-US" dirty="0"/>
              <a:t>room in main memory to count </a:t>
            </a:r>
            <a:r>
              <a:rPr lang="en-US" dirty="0" smtClean="0"/>
              <a:t/>
            </a:r>
            <a:br>
              <a:rPr lang="en-US" dirty="0" smtClean="0"/>
            </a:br>
            <a:r>
              <a:rPr lang="en-US" dirty="0" smtClean="0"/>
              <a:t>each </a:t>
            </a:r>
            <a:r>
              <a:rPr lang="en-US" dirty="0"/>
              <a:t>candidate </a:t>
            </a:r>
            <a:r>
              <a:rPr lang="en-US" b="1" i="1" dirty="0" smtClean="0"/>
              <a:t>k</a:t>
            </a:r>
            <a:r>
              <a:rPr lang="en-US" dirty="0" smtClean="0"/>
              <a:t>–tuple</a:t>
            </a:r>
          </a:p>
          <a:p>
            <a:r>
              <a:rPr lang="en-US" dirty="0" smtClean="0"/>
              <a:t>For </a:t>
            </a:r>
            <a:r>
              <a:rPr lang="en-US" dirty="0"/>
              <a:t>typical market-basket data and reasonable support (e.g., 1%), </a:t>
            </a:r>
            <a:r>
              <a:rPr lang="en-US" b="1" i="1" dirty="0"/>
              <a:t>k</a:t>
            </a:r>
            <a:r>
              <a:rPr lang="en-US" b="1" dirty="0"/>
              <a:t> = 2</a:t>
            </a:r>
            <a:r>
              <a:rPr lang="en-US" dirty="0"/>
              <a:t> requires </a:t>
            </a:r>
            <a:r>
              <a:rPr lang="en-US" dirty="0" smtClean="0"/>
              <a:t>the most memory</a:t>
            </a:r>
          </a:p>
          <a:p>
            <a:pPr lvl="8"/>
            <a:endParaRPr lang="en-US" b="1" dirty="0" smtClean="0">
              <a:solidFill>
                <a:srgbClr val="D60093"/>
              </a:solidFill>
            </a:endParaRPr>
          </a:p>
          <a:p>
            <a:r>
              <a:rPr lang="en-US" b="1" dirty="0" smtClean="0">
                <a:solidFill>
                  <a:srgbClr val="D60093"/>
                </a:solidFill>
              </a:rPr>
              <a:t>Many possible extensions:</a:t>
            </a:r>
          </a:p>
          <a:p>
            <a:pPr lvl="1"/>
            <a:r>
              <a:rPr lang="en-US" dirty="0" smtClean="0">
                <a:solidFill>
                  <a:srgbClr val="0000FF"/>
                </a:solidFill>
              </a:rPr>
              <a:t>Association </a:t>
            </a:r>
            <a:r>
              <a:rPr lang="en-US" dirty="0">
                <a:solidFill>
                  <a:srgbClr val="0000FF"/>
                </a:solidFill>
              </a:rPr>
              <a:t>rules with intervals: </a:t>
            </a:r>
            <a:endParaRPr lang="en-US" dirty="0" smtClean="0">
              <a:solidFill>
                <a:srgbClr val="0000FF"/>
              </a:solidFill>
            </a:endParaRPr>
          </a:p>
          <a:p>
            <a:pPr lvl="2"/>
            <a:r>
              <a:rPr lang="en-US" dirty="0" smtClean="0"/>
              <a:t>For example: Men </a:t>
            </a:r>
            <a:r>
              <a:rPr lang="en-US" dirty="0"/>
              <a:t>over 65 have 2 </a:t>
            </a:r>
            <a:r>
              <a:rPr lang="en-US" dirty="0" smtClean="0"/>
              <a:t>cars</a:t>
            </a:r>
          </a:p>
          <a:p>
            <a:pPr lvl="1"/>
            <a:r>
              <a:rPr lang="en-US" dirty="0">
                <a:solidFill>
                  <a:srgbClr val="0000FF"/>
                </a:solidFill>
              </a:rPr>
              <a:t>Association rules when items are in a taxonomy</a:t>
            </a:r>
          </a:p>
          <a:p>
            <a:pPr lvl="2"/>
            <a:r>
              <a:rPr lang="en-US" dirty="0" smtClean="0"/>
              <a:t>Bread, Butter </a:t>
            </a:r>
            <a:r>
              <a:rPr lang="en-US" dirty="0" smtClean="0">
                <a:solidFill>
                  <a:srgbClr val="0064E2"/>
                </a:solidFill>
                <a:latin typeface="Times New Roman" pitchFamily="18" charset="0"/>
                <a:cs typeface="Times New Roman" pitchFamily="18" charset="0"/>
              </a:rPr>
              <a:t>→ </a:t>
            </a:r>
            <a:r>
              <a:rPr lang="en-US" dirty="0" err="1" smtClean="0"/>
              <a:t>FruitJam</a:t>
            </a:r>
            <a:endParaRPr lang="en-US" dirty="0" smtClean="0"/>
          </a:p>
          <a:p>
            <a:pPr lvl="2"/>
            <a:r>
              <a:rPr lang="en-US" dirty="0" err="1" smtClean="0"/>
              <a:t>BakedGoods</a:t>
            </a:r>
            <a:r>
              <a:rPr lang="en-US" dirty="0" smtClean="0"/>
              <a:t>, </a:t>
            </a:r>
            <a:r>
              <a:rPr lang="en-US" dirty="0" err="1" smtClean="0"/>
              <a:t>MilkProduct</a:t>
            </a:r>
            <a:r>
              <a:rPr lang="en-US" dirty="0" smtClean="0"/>
              <a:t> </a:t>
            </a:r>
            <a:r>
              <a:rPr lang="en-US" dirty="0" smtClean="0">
                <a:solidFill>
                  <a:srgbClr val="0064E2"/>
                </a:solidFill>
                <a:latin typeface="Times New Roman" pitchFamily="18" charset="0"/>
                <a:cs typeface="Times New Roman" pitchFamily="18" charset="0"/>
              </a:rPr>
              <a:t>→ </a:t>
            </a:r>
            <a:r>
              <a:rPr lang="en-US" dirty="0" err="1" smtClean="0"/>
              <a:t>PreservedGoods</a:t>
            </a:r>
            <a:endParaRPr lang="en-US" dirty="0" smtClean="0"/>
          </a:p>
          <a:p>
            <a:pPr lvl="1"/>
            <a:r>
              <a:rPr lang="en-US" dirty="0">
                <a:solidFill>
                  <a:srgbClr val="0000FF"/>
                </a:solidFill>
              </a:rPr>
              <a:t>Lower the support </a:t>
            </a:r>
            <a:r>
              <a:rPr lang="en-US" b="1" i="1" dirty="0">
                <a:solidFill>
                  <a:srgbClr val="0000FF"/>
                </a:solidFill>
              </a:rPr>
              <a:t>s</a:t>
            </a:r>
            <a:r>
              <a:rPr lang="en-US" dirty="0">
                <a:solidFill>
                  <a:srgbClr val="0000FF"/>
                </a:solidFill>
              </a:rPr>
              <a:t> as </a:t>
            </a:r>
            <a:r>
              <a:rPr lang="en-US" dirty="0" err="1">
                <a:solidFill>
                  <a:srgbClr val="0000FF"/>
                </a:solidFill>
              </a:rPr>
              <a:t>itemset</a:t>
            </a:r>
            <a:r>
              <a:rPr lang="en-US" dirty="0">
                <a:solidFill>
                  <a:srgbClr val="0000FF"/>
                </a:solidFill>
              </a:rPr>
              <a:t> gets </a:t>
            </a:r>
            <a:r>
              <a:rPr lang="en-US" dirty="0" smtClean="0">
                <a:solidFill>
                  <a:srgbClr val="0000FF"/>
                </a:solidFill>
              </a:rPr>
              <a:t>bigger</a:t>
            </a:r>
            <a:endParaRPr lang="en-US" dirty="0"/>
          </a:p>
          <a:p>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264A41F8-00CB-4FD6-B982-6869CAC3BAD5}" type="slidenum">
              <a:rPr lang="en-US"/>
              <a:pPr/>
              <a:t>35</a:t>
            </a:fld>
            <a:endParaRPr lang="en-US"/>
          </a:p>
        </p:txBody>
      </p:sp>
    </p:spTree>
    <p:extLst>
      <p:ext uri="{BB962C8B-B14F-4D97-AF65-F5344CB8AC3E}">
        <p14:creationId xmlns:p14="http://schemas.microsoft.com/office/powerpoint/2010/main" val="5606073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Frequent </a:t>
            </a:r>
            <a:r>
              <a:rPr lang="en-US" dirty="0" err="1"/>
              <a:t>Itemsets</a:t>
            </a:r>
            <a:r>
              <a:rPr lang="en-US" dirty="0"/>
              <a:t> </a:t>
            </a:r>
            <a:r>
              <a:rPr lang="en-US" dirty="0" smtClean="0"/>
              <a:t/>
            </a:r>
            <a:br>
              <a:rPr lang="en-US" dirty="0" smtClean="0"/>
            </a:br>
            <a:r>
              <a:rPr lang="en-US" dirty="0" smtClean="0"/>
              <a:t>in </a:t>
            </a:r>
            <a:r>
              <a:rPr lang="en-US" u="sng" dirty="0"/>
              <a:t>&lt;</a:t>
            </a:r>
            <a:r>
              <a:rPr lang="en-US" dirty="0"/>
              <a:t> 2 Passes</a:t>
            </a:r>
          </a:p>
        </p:txBody>
      </p:sp>
    </p:spTree>
    <p:extLst>
      <p:ext uri="{BB962C8B-B14F-4D97-AF65-F5344CB8AC3E}">
        <p14:creationId xmlns:p14="http://schemas.microsoft.com/office/powerpoint/2010/main" val="751424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dirty="0" smtClean="0"/>
              <a:t>Frequent </a:t>
            </a:r>
            <a:r>
              <a:rPr lang="en-US" dirty="0" err="1"/>
              <a:t>Itemsets</a:t>
            </a:r>
            <a:r>
              <a:rPr lang="en-US" dirty="0"/>
              <a:t> i</a:t>
            </a:r>
            <a:r>
              <a:rPr lang="en-US" dirty="0" smtClean="0"/>
              <a:t>n </a:t>
            </a:r>
            <a:r>
              <a:rPr lang="en-US" u="sng" dirty="0"/>
              <a:t>&lt;</a:t>
            </a:r>
            <a:r>
              <a:rPr lang="en-US" dirty="0"/>
              <a:t> 2 Passes</a:t>
            </a:r>
          </a:p>
        </p:txBody>
      </p:sp>
      <p:sp>
        <p:nvSpPr>
          <p:cNvPr id="16387" name="Rectangle 3"/>
          <p:cNvSpPr>
            <a:spLocks noGrp="1" noChangeArrowheads="1"/>
          </p:cNvSpPr>
          <p:nvPr>
            <p:ph idx="1"/>
          </p:nvPr>
        </p:nvSpPr>
        <p:spPr/>
        <p:txBody>
          <a:bodyPr/>
          <a:lstStyle/>
          <a:p>
            <a:r>
              <a:rPr lang="en-US" dirty="0" smtClean="0"/>
              <a:t>A-Priori </a:t>
            </a:r>
            <a:r>
              <a:rPr lang="en-US" dirty="0"/>
              <a:t>take </a:t>
            </a:r>
            <a:r>
              <a:rPr lang="en-US" i="1" dirty="0"/>
              <a:t>k</a:t>
            </a:r>
            <a:r>
              <a:rPr lang="en-US" dirty="0"/>
              <a:t>  passes to find frequent itemsets of size </a:t>
            </a:r>
            <a:r>
              <a:rPr lang="en-US" i="1" dirty="0" smtClean="0"/>
              <a:t>k</a:t>
            </a:r>
          </a:p>
          <a:p>
            <a:pPr lvl="8"/>
            <a:endParaRPr lang="en-US" i="1" dirty="0" smtClean="0"/>
          </a:p>
          <a:p>
            <a:r>
              <a:rPr lang="en-US" b="1" dirty="0" smtClean="0">
                <a:solidFill>
                  <a:schemeClr val="accent4"/>
                </a:solidFill>
              </a:rPr>
              <a:t>Can we use fewer passes?</a:t>
            </a:r>
          </a:p>
          <a:p>
            <a:pPr lvl="8"/>
            <a:endParaRPr lang="en-US" dirty="0"/>
          </a:p>
          <a:p>
            <a:r>
              <a:rPr lang="en-US" dirty="0" smtClean="0"/>
              <a:t>Use </a:t>
            </a:r>
            <a:r>
              <a:rPr lang="en-US" dirty="0"/>
              <a:t>2 or fewer passes for all </a:t>
            </a:r>
            <a:r>
              <a:rPr lang="en-US" dirty="0" smtClean="0"/>
              <a:t>sizes, </a:t>
            </a:r>
            <a:br>
              <a:rPr lang="en-US" dirty="0" smtClean="0"/>
            </a:br>
            <a:r>
              <a:rPr lang="en-US" dirty="0" smtClean="0">
                <a:solidFill>
                  <a:schemeClr val="accent3"/>
                </a:solidFill>
              </a:rPr>
              <a:t>but may miss some frequent itemsets</a:t>
            </a:r>
          </a:p>
          <a:p>
            <a:pPr lvl="1"/>
            <a:r>
              <a:rPr lang="en-US" dirty="0" smtClean="0"/>
              <a:t>Random sampling</a:t>
            </a:r>
          </a:p>
          <a:p>
            <a:pPr lvl="1"/>
            <a:r>
              <a:rPr lang="en-US" dirty="0"/>
              <a:t>SON (</a:t>
            </a:r>
            <a:r>
              <a:rPr lang="en-US" dirty="0" err="1"/>
              <a:t>Savasere</a:t>
            </a:r>
            <a:r>
              <a:rPr lang="en-US" dirty="0"/>
              <a:t>, </a:t>
            </a:r>
            <a:r>
              <a:rPr lang="en-US" dirty="0" err="1"/>
              <a:t>Omiecinski</a:t>
            </a:r>
            <a:r>
              <a:rPr lang="en-US" dirty="0"/>
              <a:t>, and </a:t>
            </a:r>
            <a:r>
              <a:rPr lang="en-US" dirty="0" err="1"/>
              <a:t>Navathe</a:t>
            </a:r>
            <a:r>
              <a:rPr lang="en-US" dirty="0" smtClean="0"/>
              <a:t>)</a:t>
            </a:r>
          </a:p>
          <a:p>
            <a:pPr lvl="1"/>
            <a:r>
              <a:rPr lang="en-US" dirty="0" err="1" smtClean="0"/>
              <a:t>Toivonen</a:t>
            </a:r>
            <a:r>
              <a:rPr lang="en-US" dirty="0" smtClean="0"/>
              <a:t> (see textbook)</a:t>
            </a:r>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61618210-A399-924D-A6B3-276F7A388EC0}" type="slidenum">
              <a:rPr lang="en-US"/>
              <a:pPr/>
              <a:t>37</a:t>
            </a:fld>
            <a:endParaRPr lang="en-US"/>
          </a:p>
        </p:txBody>
      </p:sp>
    </p:spTree>
    <p:extLst>
      <p:ext uri="{BB962C8B-B14F-4D97-AF65-F5344CB8AC3E}">
        <p14:creationId xmlns:p14="http://schemas.microsoft.com/office/powerpoint/2010/main" val="1550443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Random Sampling (</a:t>
            </a:r>
            <a:r>
              <a:rPr lang="en-US" dirty="0"/>
              <a:t>1)</a:t>
            </a:r>
          </a:p>
        </p:txBody>
      </p:sp>
      <p:sp>
        <p:nvSpPr>
          <p:cNvPr id="17411" name="Rectangle 3"/>
          <p:cNvSpPr>
            <a:spLocks noGrp="1" noChangeArrowheads="1"/>
          </p:cNvSpPr>
          <p:nvPr>
            <p:ph idx="1"/>
          </p:nvPr>
        </p:nvSpPr>
        <p:spPr/>
        <p:txBody>
          <a:bodyPr/>
          <a:lstStyle/>
          <a:p>
            <a:r>
              <a:rPr lang="en-US" dirty="0"/>
              <a:t>Take a random sample of the market </a:t>
            </a:r>
            <a:r>
              <a:rPr lang="en-US" dirty="0" smtClean="0"/>
              <a:t>baskets</a:t>
            </a:r>
          </a:p>
          <a:p>
            <a:pPr lvl="8"/>
            <a:endParaRPr lang="en-US" dirty="0" smtClean="0"/>
          </a:p>
          <a:p>
            <a:r>
              <a:rPr lang="en-US" dirty="0"/>
              <a:t>Run a-priori or one of its </a:t>
            </a:r>
            <a:r>
              <a:rPr lang="en-US" dirty="0" smtClean="0"/>
              <a:t>improvements</a:t>
            </a:r>
            <a:br>
              <a:rPr lang="en-US" dirty="0" smtClean="0"/>
            </a:br>
            <a:r>
              <a:rPr lang="en-US" dirty="0" smtClean="0"/>
              <a:t>in </a:t>
            </a:r>
            <a:r>
              <a:rPr lang="en-US" dirty="0"/>
              <a:t>main </a:t>
            </a:r>
            <a:r>
              <a:rPr lang="en-US" dirty="0" smtClean="0"/>
              <a:t>memory</a:t>
            </a:r>
          </a:p>
          <a:p>
            <a:pPr lvl="1"/>
            <a:r>
              <a:rPr lang="en-US" dirty="0" smtClean="0"/>
              <a:t>So we </a:t>
            </a:r>
            <a:r>
              <a:rPr lang="en-US" dirty="0"/>
              <a:t>don’t pay for disk I/O each </a:t>
            </a:r>
            <a:r>
              <a:rPr lang="en-US" dirty="0" smtClean="0"/>
              <a:t/>
            </a:r>
            <a:br>
              <a:rPr lang="en-US" dirty="0" smtClean="0"/>
            </a:br>
            <a:r>
              <a:rPr lang="en-US" dirty="0" smtClean="0"/>
              <a:t>time we </a:t>
            </a:r>
            <a:r>
              <a:rPr lang="en-US" dirty="0"/>
              <a:t>increase the size of </a:t>
            </a:r>
            <a:r>
              <a:rPr lang="en-US" dirty="0" smtClean="0"/>
              <a:t>itemsets</a:t>
            </a:r>
          </a:p>
          <a:p>
            <a:pPr lvl="1"/>
            <a:r>
              <a:rPr lang="en-US" dirty="0" smtClean="0"/>
              <a:t>Reduce support threshold </a:t>
            </a:r>
            <a:br>
              <a:rPr lang="en-US" dirty="0" smtClean="0"/>
            </a:br>
            <a:r>
              <a:rPr lang="en-US" dirty="0" smtClean="0"/>
              <a:t>proportionally </a:t>
            </a:r>
            <a:br>
              <a:rPr lang="en-US" dirty="0" smtClean="0"/>
            </a:br>
            <a:r>
              <a:rPr lang="en-US" dirty="0" smtClean="0"/>
              <a:t>to match the sample size</a:t>
            </a:r>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ABBA7DB4-E824-D84E-8F55-C115E3C4F9F6}" type="slidenum">
              <a:rPr lang="en-US"/>
              <a:pPr/>
              <a:t>38</a:t>
            </a:fld>
            <a:endParaRPr lang="en-US"/>
          </a:p>
        </p:txBody>
      </p:sp>
      <p:sp>
        <p:nvSpPr>
          <p:cNvPr id="7" name="Rectangle 3"/>
          <p:cNvSpPr>
            <a:spLocks noChangeArrowheads="1"/>
          </p:cNvSpPr>
          <p:nvPr/>
        </p:nvSpPr>
        <p:spPr bwMode="auto">
          <a:xfrm>
            <a:off x="7315200" y="3048000"/>
            <a:ext cx="1524000" cy="2743200"/>
          </a:xfrm>
          <a:prstGeom prst="rect">
            <a:avLst/>
          </a:prstGeom>
          <a:solidFill>
            <a:srgbClr val="FFCC00">
              <a:alpha val="50000"/>
            </a:srgbClr>
          </a:solidFill>
          <a:ln w="9525">
            <a:solidFill>
              <a:schemeClr val="tx1"/>
            </a:solidFill>
            <a:miter lim="800000"/>
            <a:headEnd/>
            <a:tailEnd/>
          </a:ln>
          <a:effectLst/>
        </p:spPr>
        <p:txBody>
          <a:bodyPr wrap="none" anchor="ctr"/>
          <a:lstStyle/>
          <a:p>
            <a:pPr algn="ctr"/>
            <a:endParaRPr lang="en-US">
              <a:latin typeface="Arial" pitchFamily="34" charset="0"/>
              <a:cs typeface="Arial" pitchFamily="34" charset="0"/>
            </a:endParaRPr>
          </a:p>
        </p:txBody>
      </p:sp>
      <p:sp>
        <p:nvSpPr>
          <p:cNvPr id="8" name="Line 4"/>
          <p:cNvSpPr>
            <a:spLocks noChangeShapeType="1"/>
          </p:cNvSpPr>
          <p:nvPr/>
        </p:nvSpPr>
        <p:spPr bwMode="auto">
          <a:xfrm>
            <a:off x="7315200" y="4343400"/>
            <a:ext cx="1524000" cy="0"/>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9" name="Text Box 7"/>
          <p:cNvSpPr txBox="1">
            <a:spLocks noChangeArrowheads="1"/>
          </p:cNvSpPr>
          <p:nvPr/>
        </p:nvSpPr>
        <p:spPr bwMode="auto">
          <a:xfrm>
            <a:off x="7562291" y="3141640"/>
            <a:ext cx="979755" cy="923330"/>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Copy of</a:t>
            </a:r>
          </a:p>
          <a:p>
            <a:r>
              <a:rPr lang="en-US" dirty="0">
                <a:latin typeface="Arial" pitchFamily="34" charset="0"/>
                <a:cs typeface="Arial" pitchFamily="34" charset="0"/>
              </a:rPr>
              <a:t>sample</a:t>
            </a:r>
          </a:p>
          <a:p>
            <a:r>
              <a:rPr lang="en-US" dirty="0">
                <a:latin typeface="Arial" pitchFamily="34" charset="0"/>
                <a:cs typeface="Arial" pitchFamily="34" charset="0"/>
              </a:rPr>
              <a:t>baskets</a:t>
            </a:r>
          </a:p>
        </p:txBody>
      </p:sp>
      <p:sp>
        <p:nvSpPr>
          <p:cNvPr id="10" name="Text Box 8"/>
          <p:cNvSpPr txBox="1">
            <a:spLocks noChangeArrowheads="1"/>
          </p:cNvSpPr>
          <p:nvPr/>
        </p:nvSpPr>
        <p:spPr bwMode="auto">
          <a:xfrm>
            <a:off x="7620000" y="4648200"/>
            <a:ext cx="864339" cy="923330"/>
          </a:xfrm>
          <a:prstGeom prst="rect">
            <a:avLst/>
          </a:prstGeom>
          <a:noFill/>
          <a:ln w="9525">
            <a:noFill/>
            <a:miter lim="800000"/>
            <a:headEnd/>
            <a:tailEnd/>
          </a:ln>
          <a:effectLst/>
        </p:spPr>
        <p:txBody>
          <a:bodyPr wrap="none">
            <a:spAutoFit/>
          </a:bodyPr>
          <a:lstStyle/>
          <a:p>
            <a:r>
              <a:rPr lang="en-US" dirty="0">
                <a:latin typeface="Arial" pitchFamily="34" charset="0"/>
                <a:cs typeface="Arial" pitchFamily="34" charset="0"/>
              </a:rPr>
              <a:t>Space</a:t>
            </a:r>
          </a:p>
          <a:p>
            <a:r>
              <a:rPr lang="en-US" dirty="0">
                <a:latin typeface="Arial" pitchFamily="34" charset="0"/>
                <a:cs typeface="Arial" pitchFamily="34" charset="0"/>
              </a:rPr>
              <a:t>  for</a:t>
            </a:r>
          </a:p>
          <a:p>
            <a:r>
              <a:rPr lang="en-US" dirty="0">
                <a:latin typeface="Arial" pitchFamily="34" charset="0"/>
                <a:cs typeface="Arial" pitchFamily="34" charset="0"/>
              </a:rPr>
              <a:t>counts</a:t>
            </a:r>
          </a:p>
        </p:txBody>
      </p:sp>
      <p:sp>
        <p:nvSpPr>
          <p:cNvPr id="12" name="TextBox 11"/>
          <p:cNvSpPr txBox="1"/>
          <p:nvPr/>
        </p:nvSpPr>
        <p:spPr>
          <a:xfrm rot="16200000">
            <a:off x="6251424" y="4209881"/>
            <a:ext cx="1582484"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Main memory</a:t>
            </a:r>
          </a:p>
        </p:txBody>
      </p:sp>
    </p:spTree>
    <p:extLst>
      <p:ext uri="{BB962C8B-B14F-4D97-AF65-F5344CB8AC3E}">
        <p14:creationId xmlns:p14="http://schemas.microsoft.com/office/powerpoint/2010/main" val="954690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smtClean="0"/>
              <a:t>Random Sampling (2)</a:t>
            </a:r>
            <a:endParaRPr lang="en-US" dirty="0"/>
          </a:p>
        </p:txBody>
      </p:sp>
      <p:sp>
        <p:nvSpPr>
          <p:cNvPr id="39939" name="Rectangle 3"/>
          <p:cNvSpPr>
            <a:spLocks noGrp="1" noChangeArrowheads="1"/>
          </p:cNvSpPr>
          <p:nvPr>
            <p:ph idx="1"/>
          </p:nvPr>
        </p:nvSpPr>
        <p:spPr/>
        <p:txBody>
          <a:bodyPr/>
          <a:lstStyle/>
          <a:p>
            <a:r>
              <a:rPr lang="en-US" dirty="0"/>
              <a:t>Optionally, verify that</a:t>
            </a:r>
            <a:r>
              <a:rPr lang="en-US" dirty="0" smtClean="0"/>
              <a:t> the candidate pairs </a:t>
            </a:r>
            <a:r>
              <a:rPr lang="en-US" dirty="0"/>
              <a:t>are truly frequent in the entire data set by a second </a:t>
            </a:r>
            <a:r>
              <a:rPr lang="en-US" dirty="0" smtClean="0"/>
              <a:t>pass (avoid false positives)</a:t>
            </a:r>
          </a:p>
          <a:p>
            <a:pPr>
              <a:buNone/>
            </a:pPr>
            <a:endParaRPr lang="en-US" dirty="0" smtClean="0"/>
          </a:p>
          <a:p>
            <a:r>
              <a:rPr lang="en-US" dirty="0" smtClean="0"/>
              <a:t>But you don’t catch sets frequent in the whole but not in the sample</a:t>
            </a:r>
          </a:p>
          <a:p>
            <a:pPr lvl="1"/>
            <a:r>
              <a:rPr lang="en-US" dirty="0" smtClean="0"/>
              <a:t>Smaller threshold, e.g., </a:t>
            </a:r>
            <a:r>
              <a:rPr lang="en-US" i="1" dirty="0" smtClean="0"/>
              <a:t>s</a:t>
            </a:r>
            <a:r>
              <a:rPr lang="en-US" dirty="0" smtClean="0"/>
              <a:t>/125, helps catch more truly frequent </a:t>
            </a:r>
            <a:r>
              <a:rPr lang="en-US" dirty="0" err="1" smtClean="0"/>
              <a:t>itemsets</a:t>
            </a:r>
            <a:endParaRPr lang="en-US" dirty="0" smtClean="0"/>
          </a:p>
          <a:p>
            <a:pPr lvl="2"/>
            <a:r>
              <a:rPr lang="en-US" dirty="0" smtClean="0"/>
              <a:t>But requires more space</a:t>
            </a:r>
          </a:p>
          <a:p>
            <a:pPr lvl="1"/>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40E93F0E-EC53-F64A-9111-512080B6BAFB}" type="slidenum">
              <a:rPr lang="en-US"/>
              <a:pPr/>
              <a:t>39</a:t>
            </a:fld>
            <a:endParaRPr lang="en-US"/>
          </a:p>
        </p:txBody>
      </p:sp>
    </p:spTree>
    <p:extLst>
      <p:ext uri="{BB962C8B-B14F-4D97-AF65-F5344CB8AC3E}">
        <p14:creationId xmlns:p14="http://schemas.microsoft.com/office/powerpoint/2010/main" val="3053039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Applications – (1)</a:t>
            </a:r>
          </a:p>
        </p:txBody>
      </p:sp>
      <p:sp>
        <p:nvSpPr>
          <p:cNvPr id="10243" name="Rectangle 3"/>
          <p:cNvSpPr>
            <a:spLocks noGrp="1" noChangeArrowheads="1"/>
          </p:cNvSpPr>
          <p:nvPr>
            <p:ph idx="1"/>
          </p:nvPr>
        </p:nvSpPr>
        <p:spPr>
          <a:xfrm>
            <a:off x="457200" y="1295400"/>
            <a:ext cx="8534400" cy="5257801"/>
          </a:xfrm>
        </p:spPr>
        <p:txBody>
          <a:bodyPr>
            <a:normAutofit/>
          </a:bodyPr>
          <a:lstStyle/>
          <a:p>
            <a:r>
              <a:rPr lang="en-US" b="1" dirty="0">
                <a:solidFill>
                  <a:srgbClr val="FF0066"/>
                </a:solidFill>
              </a:rPr>
              <a:t>Items</a:t>
            </a:r>
            <a:r>
              <a:rPr lang="en-US" dirty="0">
                <a:solidFill>
                  <a:schemeClr val="tx2"/>
                </a:solidFill>
              </a:rPr>
              <a:t> </a:t>
            </a:r>
            <a:r>
              <a:rPr lang="en-US" dirty="0"/>
              <a:t>= products; </a:t>
            </a:r>
            <a:r>
              <a:rPr lang="en-US" b="1" dirty="0">
                <a:solidFill>
                  <a:srgbClr val="0000FF"/>
                </a:solidFill>
              </a:rPr>
              <a:t>B</a:t>
            </a:r>
            <a:r>
              <a:rPr lang="en-US" b="1" dirty="0" smtClean="0">
                <a:solidFill>
                  <a:srgbClr val="0000FF"/>
                </a:solidFill>
              </a:rPr>
              <a:t>askets</a:t>
            </a:r>
            <a:r>
              <a:rPr lang="en-US" dirty="0" smtClean="0">
                <a:solidFill>
                  <a:srgbClr val="0000FF"/>
                </a:solidFill>
              </a:rPr>
              <a:t> </a:t>
            </a:r>
            <a:r>
              <a:rPr lang="en-US" dirty="0"/>
              <a:t>= sets of products someone bought in one trip to the </a:t>
            </a:r>
            <a:r>
              <a:rPr lang="en-US" dirty="0" smtClean="0"/>
              <a:t>store</a:t>
            </a:r>
          </a:p>
          <a:p>
            <a:r>
              <a:rPr lang="en-US" b="1" dirty="0" smtClean="0">
                <a:solidFill>
                  <a:srgbClr val="FF0066"/>
                </a:solidFill>
              </a:rPr>
              <a:t>Real market baskets:</a:t>
            </a:r>
            <a:r>
              <a:rPr lang="en-US" dirty="0" smtClean="0"/>
              <a:t> Chain stores keep TBs of data about what customers buy together</a:t>
            </a:r>
          </a:p>
          <a:p>
            <a:pPr lvl="1"/>
            <a:r>
              <a:rPr lang="en-US" dirty="0" smtClean="0"/>
              <a:t>Tells how typical customers navigate stores, lets them position tempting items</a:t>
            </a:r>
          </a:p>
          <a:p>
            <a:pPr lvl="1"/>
            <a:r>
              <a:rPr lang="en-US" dirty="0" smtClean="0"/>
              <a:t>Suggests tie-in “tricks”, e.g., run sale on diapers </a:t>
            </a:r>
            <a:br>
              <a:rPr lang="en-US" dirty="0" smtClean="0"/>
            </a:br>
            <a:r>
              <a:rPr lang="en-US" dirty="0" smtClean="0"/>
              <a:t>and raise the price of beer</a:t>
            </a:r>
          </a:p>
          <a:p>
            <a:pPr lvl="1"/>
            <a:r>
              <a:rPr lang="en-US" dirty="0" smtClean="0"/>
              <a:t>Need the rule to occur frequently, or no $$’s</a:t>
            </a:r>
          </a:p>
          <a:p>
            <a:r>
              <a:rPr lang="en-US" b="1" dirty="0" smtClean="0">
                <a:solidFill>
                  <a:srgbClr val="0000FF"/>
                </a:solidFill>
              </a:rPr>
              <a:t>Amazon’s people who bought </a:t>
            </a:r>
            <a:r>
              <a:rPr lang="en-US" b="1" i="1" dirty="0" smtClean="0">
                <a:solidFill>
                  <a:srgbClr val="0000FF"/>
                </a:solidFill>
              </a:rPr>
              <a:t>X</a:t>
            </a:r>
            <a:r>
              <a:rPr lang="en-US" b="1" dirty="0" smtClean="0">
                <a:solidFill>
                  <a:srgbClr val="0000FF"/>
                </a:solidFill>
              </a:rPr>
              <a:t> also bought </a:t>
            </a:r>
            <a:r>
              <a:rPr lang="en-US" b="1" i="1" dirty="0" smtClean="0">
                <a:solidFill>
                  <a:srgbClr val="0000FF"/>
                </a:solidFill>
              </a:rPr>
              <a:t>Y</a:t>
            </a:r>
            <a:endParaRPr lang="en-US" b="1" i="1" dirty="0">
              <a:solidFill>
                <a:srgbClr val="0000FF"/>
              </a:solidFill>
            </a:endParaRPr>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82FA90F5-2266-0245-B835-28A12AD72AE7}" type="slidenum">
              <a:rPr lang="en-US"/>
              <a:pPr/>
              <a:t>4</a:t>
            </a:fld>
            <a:endParaRPr lang="en-US"/>
          </a:p>
        </p:txBody>
      </p:sp>
    </p:spTree>
    <p:extLst>
      <p:ext uri="{BB962C8B-B14F-4D97-AF65-F5344CB8AC3E}">
        <p14:creationId xmlns:p14="http://schemas.microsoft.com/office/powerpoint/2010/main" val="22784259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5F07011-3B0C-C441-87FE-E9B0CC79B725}" type="slidenum">
              <a:rPr lang="en-US"/>
              <a:pPr/>
              <a:t>40</a:t>
            </a:fld>
            <a:endParaRPr lang="en-US"/>
          </a:p>
        </p:txBody>
      </p:sp>
      <p:sp>
        <p:nvSpPr>
          <p:cNvPr id="19458" name="Rectangle 2"/>
          <p:cNvSpPr>
            <a:spLocks noGrp="1" noChangeArrowheads="1"/>
          </p:cNvSpPr>
          <p:nvPr>
            <p:ph type="title"/>
          </p:nvPr>
        </p:nvSpPr>
        <p:spPr/>
        <p:txBody>
          <a:bodyPr/>
          <a:lstStyle/>
          <a:p>
            <a:r>
              <a:rPr lang="en-US"/>
              <a:t>SON Algorithm – (1)</a:t>
            </a:r>
          </a:p>
        </p:txBody>
      </p:sp>
      <p:sp>
        <p:nvSpPr>
          <p:cNvPr id="19459" name="Rectangle 3"/>
          <p:cNvSpPr>
            <a:spLocks noGrp="1" noChangeArrowheads="1"/>
          </p:cNvSpPr>
          <p:nvPr>
            <p:ph type="body" idx="1"/>
          </p:nvPr>
        </p:nvSpPr>
        <p:spPr/>
        <p:txBody>
          <a:bodyPr/>
          <a:lstStyle/>
          <a:p>
            <a:r>
              <a:rPr lang="en-US" dirty="0" smtClean="0"/>
              <a:t>Repeatedly read small subsets of the baskets into main memory and run an in-memory algorithm to find all frequent itemsets</a:t>
            </a:r>
          </a:p>
          <a:p>
            <a:pPr lvl="1"/>
            <a:r>
              <a:rPr lang="en-US" dirty="0" smtClean="0"/>
              <a:t>Note: we are not sampling, but processing the entire file in memory-sized chunks</a:t>
            </a:r>
          </a:p>
          <a:p>
            <a:pPr lvl="8"/>
            <a:endParaRPr lang="en-US" dirty="0" smtClean="0"/>
          </a:p>
          <a:p>
            <a:r>
              <a:rPr lang="en-US" dirty="0"/>
              <a:t>An itemset becomes a candidate if it is found to be frequent in </a:t>
            </a:r>
            <a:r>
              <a:rPr lang="en-US" i="1" dirty="0" smtClean="0">
                <a:solidFill>
                  <a:srgbClr val="0064E2"/>
                </a:solidFill>
              </a:rPr>
              <a:t>any</a:t>
            </a:r>
            <a:r>
              <a:rPr lang="en-US" dirty="0" smtClean="0"/>
              <a:t> one or more subsets of the baskets.</a:t>
            </a:r>
            <a:endParaRPr lang="en-US" dirty="0"/>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Tree>
    <p:extLst>
      <p:ext uri="{BB962C8B-B14F-4D97-AF65-F5344CB8AC3E}">
        <p14:creationId xmlns:p14="http://schemas.microsoft.com/office/powerpoint/2010/main" val="349396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95B977B-2A2B-984D-9268-14D03BA0046C}" type="slidenum">
              <a:rPr lang="en-US"/>
              <a:pPr/>
              <a:t>41</a:t>
            </a:fld>
            <a:endParaRPr lang="en-US"/>
          </a:p>
        </p:txBody>
      </p:sp>
      <p:sp>
        <p:nvSpPr>
          <p:cNvPr id="20482" name="Rectangle 2"/>
          <p:cNvSpPr>
            <a:spLocks noGrp="1" noChangeArrowheads="1"/>
          </p:cNvSpPr>
          <p:nvPr>
            <p:ph type="title"/>
          </p:nvPr>
        </p:nvSpPr>
        <p:spPr/>
        <p:txBody>
          <a:bodyPr/>
          <a:lstStyle/>
          <a:p>
            <a:r>
              <a:rPr lang="en-US"/>
              <a:t>SON Algorithm – (2)</a:t>
            </a:r>
          </a:p>
        </p:txBody>
      </p:sp>
      <p:sp>
        <p:nvSpPr>
          <p:cNvPr id="20483" name="Rectangle 3"/>
          <p:cNvSpPr>
            <a:spLocks noGrp="1" noChangeArrowheads="1"/>
          </p:cNvSpPr>
          <p:nvPr>
            <p:ph type="body" idx="1"/>
          </p:nvPr>
        </p:nvSpPr>
        <p:spPr/>
        <p:txBody>
          <a:bodyPr/>
          <a:lstStyle/>
          <a:p>
            <a:r>
              <a:rPr lang="en-US" dirty="0"/>
              <a:t>On a </a:t>
            </a:r>
            <a:r>
              <a:rPr lang="en-US" b="1" dirty="0"/>
              <a:t>second pass</a:t>
            </a:r>
            <a:r>
              <a:rPr lang="en-US" dirty="0"/>
              <a:t>, count all the candidate itemsets and determine which are frequent in the entire </a:t>
            </a:r>
            <a:r>
              <a:rPr lang="en-US" dirty="0" smtClean="0"/>
              <a:t>set</a:t>
            </a:r>
          </a:p>
          <a:p>
            <a:pPr lvl="8"/>
            <a:endParaRPr lang="en-US" dirty="0" smtClean="0"/>
          </a:p>
          <a:p>
            <a:r>
              <a:rPr lang="en-US" b="1" dirty="0">
                <a:solidFill>
                  <a:srgbClr val="D60093"/>
                </a:solidFill>
              </a:rPr>
              <a:t>Key “monotonicity” idea:</a:t>
            </a:r>
            <a:r>
              <a:rPr lang="en-US" dirty="0"/>
              <a:t> </a:t>
            </a:r>
            <a:r>
              <a:rPr lang="en-US" dirty="0" smtClean="0"/>
              <a:t>an </a:t>
            </a:r>
            <a:r>
              <a:rPr lang="en-US" dirty="0"/>
              <a:t>itemset cannot be frequent in the entire set of baskets unless it is frequent in at least one subset.</a:t>
            </a:r>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Tree>
    <p:extLst>
      <p:ext uri="{BB962C8B-B14F-4D97-AF65-F5344CB8AC3E}">
        <p14:creationId xmlns:p14="http://schemas.microsoft.com/office/powerpoint/2010/main" val="238570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Applications – (2)</a:t>
            </a:r>
          </a:p>
        </p:txBody>
      </p:sp>
      <p:sp>
        <p:nvSpPr>
          <p:cNvPr id="11267" name="Rectangle 3"/>
          <p:cNvSpPr>
            <a:spLocks noGrp="1" noChangeArrowheads="1"/>
          </p:cNvSpPr>
          <p:nvPr>
            <p:ph idx="1"/>
          </p:nvPr>
        </p:nvSpPr>
        <p:spPr>
          <a:xfrm>
            <a:off x="457200" y="1295400"/>
            <a:ext cx="8534400" cy="5410200"/>
          </a:xfrm>
        </p:spPr>
        <p:txBody>
          <a:bodyPr>
            <a:normAutofit/>
          </a:bodyPr>
          <a:lstStyle/>
          <a:p>
            <a:r>
              <a:rPr lang="en-US" b="1" dirty="0">
                <a:solidFill>
                  <a:srgbClr val="0000FF"/>
                </a:solidFill>
              </a:rPr>
              <a:t>Baskets</a:t>
            </a:r>
            <a:r>
              <a:rPr lang="en-US" dirty="0">
                <a:solidFill>
                  <a:srgbClr val="0000FF"/>
                </a:solidFill>
              </a:rPr>
              <a:t> </a:t>
            </a:r>
            <a:r>
              <a:rPr lang="en-US" dirty="0"/>
              <a:t>= sentences; </a:t>
            </a:r>
            <a:r>
              <a:rPr lang="en-US" b="1" dirty="0" smtClean="0">
                <a:solidFill>
                  <a:srgbClr val="FF0066"/>
                </a:solidFill>
              </a:rPr>
              <a:t>Items</a:t>
            </a:r>
            <a:r>
              <a:rPr lang="en-US" dirty="0" smtClean="0">
                <a:solidFill>
                  <a:srgbClr val="FF0066"/>
                </a:solidFill>
              </a:rPr>
              <a:t> </a:t>
            </a:r>
            <a:r>
              <a:rPr lang="en-US" dirty="0"/>
              <a:t>= documents containing those </a:t>
            </a:r>
            <a:r>
              <a:rPr lang="en-US" dirty="0" smtClean="0"/>
              <a:t>sentences</a:t>
            </a:r>
          </a:p>
          <a:p>
            <a:pPr lvl="1"/>
            <a:r>
              <a:rPr lang="en-US" dirty="0"/>
              <a:t>Items that appear together too often could represent </a:t>
            </a:r>
            <a:r>
              <a:rPr lang="en-US" dirty="0" smtClean="0"/>
              <a:t>plagiarism</a:t>
            </a:r>
          </a:p>
          <a:p>
            <a:pPr lvl="1"/>
            <a:r>
              <a:rPr lang="en-US" dirty="0" smtClean="0"/>
              <a:t>Notice </a:t>
            </a:r>
            <a:r>
              <a:rPr lang="en-US" dirty="0"/>
              <a:t>items do not have to be “in” </a:t>
            </a:r>
            <a:r>
              <a:rPr lang="en-US" dirty="0" smtClean="0"/>
              <a:t>baskets</a:t>
            </a:r>
          </a:p>
          <a:p>
            <a:pPr lvl="8"/>
            <a:endParaRPr lang="en-US" dirty="0" smtClean="0"/>
          </a:p>
          <a:p>
            <a:r>
              <a:rPr lang="en-US" b="1" dirty="0" smtClean="0">
                <a:solidFill>
                  <a:srgbClr val="0000FF"/>
                </a:solidFill>
              </a:rPr>
              <a:t>Baskets</a:t>
            </a:r>
            <a:r>
              <a:rPr lang="en-US" dirty="0" smtClean="0">
                <a:solidFill>
                  <a:srgbClr val="0000FF"/>
                </a:solidFill>
              </a:rPr>
              <a:t> </a:t>
            </a:r>
            <a:r>
              <a:rPr lang="en-US" dirty="0" smtClean="0"/>
              <a:t>= patients; </a:t>
            </a:r>
            <a:r>
              <a:rPr lang="en-US" b="1" dirty="0" smtClean="0">
                <a:solidFill>
                  <a:srgbClr val="FF0066"/>
                </a:solidFill>
              </a:rPr>
              <a:t>Items</a:t>
            </a:r>
            <a:r>
              <a:rPr lang="en-US" dirty="0" smtClean="0">
                <a:solidFill>
                  <a:srgbClr val="FF0066"/>
                </a:solidFill>
              </a:rPr>
              <a:t> </a:t>
            </a:r>
            <a:r>
              <a:rPr lang="en-US" dirty="0" smtClean="0"/>
              <a:t>= drugs &amp; side-effects</a:t>
            </a:r>
          </a:p>
          <a:p>
            <a:pPr lvl="1"/>
            <a:r>
              <a:rPr lang="en-US" dirty="0" smtClean="0"/>
              <a:t>Has been used to detect combinations </a:t>
            </a:r>
            <a:br>
              <a:rPr lang="en-US" dirty="0" smtClean="0"/>
            </a:br>
            <a:r>
              <a:rPr lang="en-US" dirty="0" smtClean="0"/>
              <a:t>of drugs that result in particular side-effects</a:t>
            </a:r>
          </a:p>
          <a:p>
            <a:pPr lvl="1"/>
            <a:r>
              <a:rPr lang="en-US" b="1" dirty="0" smtClean="0">
                <a:solidFill>
                  <a:srgbClr val="008000"/>
                </a:solidFill>
              </a:rPr>
              <a:t>But requires extension:</a:t>
            </a:r>
            <a:r>
              <a:rPr lang="en-US" dirty="0" smtClean="0"/>
              <a:t> Absence of an item </a:t>
            </a:r>
            <a:br>
              <a:rPr lang="en-US" dirty="0" smtClean="0"/>
            </a:br>
            <a:r>
              <a:rPr lang="en-US" dirty="0" smtClean="0"/>
              <a:t>needs to be observed as well as presence</a:t>
            </a:r>
          </a:p>
        </p:txBody>
      </p:sp>
      <p:sp>
        <p:nvSpPr>
          <p:cNvPr id="6" name="Footer Placeholder 5"/>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20D08DF6-8590-6A4A-B5D7-ED3B678B48D0}" type="slidenum">
              <a:rPr lang="en-US"/>
              <a:pPr/>
              <a:t>5</a:t>
            </a:fld>
            <a:endParaRPr lang="en-US"/>
          </a:p>
        </p:txBody>
      </p:sp>
    </p:spTree>
    <p:extLst>
      <p:ext uri="{BB962C8B-B14F-4D97-AF65-F5344CB8AC3E}">
        <p14:creationId xmlns:p14="http://schemas.microsoft.com/office/powerpoint/2010/main" val="2998553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generally</a:t>
            </a:r>
            <a:endParaRPr lang="en-US" dirty="0"/>
          </a:p>
        </p:txBody>
      </p:sp>
      <p:sp>
        <p:nvSpPr>
          <p:cNvPr id="3" name="Content Placeholder 2"/>
          <p:cNvSpPr>
            <a:spLocks noGrp="1"/>
          </p:cNvSpPr>
          <p:nvPr>
            <p:ph idx="1"/>
          </p:nvPr>
        </p:nvSpPr>
        <p:spPr/>
        <p:txBody>
          <a:bodyPr/>
          <a:lstStyle/>
          <a:p>
            <a:r>
              <a:rPr lang="en-US" b="1" dirty="0">
                <a:solidFill>
                  <a:srgbClr val="0000FF"/>
                </a:solidFill>
              </a:rPr>
              <a:t>A general many-to-many mapping (association) between two kinds of things</a:t>
            </a:r>
          </a:p>
          <a:p>
            <a:pPr lvl="1"/>
            <a:r>
              <a:rPr lang="en-US" dirty="0"/>
              <a:t>But we ask about connections among “items”, </a:t>
            </a:r>
            <a:br>
              <a:rPr lang="en-US" dirty="0"/>
            </a:br>
            <a:r>
              <a:rPr lang="en-US" dirty="0"/>
              <a:t>not “baskets”</a:t>
            </a:r>
          </a:p>
          <a:p>
            <a:pPr lvl="8"/>
            <a:endParaRPr lang="en-US" b="1" dirty="0" smtClean="0"/>
          </a:p>
          <a:p>
            <a:r>
              <a:rPr lang="en-US" b="1" dirty="0" smtClean="0"/>
              <a:t>For example:</a:t>
            </a:r>
          </a:p>
          <a:p>
            <a:pPr lvl="1"/>
            <a:r>
              <a:rPr lang="en-US" dirty="0">
                <a:solidFill>
                  <a:srgbClr val="008000"/>
                </a:solidFill>
              </a:rPr>
              <a:t>Finding communities in graphs (e.g., Twitter)</a:t>
            </a:r>
          </a:p>
          <a:p>
            <a:pPr lvl="1"/>
            <a:endParaRPr lang="en-US" dirty="0" smtClean="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spTree>
    <p:extLst>
      <p:ext uri="{BB962C8B-B14F-4D97-AF65-F5344CB8AC3E}">
        <p14:creationId xmlns:p14="http://schemas.microsoft.com/office/powerpoint/2010/main" val="131739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type="body" idx="1"/>
          </p:nvPr>
        </p:nvSpPr>
        <p:spPr>
          <a:xfrm>
            <a:off x="740664" y="2743200"/>
            <a:ext cx="8250936" cy="3886200"/>
          </a:xfrm>
        </p:spPr>
        <p:txBody>
          <a:bodyPr>
            <a:normAutofit/>
          </a:bodyPr>
          <a:lstStyle/>
          <a:p>
            <a:r>
              <a:rPr lang="en-US" sz="3200" b="1" u="sng" dirty="0" smtClean="0">
                <a:solidFill>
                  <a:schemeClr val="tx1"/>
                </a:solidFill>
              </a:rPr>
              <a:t>First: Define</a:t>
            </a:r>
            <a:endParaRPr lang="en-US" sz="3200" b="1" u="sng" dirty="0">
              <a:solidFill>
                <a:schemeClr val="tx1"/>
              </a:solidFill>
            </a:endParaRPr>
          </a:p>
          <a:p>
            <a:pPr lvl="1"/>
            <a:r>
              <a:rPr lang="en-US" sz="2400" b="1" dirty="0" smtClean="0">
                <a:solidFill>
                  <a:schemeClr val="tx1"/>
                </a:solidFill>
              </a:rPr>
              <a:t>Frequent </a:t>
            </a:r>
            <a:r>
              <a:rPr lang="en-US" sz="2400" b="1" dirty="0" err="1" smtClean="0">
                <a:solidFill>
                  <a:schemeClr val="tx1"/>
                </a:solidFill>
              </a:rPr>
              <a:t>itemsets</a:t>
            </a:r>
            <a:endParaRPr lang="en-US" sz="2400" b="1" dirty="0" smtClean="0">
              <a:solidFill>
                <a:schemeClr val="tx1"/>
              </a:solidFill>
            </a:endParaRPr>
          </a:p>
          <a:p>
            <a:pPr lvl="1"/>
            <a:r>
              <a:rPr lang="en-US" sz="2400" b="1" dirty="0" smtClean="0">
                <a:solidFill>
                  <a:schemeClr val="tx1"/>
                </a:solidFill>
              </a:rPr>
              <a:t>Association rules:</a:t>
            </a:r>
          </a:p>
          <a:p>
            <a:pPr lvl="1"/>
            <a:r>
              <a:rPr lang="en-US" sz="2400" b="1" dirty="0">
                <a:solidFill>
                  <a:schemeClr val="tx1"/>
                </a:solidFill>
              </a:rPr>
              <a:t>	</a:t>
            </a:r>
            <a:r>
              <a:rPr lang="en-US" sz="2000" dirty="0" smtClean="0">
                <a:solidFill>
                  <a:schemeClr val="tx1"/>
                </a:solidFill>
              </a:rPr>
              <a:t>Confidence, Support, Interestingness</a:t>
            </a:r>
          </a:p>
          <a:p>
            <a:r>
              <a:rPr lang="en-US" sz="3200" b="1" u="sng" dirty="0" smtClean="0">
                <a:solidFill>
                  <a:schemeClr val="tx1"/>
                </a:solidFill>
              </a:rPr>
              <a:t>Then: Algorithms for finding frequent </a:t>
            </a:r>
            <a:r>
              <a:rPr lang="en-US" sz="3200" b="1" u="sng" dirty="0" err="1" smtClean="0">
                <a:solidFill>
                  <a:schemeClr val="tx1"/>
                </a:solidFill>
              </a:rPr>
              <a:t>itemsets</a:t>
            </a:r>
            <a:endParaRPr lang="en-US" sz="3200" b="1" u="sng" dirty="0" smtClean="0">
              <a:solidFill>
                <a:schemeClr val="tx1"/>
              </a:solidFill>
            </a:endParaRPr>
          </a:p>
          <a:p>
            <a:pPr lvl="1"/>
            <a:r>
              <a:rPr lang="en-US" sz="2400" b="1" dirty="0" smtClean="0">
                <a:solidFill>
                  <a:schemeClr val="tx1"/>
                </a:solidFill>
              </a:rPr>
              <a:t>Finding frequent pairs</a:t>
            </a:r>
            <a:endParaRPr lang="en-US" sz="2400" b="1" dirty="0">
              <a:solidFill>
                <a:schemeClr val="tx1"/>
              </a:solidFill>
            </a:endParaRPr>
          </a:p>
          <a:p>
            <a:pPr lvl="1"/>
            <a:r>
              <a:rPr lang="en-US" sz="2400" b="1" dirty="0" smtClean="0">
                <a:solidFill>
                  <a:schemeClr val="tx1"/>
                </a:solidFill>
              </a:rPr>
              <a:t>A-Priori </a:t>
            </a:r>
            <a:r>
              <a:rPr lang="en-US" sz="2400" b="1" dirty="0" smtClean="0">
                <a:solidFill>
                  <a:schemeClr val="tx1"/>
                </a:solidFill>
              </a:rPr>
              <a:t>algorithm</a:t>
            </a:r>
          </a:p>
          <a:p>
            <a:pPr lvl="1"/>
            <a:r>
              <a:rPr lang="en-US" sz="2400" b="1" dirty="0" smtClean="0">
                <a:solidFill>
                  <a:schemeClr val="tx1"/>
                </a:solidFill>
              </a:rPr>
              <a:t>SON Algorithm</a:t>
            </a:r>
            <a:endParaRPr lang="en-US" sz="2400" b="1" dirty="0" smtClean="0">
              <a:solidFill>
                <a:schemeClr val="tx1"/>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spTree>
    <p:extLst>
      <p:ext uri="{BB962C8B-B14F-4D97-AF65-F5344CB8AC3E}">
        <p14:creationId xmlns:p14="http://schemas.microsoft.com/office/powerpoint/2010/main" val="3847302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 Itemsets</a:t>
            </a:r>
            <a:endParaRPr lang="en-US" dirty="0"/>
          </a:p>
        </p:txBody>
      </p:sp>
      <p:sp>
        <p:nvSpPr>
          <p:cNvPr id="3" name="Content Placeholder 2"/>
          <p:cNvSpPr>
            <a:spLocks noGrp="1"/>
          </p:cNvSpPr>
          <p:nvPr>
            <p:ph idx="1"/>
          </p:nvPr>
        </p:nvSpPr>
        <p:spPr>
          <a:xfrm>
            <a:off x="457200" y="1295400"/>
            <a:ext cx="8229600" cy="5410200"/>
          </a:xfrm>
        </p:spPr>
        <p:txBody>
          <a:bodyPr>
            <a:normAutofit/>
          </a:bodyPr>
          <a:lstStyle/>
          <a:p>
            <a:r>
              <a:rPr lang="en-US" b="1" dirty="0" smtClean="0">
                <a:solidFill>
                  <a:srgbClr val="008000"/>
                </a:solidFill>
              </a:rPr>
              <a:t>Simplest question:</a:t>
            </a:r>
            <a:r>
              <a:rPr lang="en-US" dirty="0" smtClean="0">
                <a:solidFill>
                  <a:srgbClr val="008000"/>
                </a:solidFill>
              </a:rPr>
              <a:t> </a:t>
            </a:r>
            <a:r>
              <a:rPr lang="en-US" dirty="0" smtClean="0"/>
              <a:t>Find sets of items that appear together “frequently” in baskets</a:t>
            </a:r>
          </a:p>
          <a:p>
            <a:r>
              <a:rPr lang="en-US" b="1" i="1" dirty="0" smtClean="0">
                <a:solidFill>
                  <a:srgbClr val="0000FF"/>
                </a:solidFill>
              </a:rPr>
              <a:t>Support</a:t>
            </a:r>
            <a:r>
              <a:rPr lang="en-US" dirty="0" smtClean="0">
                <a:solidFill>
                  <a:srgbClr val="0000FF"/>
                </a:solidFill>
              </a:rPr>
              <a:t> </a:t>
            </a:r>
            <a:r>
              <a:rPr lang="en-US" dirty="0" smtClean="0"/>
              <a:t>for </a:t>
            </a:r>
            <a:r>
              <a:rPr lang="en-US" dirty="0" err="1" smtClean="0"/>
              <a:t>itemset</a:t>
            </a:r>
            <a:r>
              <a:rPr lang="en-US" dirty="0" smtClean="0"/>
              <a:t> </a:t>
            </a:r>
            <a:r>
              <a:rPr lang="en-US" b="1" i="1" dirty="0" smtClean="0">
                <a:latin typeface="Times New Roman" pitchFamily="18" charset="0"/>
                <a:cs typeface="Times New Roman" pitchFamily="18" charset="0"/>
              </a:rPr>
              <a:t>I</a:t>
            </a:r>
            <a:r>
              <a:rPr lang="en-US" i="1" dirty="0" smtClean="0"/>
              <a:t>:</a:t>
            </a:r>
            <a:r>
              <a:rPr lang="en-US" dirty="0" smtClean="0"/>
              <a:t> Number of baskets containing all items in </a:t>
            </a:r>
            <a:r>
              <a:rPr lang="en-US" b="1" i="1" dirty="0" smtClean="0">
                <a:latin typeface="Times New Roman" pitchFamily="18" charset="0"/>
                <a:cs typeface="Times New Roman" pitchFamily="18" charset="0"/>
              </a:rPr>
              <a:t>I</a:t>
            </a:r>
            <a:endParaRPr lang="en-US" b="1" dirty="0" smtClean="0"/>
          </a:p>
          <a:p>
            <a:pPr lvl="1"/>
            <a:r>
              <a:rPr lang="en-US" dirty="0" smtClean="0">
                <a:solidFill>
                  <a:schemeClr val="bg1">
                    <a:lumMod val="50000"/>
                  </a:schemeClr>
                </a:solidFill>
              </a:rPr>
              <a:t>(Often expressed as a fraction </a:t>
            </a:r>
            <a:br>
              <a:rPr lang="en-US" dirty="0" smtClean="0">
                <a:solidFill>
                  <a:schemeClr val="bg1">
                    <a:lumMod val="50000"/>
                  </a:schemeClr>
                </a:solidFill>
              </a:rPr>
            </a:br>
            <a:r>
              <a:rPr lang="en-US" dirty="0" smtClean="0">
                <a:solidFill>
                  <a:schemeClr val="bg1">
                    <a:lumMod val="50000"/>
                  </a:schemeClr>
                </a:solidFill>
              </a:rPr>
              <a:t>of the total number of baskets)</a:t>
            </a:r>
          </a:p>
          <a:p>
            <a:r>
              <a:rPr lang="en-US" dirty="0" smtClean="0"/>
              <a:t>Given a </a:t>
            </a:r>
            <a:r>
              <a:rPr lang="en-US" b="1" i="1" dirty="0" smtClean="0">
                <a:solidFill>
                  <a:srgbClr val="0000FF"/>
                </a:solidFill>
              </a:rPr>
              <a:t>support threshold </a:t>
            </a:r>
            <a:r>
              <a:rPr lang="en-US" b="1" i="1" dirty="0" smtClean="0">
                <a:solidFill>
                  <a:srgbClr val="0000FF"/>
                </a:solidFill>
                <a:latin typeface="Times New Roman" pitchFamily="18" charset="0"/>
                <a:cs typeface="Times New Roman" pitchFamily="18" charset="0"/>
              </a:rPr>
              <a:t>s</a:t>
            </a:r>
            <a:r>
              <a:rPr lang="en-US" dirty="0" smtClean="0"/>
              <a:t>, </a:t>
            </a:r>
            <a:br>
              <a:rPr lang="en-US" dirty="0" smtClean="0"/>
            </a:br>
            <a:r>
              <a:rPr lang="en-US" dirty="0" smtClean="0"/>
              <a:t>then sets of items that appear </a:t>
            </a:r>
            <a:br>
              <a:rPr lang="en-US" dirty="0" smtClean="0"/>
            </a:br>
            <a:r>
              <a:rPr lang="en-US" dirty="0" smtClean="0"/>
              <a:t>in at least </a:t>
            </a:r>
            <a:r>
              <a:rPr lang="en-US" b="1" i="1" dirty="0" smtClean="0">
                <a:latin typeface="Times New Roman" pitchFamily="18" charset="0"/>
                <a:cs typeface="Times New Roman" pitchFamily="18" charset="0"/>
              </a:rPr>
              <a:t>s</a:t>
            </a:r>
            <a:r>
              <a:rPr lang="en-US" dirty="0" smtClean="0"/>
              <a:t> baskets are called </a:t>
            </a:r>
            <a:br>
              <a:rPr lang="en-US" dirty="0" smtClean="0"/>
            </a:br>
            <a:r>
              <a:rPr lang="en-US" b="1" i="1" dirty="0" smtClean="0">
                <a:solidFill>
                  <a:srgbClr val="FF0066"/>
                </a:solidFill>
              </a:rPr>
              <a:t>frequent itemsets</a:t>
            </a:r>
            <a:endParaRPr lang="en-US" b="1" dirty="0" smtClean="0">
              <a:solidFill>
                <a:srgbClr val="FF0066"/>
              </a:solidFill>
            </a:endParaRPr>
          </a:p>
          <a:p>
            <a:endParaRPr lang="en-US" dirty="0"/>
          </a:p>
        </p:txBody>
      </p:sp>
      <p:sp>
        <p:nvSpPr>
          <p:cNvPr id="5" name="Footer Placeholder 4"/>
          <p:cNvSpPr>
            <a:spLocks noGrp="1"/>
          </p:cNvSpPr>
          <p:nvPr>
            <p:ph type="ftr" sz="quarter" idx="11"/>
          </p:nvPr>
        </p:nvSpPr>
        <p:spPr/>
        <p:txBody>
          <a:bodyPr/>
          <a:lstStyle/>
          <a:p>
            <a:pPr>
              <a:defRPr/>
            </a:pPr>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8ACF4755-8703-664B-BCD2-DDFADF26E571}" type="slidenum">
              <a:rPr lang="en-US" smtClean="0"/>
              <a:pPr/>
              <a:t>8</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182740411"/>
              </p:ext>
            </p:extLst>
          </p:nvPr>
        </p:nvGraphicFramePr>
        <p:xfrm>
          <a:off x="6008214" y="3200400"/>
          <a:ext cx="3108354" cy="1600200"/>
        </p:xfrm>
        <a:graphic>
          <a:graphicData uri="http://schemas.openxmlformats.org/presentationml/2006/ole">
            <mc:AlternateContent xmlns:mc="http://schemas.openxmlformats.org/markup-compatibility/2006">
              <mc:Choice xmlns:v="urn:schemas-microsoft-com:vml" Requires="v">
                <p:oleObj spid="_x0000_s8320" name="Document" r:id="rId3" imgW="3821430" imgH="2001946" progId="Word.Document.8">
                  <p:embed/>
                </p:oleObj>
              </mc:Choice>
              <mc:Fallback>
                <p:oleObj name="Document" r:id="rId3" imgW="3821430" imgH="200194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8214" y="3200400"/>
                        <a:ext cx="3108354" cy="1600200"/>
                      </a:xfrm>
                      <a:prstGeom prst="rect">
                        <a:avLst/>
                      </a:prstGeom>
                      <a:noFill/>
                      <a:ln>
                        <a:noFill/>
                      </a:ln>
                    </p:spPr>
                  </p:pic>
                </p:oleObj>
              </mc:Fallback>
            </mc:AlternateContent>
          </a:graphicData>
        </a:graphic>
      </p:graphicFrame>
      <p:sp>
        <p:nvSpPr>
          <p:cNvPr id="8" name="TextBox 7"/>
          <p:cNvSpPr txBox="1"/>
          <p:nvPr/>
        </p:nvSpPr>
        <p:spPr>
          <a:xfrm>
            <a:off x="6705601" y="4724400"/>
            <a:ext cx="2133599" cy="646331"/>
          </a:xfrm>
          <a:prstGeom prst="rect">
            <a:avLst/>
          </a:prstGeom>
          <a:noFill/>
        </p:spPr>
        <p:txBody>
          <a:bodyPr wrap="square" rtlCol="0">
            <a:spAutoFit/>
          </a:bodyPr>
          <a:lstStyle/>
          <a:p>
            <a:r>
              <a:rPr lang="en-US" dirty="0" smtClean="0">
                <a:latin typeface="Arial" pitchFamily="34" charset="0"/>
                <a:cs typeface="Arial" pitchFamily="34" charset="0"/>
              </a:rPr>
              <a:t>Support of </a:t>
            </a:r>
            <a:br>
              <a:rPr lang="en-US" dirty="0" smtClean="0">
                <a:latin typeface="Arial" pitchFamily="34" charset="0"/>
                <a:cs typeface="Arial" pitchFamily="34" charset="0"/>
              </a:rPr>
            </a:br>
            <a:r>
              <a:rPr lang="en-US" dirty="0" smtClean="0">
                <a:latin typeface="Arial" pitchFamily="34" charset="0"/>
                <a:cs typeface="Arial" pitchFamily="34" charset="0"/>
              </a:rPr>
              <a:t>{Beer, Bread} = 2</a:t>
            </a:r>
          </a:p>
        </p:txBody>
      </p:sp>
    </p:spTree>
    <p:extLst>
      <p:ext uri="{BB962C8B-B14F-4D97-AF65-F5344CB8AC3E}">
        <p14:creationId xmlns:p14="http://schemas.microsoft.com/office/powerpoint/2010/main" val="43679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 Example: Frequent </a:t>
            </a:r>
            <a:r>
              <a:rPr lang="en-US" dirty="0"/>
              <a:t>Itemsets</a:t>
            </a:r>
          </a:p>
        </p:txBody>
      </p:sp>
      <p:sp>
        <p:nvSpPr>
          <p:cNvPr id="9219" name="Rectangle 3"/>
          <p:cNvSpPr>
            <a:spLocks noGrp="1" noChangeArrowheads="1"/>
          </p:cNvSpPr>
          <p:nvPr>
            <p:ph idx="1"/>
          </p:nvPr>
        </p:nvSpPr>
        <p:spPr>
          <a:xfrm>
            <a:off x="457200" y="1866901"/>
            <a:ext cx="8229600" cy="4152899"/>
          </a:xfrm>
        </p:spPr>
        <p:txBody>
          <a:bodyPr>
            <a:normAutofit/>
          </a:bodyPr>
          <a:lstStyle/>
          <a:p>
            <a:r>
              <a:rPr lang="en-US" b="1" dirty="0" smtClean="0"/>
              <a:t>Items</a:t>
            </a:r>
            <a:r>
              <a:rPr lang="en-US" dirty="0" smtClean="0"/>
              <a:t> = {</a:t>
            </a:r>
            <a:r>
              <a:rPr lang="en-US" dirty="0"/>
              <a:t>milk, coke, </a:t>
            </a:r>
            <a:r>
              <a:rPr lang="en-US" dirty="0" err="1"/>
              <a:t>pepsi</a:t>
            </a:r>
            <a:r>
              <a:rPr lang="en-US" dirty="0"/>
              <a:t>, beer, juice</a:t>
            </a:r>
            <a:r>
              <a:rPr lang="en-US" dirty="0" smtClean="0"/>
              <a:t>}</a:t>
            </a:r>
            <a:endParaRPr lang="en-US" dirty="0"/>
          </a:p>
          <a:p>
            <a:r>
              <a:rPr lang="en-US" b="1" dirty="0" smtClean="0">
                <a:solidFill>
                  <a:srgbClr val="0000FF"/>
                </a:solidFill>
              </a:rPr>
              <a:t>Support</a:t>
            </a:r>
            <a:r>
              <a:rPr lang="en-US" dirty="0" smtClean="0">
                <a:solidFill>
                  <a:srgbClr val="0000FF"/>
                </a:solidFill>
              </a:rPr>
              <a:t> </a:t>
            </a:r>
            <a:r>
              <a:rPr lang="en-US" b="1" dirty="0" smtClean="0">
                <a:solidFill>
                  <a:srgbClr val="0000FF"/>
                </a:solidFill>
              </a:rPr>
              <a:t>threshold </a:t>
            </a:r>
            <a:r>
              <a:rPr lang="en-US" dirty="0" smtClean="0">
                <a:solidFill>
                  <a:srgbClr val="0000FF"/>
                </a:solidFill>
              </a:rPr>
              <a:t>= </a:t>
            </a:r>
            <a:r>
              <a:rPr lang="en-US" dirty="0">
                <a:solidFill>
                  <a:srgbClr val="0000FF"/>
                </a:solidFill>
              </a:rPr>
              <a:t>3 </a:t>
            </a:r>
            <a:r>
              <a:rPr lang="en-US" dirty="0" smtClean="0">
                <a:solidFill>
                  <a:srgbClr val="0000FF"/>
                </a:solidFill>
              </a:rPr>
              <a:t>baskets</a:t>
            </a:r>
            <a:endParaRPr lang="en-US" dirty="0">
              <a:solidFill>
                <a:srgbClr val="0000FF"/>
              </a:solidFill>
            </a:endParaRPr>
          </a:p>
          <a:p>
            <a:pPr lvl="1">
              <a:buFont typeface="Monotype Sorts" pitchFamily="-107" charset="2"/>
              <a:buNone/>
            </a:pPr>
            <a:r>
              <a:rPr lang="en-US" dirty="0"/>
              <a:t>	</a:t>
            </a:r>
            <a:r>
              <a:rPr lang="en-US" b="1" dirty="0"/>
              <a:t>B</a:t>
            </a:r>
            <a:r>
              <a:rPr lang="en-US" b="1" baseline="-25000" dirty="0"/>
              <a:t>1</a:t>
            </a:r>
            <a:r>
              <a:rPr lang="en-US" dirty="0"/>
              <a:t> = {</a:t>
            </a:r>
            <a:r>
              <a:rPr lang="en-US" dirty="0" err="1"/>
              <a:t>m</a:t>
            </a:r>
            <a:r>
              <a:rPr lang="en-US" dirty="0"/>
              <a:t>, </a:t>
            </a:r>
            <a:r>
              <a:rPr lang="en-US" dirty="0" err="1"/>
              <a:t>c</a:t>
            </a:r>
            <a:r>
              <a:rPr lang="en-US" dirty="0"/>
              <a:t>, </a:t>
            </a:r>
            <a:r>
              <a:rPr lang="en-US" dirty="0" err="1"/>
              <a:t>b</a:t>
            </a:r>
            <a:r>
              <a:rPr lang="en-US" dirty="0"/>
              <a:t>}		</a:t>
            </a:r>
            <a:r>
              <a:rPr lang="en-US" b="1" dirty="0"/>
              <a:t>B</a:t>
            </a:r>
            <a:r>
              <a:rPr lang="en-US" b="1" baseline="-25000" dirty="0"/>
              <a:t>2</a:t>
            </a:r>
            <a:r>
              <a:rPr lang="en-US" dirty="0"/>
              <a:t> = {</a:t>
            </a:r>
            <a:r>
              <a:rPr lang="en-US" dirty="0" err="1"/>
              <a:t>m</a:t>
            </a:r>
            <a:r>
              <a:rPr lang="en-US" dirty="0"/>
              <a:t>, </a:t>
            </a:r>
            <a:r>
              <a:rPr lang="en-US" dirty="0" err="1"/>
              <a:t>p</a:t>
            </a:r>
            <a:r>
              <a:rPr lang="en-US" dirty="0"/>
              <a:t>, </a:t>
            </a:r>
            <a:r>
              <a:rPr lang="en-US" dirty="0" err="1"/>
              <a:t>j</a:t>
            </a:r>
            <a:r>
              <a:rPr lang="en-US" dirty="0"/>
              <a:t>}</a:t>
            </a:r>
          </a:p>
          <a:p>
            <a:pPr lvl="1">
              <a:buFont typeface="Monotype Sorts" pitchFamily="-107" charset="2"/>
              <a:buNone/>
            </a:pPr>
            <a:r>
              <a:rPr lang="en-US" b="1" dirty="0"/>
              <a:t>	B</a:t>
            </a:r>
            <a:r>
              <a:rPr lang="en-US" b="1" baseline="-25000" dirty="0"/>
              <a:t>3</a:t>
            </a:r>
            <a:r>
              <a:rPr lang="en-US" dirty="0"/>
              <a:t> = {m, b}	</a:t>
            </a:r>
            <a:r>
              <a:rPr lang="en-US" dirty="0" smtClean="0"/>
              <a:t>	</a:t>
            </a:r>
            <a:r>
              <a:rPr lang="en-US" b="1" dirty="0" smtClean="0"/>
              <a:t>B</a:t>
            </a:r>
            <a:r>
              <a:rPr lang="en-US" b="1" baseline="-25000" dirty="0" smtClean="0"/>
              <a:t>4 </a:t>
            </a:r>
            <a:r>
              <a:rPr lang="en-US" dirty="0" smtClean="0"/>
              <a:t>= </a:t>
            </a:r>
            <a:r>
              <a:rPr lang="en-US" dirty="0"/>
              <a:t>{c, j}</a:t>
            </a:r>
          </a:p>
          <a:p>
            <a:pPr lvl="1">
              <a:buFont typeface="Monotype Sorts" pitchFamily="-107" charset="2"/>
              <a:buNone/>
            </a:pPr>
            <a:r>
              <a:rPr lang="en-US" b="1" dirty="0"/>
              <a:t>	B</a:t>
            </a:r>
            <a:r>
              <a:rPr lang="en-US" b="1" baseline="-25000" dirty="0"/>
              <a:t>5</a:t>
            </a:r>
            <a:r>
              <a:rPr lang="en-US" dirty="0"/>
              <a:t> = {</a:t>
            </a:r>
            <a:r>
              <a:rPr lang="en-US" dirty="0" err="1"/>
              <a:t>m</a:t>
            </a:r>
            <a:r>
              <a:rPr lang="en-US" dirty="0"/>
              <a:t>, </a:t>
            </a:r>
            <a:r>
              <a:rPr lang="en-US" dirty="0" err="1"/>
              <a:t>p</a:t>
            </a:r>
            <a:r>
              <a:rPr lang="en-US" dirty="0"/>
              <a:t>, </a:t>
            </a:r>
            <a:r>
              <a:rPr lang="en-US" dirty="0" err="1"/>
              <a:t>b</a:t>
            </a:r>
            <a:r>
              <a:rPr lang="en-US" dirty="0"/>
              <a:t>}		</a:t>
            </a:r>
            <a:r>
              <a:rPr lang="en-US" b="1" dirty="0"/>
              <a:t>B</a:t>
            </a:r>
            <a:r>
              <a:rPr lang="en-US" b="1" baseline="-25000" dirty="0"/>
              <a:t>6</a:t>
            </a:r>
            <a:r>
              <a:rPr lang="en-US" dirty="0"/>
              <a:t> = {</a:t>
            </a:r>
            <a:r>
              <a:rPr lang="en-US" dirty="0" err="1"/>
              <a:t>m</a:t>
            </a:r>
            <a:r>
              <a:rPr lang="en-US" dirty="0"/>
              <a:t>, </a:t>
            </a:r>
            <a:r>
              <a:rPr lang="en-US" dirty="0" err="1"/>
              <a:t>c</a:t>
            </a:r>
            <a:r>
              <a:rPr lang="en-US" dirty="0"/>
              <a:t>, </a:t>
            </a:r>
            <a:r>
              <a:rPr lang="en-US" dirty="0" err="1"/>
              <a:t>b</a:t>
            </a:r>
            <a:r>
              <a:rPr lang="en-US" dirty="0"/>
              <a:t>, </a:t>
            </a:r>
            <a:r>
              <a:rPr lang="en-US" dirty="0" err="1"/>
              <a:t>j</a:t>
            </a:r>
            <a:r>
              <a:rPr lang="en-US" dirty="0"/>
              <a:t>}</a:t>
            </a:r>
          </a:p>
          <a:p>
            <a:pPr lvl="1">
              <a:buFont typeface="Monotype Sorts" pitchFamily="-107" charset="2"/>
              <a:buNone/>
            </a:pPr>
            <a:r>
              <a:rPr lang="en-US" b="1" dirty="0"/>
              <a:t>	B</a:t>
            </a:r>
            <a:r>
              <a:rPr lang="en-US" b="1" baseline="-25000" dirty="0"/>
              <a:t>7</a:t>
            </a:r>
            <a:r>
              <a:rPr lang="en-US" dirty="0"/>
              <a:t> = {c, b, j}		</a:t>
            </a:r>
            <a:r>
              <a:rPr lang="en-US" b="1" dirty="0"/>
              <a:t>B</a:t>
            </a:r>
            <a:r>
              <a:rPr lang="en-US" b="1" baseline="-25000" dirty="0"/>
              <a:t>8</a:t>
            </a:r>
            <a:r>
              <a:rPr lang="en-US" dirty="0"/>
              <a:t> = {b, c</a:t>
            </a:r>
            <a:r>
              <a:rPr lang="en-US" dirty="0" smtClean="0"/>
              <a:t>}</a:t>
            </a:r>
          </a:p>
          <a:p>
            <a:pPr lvl="1">
              <a:buFont typeface="Monotype Sorts" pitchFamily="-107" charset="2"/>
              <a:buNone/>
            </a:pPr>
            <a:r>
              <a:rPr lang="en-US" sz="1200" dirty="0" smtClean="0"/>
              <a:t>	</a:t>
            </a:r>
            <a:endParaRPr lang="en-US" sz="1200" dirty="0"/>
          </a:p>
          <a:p>
            <a:r>
              <a:rPr lang="en-US" b="1" dirty="0"/>
              <a:t>Frequent itemsets:</a:t>
            </a:r>
            <a:r>
              <a:rPr lang="en-US" dirty="0"/>
              <a:t> {</a:t>
            </a:r>
            <a:r>
              <a:rPr lang="en-US" dirty="0" err="1"/>
              <a:t>m</a:t>
            </a:r>
            <a:r>
              <a:rPr lang="en-US" dirty="0"/>
              <a:t>}, {</a:t>
            </a:r>
            <a:r>
              <a:rPr lang="en-US" dirty="0" err="1"/>
              <a:t>c</a:t>
            </a:r>
            <a:r>
              <a:rPr lang="en-US" dirty="0"/>
              <a:t>}, {</a:t>
            </a:r>
            <a:r>
              <a:rPr lang="en-US" dirty="0" err="1"/>
              <a:t>b</a:t>
            </a:r>
            <a:r>
              <a:rPr lang="en-US" dirty="0"/>
              <a:t>}, {</a:t>
            </a:r>
            <a:r>
              <a:rPr lang="en-US" dirty="0" err="1"/>
              <a:t>j</a:t>
            </a:r>
            <a:r>
              <a:rPr lang="en-US" dirty="0"/>
              <a:t>},</a:t>
            </a:r>
          </a:p>
        </p:txBody>
      </p:sp>
      <p:sp>
        <p:nvSpPr>
          <p:cNvPr id="23" name="Footer Placeholder 22"/>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sp>
        <p:nvSpPr>
          <p:cNvPr id="21" name="Slide Number Placeholder 5"/>
          <p:cNvSpPr>
            <a:spLocks noGrp="1"/>
          </p:cNvSpPr>
          <p:nvPr>
            <p:ph type="sldNum" sz="quarter" idx="12"/>
          </p:nvPr>
        </p:nvSpPr>
        <p:spPr/>
        <p:txBody>
          <a:bodyPr/>
          <a:lstStyle/>
          <a:p>
            <a:fld id="{E57C42C1-B327-774E-8C66-85FDFBCFB577}" type="slidenum">
              <a:rPr lang="en-US"/>
              <a:pPr/>
              <a:t>9</a:t>
            </a:fld>
            <a:endParaRPr lang="en-US"/>
          </a:p>
        </p:txBody>
      </p:sp>
      <p:grpSp>
        <p:nvGrpSpPr>
          <p:cNvPr id="2" name="Group 24"/>
          <p:cNvGrpSpPr/>
          <p:nvPr/>
        </p:nvGrpSpPr>
        <p:grpSpPr>
          <a:xfrm>
            <a:off x="2057400" y="3352800"/>
            <a:ext cx="3124200" cy="2789238"/>
            <a:chOff x="2057400" y="3352800"/>
            <a:chExt cx="3124200" cy="2789238"/>
          </a:xfrm>
        </p:grpSpPr>
        <p:sp>
          <p:nvSpPr>
            <p:cNvPr id="9225" name="Text Box 9"/>
            <p:cNvSpPr txBox="1">
              <a:spLocks noChangeArrowheads="1"/>
            </p:cNvSpPr>
            <p:nvPr/>
          </p:nvSpPr>
          <p:spPr bwMode="auto">
            <a:xfrm>
              <a:off x="2057400" y="5562600"/>
              <a:ext cx="1646238" cy="579438"/>
            </a:xfrm>
            <a:prstGeom prst="rect">
              <a:avLst/>
            </a:prstGeom>
            <a:noFill/>
            <a:ln w="9525">
              <a:noFill/>
              <a:miter lim="800000"/>
              <a:headEnd/>
              <a:tailEnd/>
            </a:ln>
            <a:effectLst/>
          </p:spPr>
          <p:txBody>
            <a:bodyPr wrap="square">
              <a:prstTxWarp prst="textNoShape">
                <a:avLst/>
              </a:prstTxWarp>
              <a:spAutoFit/>
            </a:bodyPr>
            <a:lstStyle/>
            <a:p>
              <a:r>
                <a:rPr lang="en-US" sz="3200" dirty="0"/>
                <a:t>, {</a:t>
              </a:r>
              <a:r>
                <a:rPr lang="en-US" sz="3200" dirty="0" err="1"/>
                <a:t>b,c</a:t>
              </a:r>
              <a:r>
                <a:rPr lang="en-US" sz="3200" dirty="0"/>
                <a:t>}</a:t>
              </a:r>
            </a:p>
          </p:txBody>
        </p:sp>
        <p:sp>
          <p:nvSpPr>
            <p:cNvPr id="9227" name="Line 11"/>
            <p:cNvSpPr>
              <a:spLocks noChangeShapeType="1"/>
            </p:cNvSpPr>
            <p:nvPr/>
          </p:nvSpPr>
          <p:spPr bwMode="auto">
            <a:xfrm flipV="1">
              <a:off x="2667000" y="3352800"/>
              <a:ext cx="304800" cy="22860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sp>
          <p:nvSpPr>
            <p:cNvPr id="9228" name="Line 12"/>
            <p:cNvSpPr>
              <a:spLocks noChangeShapeType="1"/>
            </p:cNvSpPr>
            <p:nvPr/>
          </p:nvSpPr>
          <p:spPr bwMode="auto">
            <a:xfrm flipH="1" flipV="1">
              <a:off x="2438400" y="4953000"/>
              <a:ext cx="76200" cy="6858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sp>
          <p:nvSpPr>
            <p:cNvPr id="9229" name="Line 13"/>
            <p:cNvSpPr>
              <a:spLocks noChangeShapeType="1"/>
            </p:cNvSpPr>
            <p:nvPr/>
          </p:nvSpPr>
          <p:spPr bwMode="auto">
            <a:xfrm flipV="1">
              <a:off x="2819400" y="4419600"/>
              <a:ext cx="2209800" cy="12192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sp>
          <p:nvSpPr>
            <p:cNvPr id="9230" name="Line 14"/>
            <p:cNvSpPr>
              <a:spLocks noChangeShapeType="1"/>
            </p:cNvSpPr>
            <p:nvPr/>
          </p:nvSpPr>
          <p:spPr bwMode="auto">
            <a:xfrm flipV="1">
              <a:off x="2895600" y="4953000"/>
              <a:ext cx="2286000" cy="762000"/>
            </a:xfrm>
            <a:prstGeom prst="line">
              <a:avLst/>
            </a:prstGeom>
            <a:noFill/>
            <a:ln w="9525">
              <a:solidFill>
                <a:srgbClr val="008000"/>
              </a:solidFill>
              <a:round/>
              <a:headEnd/>
              <a:tailEnd type="triangle" w="med" len="med"/>
            </a:ln>
            <a:effectLst/>
          </p:spPr>
          <p:txBody>
            <a:bodyPr>
              <a:prstTxWarp prst="textNoShape">
                <a:avLst/>
              </a:prstTxWarp>
            </a:bodyPr>
            <a:lstStyle/>
            <a:p>
              <a:endParaRPr lang="en-US"/>
            </a:p>
          </p:txBody>
        </p:sp>
      </p:grpSp>
      <p:grpSp>
        <p:nvGrpSpPr>
          <p:cNvPr id="3" name="Group 25"/>
          <p:cNvGrpSpPr/>
          <p:nvPr/>
        </p:nvGrpSpPr>
        <p:grpSpPr>
          <a:xfrm>
            <a:off x="2667000" y="3962400"/>
            <a:ext cx="3124200" cy="2179638"/>
            <a:chOff x="3048000" y="3886200"/>
            <a:chExt cx="3124200" cy="2179638"/>
          </a:xfrm>
        </p:grpSpPr>
        <p:sp>
          <p:nvSpPr>
            <p:cNvPr id="9226" name="Text Box 10"/>
            <p:cNvSpPr txBox="1">
              <a:spLocks noChangeArrowheads="1"/>
            </p:cNvSpPr>
            <p:nvPr/>
          </p:nvSpPr>
          <p:spPr bwMode="auto">
            <a:xfrm>
              <a:off x="3502025" y="5486400"/>
              <a:ext cx="1374775" cy="579438"/>
            </a:xfrm>
            <a:prstGeom prst="rect">
              <a:avLst/>
            </a:prstGeom>
            <a:noFill/>
            <a:ln w="9525">
              <a:noFill/>
              <a:miter lim="800000"/>
              <a:headEnd/>
              <a:tailEnd/>
            </a:ln>
            <a:effectLst/>
          </p:spPr>
          <p:txBody>
            <a:bodyPr wrap="square">
              <a:prstTxWarp prst="textNoShape">
                <a:avLst/>
              </a:prstTxWarp>
              <a:spAutoFit/>
            </a:bodyPr>
            <a:lstStyle/>
            <a:p>
              <a:r>
                <a:rPr lang="en-US" sz="3200" dirty="0"/>
                <a:t>, {</a:t>
              </a:r>
              <a:r>
                <a:rPr lang="en-US" sz="3200" dirty="0" err="1"/>
                <a:t>c,j</a:t>
              </a:r>
              <a:r>
                <a:rPr lang="en-US" sz="3200" dirty="0"/>
                <a:t>}.</a:t>
              </a:r>
            </a:p>
          </p:txBody>
        </p:sp>
        <p:sp>
          <p:nvSpPr>
            <p:cNvPr id="9233" name="Line 17"/>
            <p:cNvSpPr>
              <a:spLocks noChangeShapeType="1"/>
            </p:cNvSpPr>
            <p:nvPr/>
          </p:nvSpPr>
          <p:spPr bwMode="auto">
            <a:xfrm flipH="1" flipV="1">
              <a:off x="3048000" y="4800600"/>
              <a:ext cx="762000" cy="838200"/>
            </a:xfrm>
            <a:prstGeom prst="line">
              <a:avLst/>
            </a:prstGeom>
            <a:noFill/>
            <a:ln w="9525">
              <a:solidFill>
                <a:srgbClr val="000080"/>
              </a:solidFill>
              <a:round/>
              <a:headEnd/>
              <a:tailEnd type="triangle" w="med" len="med"/>
            </a:ln>
            <a:effectLst/>
          </p:spPr>
          <p:txBody>
            <a:bodyPr>
              <a:prstTxWarp prst="textNoShape">
                <a:avLst/>
              </a:prstTxWarp>
            </a:bodyPr>
            <a:lstStyle/>
            <a:p>
              <a:endParaRPr lang="en-US"/>
            </a:p>
          </p:txBody>
        </p:sp>
        <p:sp>
          <p:nvSpPr>
            <p:cNvPr id="9234" name="Line 18"/>
            <p:cNvSpPr>
              <a:spLocks noChangeShapeType="1"/>
            </p:cNvSpPr>
            <p:nvPr/>
          </p:nvSpPr>
          <p:spPr bwMode="auto">
            <a:xfrm flipV="1">
              <a:off x="4115718" y="3886200"/>
              <a:ext cx="1142081" cy="1752600"/>
            </a:xfrm>
            <a:prstGeom prst="line">
              <a:avLst/>
            </a:prstGeom>
            <a:noFill/>
            <a:ln w="9525">
              <a:solidFill>
                <a:srgbClr val="000080"/>
              </a:solidFill>
              <a:round/>
              <a:headEnd/>
              <a:tailEnd type="triangle" w="med" len="med"/>
            </a:ln>
            <a:effectLst/>
          </p:spPr>
          <p:txBody>
            <a:bodyPr>
              <a:prstTxWarp prst="textNoShape">
                <a:avLst/>
              </a:prstTxWarp>
            </a:bodyPr>
            <a:lstStyle/>
            <a:p>
              <a:endParaRPr lang="en-US"/>
            </a:p>
          </p:txBody>
        </p:sp>
        <p:sp>
          <p:nvSpPr>
            <p:cNvPr id="9235" name="Line 19"/>
            <p:cNvSpPr>
              <a:spLocks noChangeShapeType="1"/>
            </p:cNvSpPr>
            <p:nvPr/>
          </p:nvSpPr>
          <p:spPr bwMode="auto">
            <a:xfrm flipV="1">
              <a:off x="4343400" y="4419600"/>
              <a:ext cx="1828800" cy="1219200"/>
            </a:xfrm>
            <a:prstGeom prst="line">
              <a:avLst/>
            </a:prstGeom>
            <a:noFill/>
            <a:ln w="9525">
              <a:solidFill>
                <a:srgbClr val="000080"/>
              </a:solidFill>
              <a:round/>
              <a:headEnd/>
              <a:tailEnd type="triangle" w="med" len="med"/>
            </a:ln>
            <a:effectLst/>
          </p:spPr>
          <p:txBody>
            <a:bodyPr>
              <a:prstTxWarp prst="textNoShape">
                <a:avLst/>
              </a:prstTxWarp>
            </a:bodyPr>
            <a:lstStyle/>
            <a:p>
              <a:endParaRPr lang="en-US"/>
            </a:p>
          </p:txBody>
        </p:sp>
      </p:grpSp>
      <p:grpSp>
        <p:nvGrpSpPr>
          <p:cNvPr id="4" name="Group 22"/>
          <p:cNvGrpSpPr>
            <a:grpSpLocks/>
          </p:cNvGrpSpPr>
          <p:nvPr/>
        </p:nvGrpSpPr>
        <p:grpSpPr bwMode="auto">
          <a:xfrm>
            <a:off x="1050925" y="3352800"/>
            <a:ext cx="4359275" cy="2797175"/>
            <a:chOff x="662" y="2112"/>
            <a:chExt cx="2746" cy="1762"/>
          </a:xfrm>
        </p:grpSpPr>
        <p:sp>
          <p:nvSpPr>
            <p:cNvPr id="9221" name="Text Box 5"/>
            <p:cNvSpPr txBox="1">
              <a:spLocks noChangeArrowheads="1"/>
            </p:cNvSpPr>
            <p:nvPr/>
          </p:nvSpPr>
          <p:spPr bwMode="auto">
            <a:xfrm>
              <a:off x="662" y="3509"/>
              <a:ext cx="797" cy="365"/>
            </a:xfrm>
            <a:prstGeom prst="rect">
              <a:avLst/>
            </a:prstGeom>
            <a:noFill/>
            <a:ln w="9525">
              <a:noFill/>
              <a:miter lim="800000"/>
              <a:headEnd/>
              <a:tailEnd/>
            </a:ln>
            <a:effectLst/>
          </p:spPr>
          <p:txBody>
            <a:bodyPr wrap="none">
              <a:prstTxWarp prst="textNoShape">
                <a:avLst/>
              </a:prstTxWarp>
              <a:spAutoFit/>
            </a:bodyPr>
            <a:lstStyle/>
            <a:p>
              <a:r>
                <a:rPr lang="en-US" sz="3200" dirty="0"/>
                <a:t>{</a:t>
              </a:r>
              <a:r>
                <a:rPr lang="en-US" sz="3200" dirty="0" err="1"/>
                <a:t>m,b</a:t>
              </a:r>
              <a:r>
                <a:rPr lang="en-US" sz="3200" dirty="0"/>
                <a:t>}</a:t>
              </a:r>
            </a:p>
          </p:txBody>
        </p:sp>
        <p:sp>
          <p:nvSpPr>
            <p:cNvPr id="9222" name="Line 6"/>
            <p:cNvSpPr>
              <a:spLocks noChangeShapeType="1"/>
            </p:cNvSpPr>
            <p:nvPr/>
          </p:nvSpPr>
          <p:spPr bwMode="auto">
            <a:xfrm flipV="1">
              <a:off x="816" y="2112"/>
              <a:ext cx="720" cy="1440"/>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sp>
          <p:nvSpPr>
            <p:cNvPr id="9223" name="Line 7"/>
            <p:cNvSpPr>
              <a:spLocks noChangeShapeType="1"/>
            </p:cNvSpPr>
            <p:nvPr/>
          </p:nvSpPr>
          <p:spPr bwMode="auto">
            <a:xfrm flipV="1">
              <a:off x="960" y="2448"/>
              <a:ext cx="576" cy="1104"/>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sp>
          <p:nvSpPr>
            <p:cNvPr id="9224" name="Line 8"/>
            <p:cNvSpPr>
              <a:spLocks noChangeShapeType="1"/>
            </p:cNvSpPr>
            <p:nvPr/>
          </p:nvSpPr>
          <p:spPr bwMode="auto">
            <a:xfrm flipV="1">
              <a:off x="1152" y="2832"/>
              <a:ext cx="2256" cy="720"/>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sp>
          <p:nvSpPr>
            <p:cNvPr id="9237" name="Line 21"/>
            <p:cNvSpPr>
              <a:spLocks noChangeShapeType="1"/>
            </p:cNvSpPr>
            <p:nvPr/>
          </p:nvSpPr>
          <p:spPr bwMode="auto">
            <a:xfrm flipV="1">
              <a:off x="1056" y="2784"/>
              <a:ext cx="576" cy="768"/>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grpSp>
    </p:spTree>
    <p:extLst>
      <p:ext uri="{BB962C8B-B14F-4D97-AF65-F5344CB8AC3E}">
        <p14:creationId xmlns:p14="http://schemas.microsoft.com/office/powerpoint/2010/main" val="227465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26223</TotalTime>
  <Words>2523</Words>
  <Application>Microsoft Office PowerPoint</Application>
  <PresentationFormat>On-screen Show (4:3)</PresentationFormat>
  <Paragraphs>442</Paragraphs>
  <Slides>41</Slides>
  <Notes>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41</vt:i4>
      </vt:variant>
    </vt:vector>
  </HeadingPairs>
  <TitlesOfParts>
    <vt:vector size="55" baseType="lpstr">
      <vt:lpstr>ＭＳ Ｐゴシック</vt:lpstr>
      <vt:lpstr>Arial</vt:lpstr>
      <vt:lpstr>Calibri</vt:lpstr>
      <vt:lpstr>Cambria Math</vt:lpstr>
      <vt:lpstr>Corbel</vt:lpstr>
      <vt:lpstr>Lucida Sans Unicode</vt:lpstr>
      <vt:lpstr>Monotype Sorts</vt:lpstr>
      <vt:lpstr>Tahoma</vt:lpstr>
      <vt:lpstr>Times New Roman</vt:lpstr>
      <vt:lpstr>Wingdings</vt:lpstr>
      <vt:lpstr>Wingdings 2</vt:lpstr>
      <vt:lpstr>Module</vt:lpstr>
      <vt:lpstr>Document</vt:lpstr>
      <vt:lpstr>Equation</vt:lpstr>
      <vt:lpstr>Frequent Itemset Mining &amp; Association Rules</vt:lpstr>
      <vt:lpstr>Association Rule Discovery</vt:lpstr>
      <vt:lpstr>The Market-Basket Model</vt:lpstr>
      <vt:lpstr>Applications – (1)</vt:lpstr>
      <vt:lpstr>Applications – (2)</vt:lpstr>
      <vt:lpstr>More generally</vt:lpstr>
      <vt:lpstr>Outline</vt:lpstr>
      <vt:lpstr>Frequent Itemsets</vt:lpstr>
      <vt:lpstr> Example: Frequent Itemsets</vt:lpstr>
      <vt:lpstr>Association Rules</vt:lpstr>
      <vt:lpstr>Interesting Association Rules</vt:lpstr>
      <vt:lpstr>Example: Confidence and Interest</vt:lpstr>
      <vt:lpstr>Finding Association Rules</vt:lpstr>
      <vt:lpstr>Mining Association Rules</vt:lpstr>
      <vt:lpstr>Example</vt:lpstr>
      <vt:lpstr>Compacting the Output</vt:lpstr>
      <vt:lpstr>Example: Maximal/Closed</vt:lpstr>
      <vt:lpstr> Finding Frequent Itemsets</vt:lpstr>
      <vt:lpstr>Itemsets: Computation Model</vt:lpstr>
      <vt:lpstr>Computation Model</vt:lpstr>
      <vt:lpstr>Main-Memory Bottleneck</vt:lpstr>
      <vt:lpstr>Finding Frequent Pairs</vt:lpstr>
      <vt:lpstr>Naïve Algorithm</vt:lpstr>
      <vt:lpstr>Counting Pairs in Memory</vt:lpstr>
      <vt:lpstr>Comparing the 2 Approaches</vt:lpstr>
      <vt:lpstr>Comparing the two approaches</vt:lpstr>
      <vt:lpstr>Comparing the two approaches</vt:lpstr>
      <vt:lpstr> A-Priori Algorithm</vt:lpstr>
      <vt:lpstr>A-Priori Algorithm – (1)</vt:lpstr>
      <vt:lpstr>A-Priori Algorithm – (2)</vt:lpstr>
      <vt:lpstr>Main-Memory: Picture of A-Priori</vt:lpstr>
      <vt:lpstr>Detail for A-Priori</vt:lpstr>
      <vt:lpstr>Frequent Triples, Etc.</vt:lpstr>
      <vt:lpstr>Example</vt:lpstr>
      <vt:lpstr>A-Priori for All Frequent Itemsets</vt:lpstr>
      <vt:lpstr>Frequent Itemsets  in &lt; 2 Passes</vt:lpstr>
      <vt:lpstr>Frequent Itemsets in &lt; 2 Passes</vt:lpstr>
      <vt:lpstr>Random Sampling (1)</vt:lpstr>
      <vt:lpstr>Random Sampling (2)</vt:lpstr>
      <vt:lpstr>SON Algorithm – (1)</vt:lpstr>
      <vt:lpstr>SON Algorithm – (2)</vt:lpstr>
    </vt:vector>
  </TitlesOfParts>
  <Company>Carnegie Mellon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neo</cp:lastModifiedBy>
  <cp:revision>1287</cp:revision>
  <cp:lastPrinted>2011-10-20T04:01:43Z</cp:lastPrinted>
  <dcterms:created xsi:type="dcterms:W3CDTF">2009-06-12T17:14:38Z</dcterms:created>
  <dcterms:modified xsi:type="dcterms:W3CDTF">2015-03-19T21:13:25Z</dcterms:modified>
</cp:coreProperties>
</file>