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3" r:id="rId27"/>
    <p:sldId id="280" r:id="rId28"/>
    <p:sldId id="281" r:id="rId29"/>
    <p:sldId id="282" r:id="rId30"/>
    <p:sldId id="283" r:id="rId31"/>
    <p:sldId id="284" r:id="rId32"/>
    <p:sldId id="285" r:id="rId33"/>
    <p:sldId id="294" r:id="rId34"/>
    <p:sldId id="295" r:id="rId35"/>
    <p:sldId id="287" r:id="rId36"/>
    <p:sldId id="297" r:id="rId37"/>
    <p:sldId id="296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185C"/>
    <a:srgbClr val="7F1B77"/>
    <a:srgbClr val="7F1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77B113-9E85-D842-B01D-EC5C463C3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4126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FFF61C-C2A9-2B41-B84E-2881C157E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0008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71A0DC-593B-9C4C-8F82-FB5BEB65A0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319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08F514-1883-E44C-B9CB-820ADE3D2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391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64A806-275C-6645-8959-7DEFC3D35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1474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D7E356-3CE3-8140-A151-6F8F5EE54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2938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B5A8A3-5689-7144-9958-9E34B47742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695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BE4ECC-45D1-7946-AFDA-CC12A787A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746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C4449A-C81F-AF42-B753-817823C038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8939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9794B1-247B-0745-AF19-7E7DFA0D6A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3217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EEE95B-CBBB-4F40-99C7-555BD8A5A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474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24522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BD97A36-8A44-6B45-99B5-6222C634B2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  <a:sym typeface="Arial" charset="0"/>
        </a:defRPr>
      </a:lvl1pPr>
      <a:lvl2pPr marL="396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396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396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396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268288" indent="-2286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rgbClr val="3333CC"/>
          </a:solidFill>
          <a:latin typeface="+mn-lt"/>
          <a:ea typeface="+mn-ea"/>
          <a:cs typeface="+mn-cs"/>
          <a:sym typeface="Arial" charset="0"/>
        </a:defRPr>
      </a:lvl1pPr>
      <a:lvl2pPr marL="617538" indent="-285750" algn="l" rtl="0" fontAlgn="base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rgbClr val="008000"/>
          </a:solidFill>
          <a:latin typeface="+mn-lt"/>
          <a:ea typeface="+mn-ea"/>
          <a:cs typeface="+mn-cs"/>
          <a:sym typeface="Arial" charset="0"/>
        </a:defRPr>
      </a:lvl2pPr>
      <a:lvl3pPr marL="903288" indent="-171450" algn="l" rtl="0" fontAlgn="base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60488" algn="l" rtl="0" fontAlgn="base">
        <a:spcBef>
          <a:spcPts val="500"/>
        </a:spcBef>
        <a:spcAft>
          <a:spcPct val="0"/>
        </a:spcAft>
        <a:buSzPct val="100000"/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785813"/>
            <a:ext cx="638175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/>
          </p:cNvSpPr>
          <p:nvPr/>
        </p:nvSpPr>
        <p:spPr bwMode="auto">
          <a:xfrm>
            <a:off x="3276600" y="5392738"/>
            <a:ext cx="5080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/>
          <a:p>
            <a:pPr marL="382588" indent="-342900" algn="r">
              <a:spcBef>
                <a:spcPts val="550"/>
              </a:spcBef>
            </a:pPr>
            <a:r>
              <a:rPr lang="en-US" dirty="0" smtClean="0">
                <a:solidFill>
                  <a:srgbClr val="3333CC"/>
                </a:solidFill>
                <a:ea typeface="ＭＳ Ｐゴシック" charset="0"/>
                <a:cs typeface="Arial" charset="0"/>
              </a:rPr>
              <a:t>CS 2112 </a:t>
            </a:r>
            <a:r>
              <a:rPr lang="en-US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Fall </a:t>
            </a:r>
            <a:r>
              <a:rPr lang="en-US" dirty="0" smtClean="0">
                <a:solidFill>
                  <a:srgbClr val="3333CC"/>
                </a:solidFill>
                <a:ea typeface="ＭＳ Ｐゴシック" charset="0"/>
                <a:cs typeface="Arial" charset="0"/>
              </a:rPr>
              <a:t>2017</a:t>
            </a:r>
            <a:endParaRPr lang="en-US" dirty="0">
              <a:solidFill>
                <a:srgbClr val="3333CC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1476375" y="3863975"/>
            <a:ext cx="6981825" cy="1431925"/>
          </a:xfrm>
          <a:ln/>
        </p:spPr>
        <p:txBody>
          <a:bodyPr rIns="132080"/>
          <a:lstStyle/>
          <a:p>
            <a:pPr algn="r"/>
            <a:r>
              <a:rPr lang="en-US"/>
              <a:t>Under the Hood:</a:t>
            </a:r>
            <a:br>
              <a:rPr lang="en-US"/>
            </a:br>
            <a:r>
              <a:rPr lang="en-US"/>
              <a:t>The Java Virtual Machine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5FF87-92ED-8846-B466-F860CB57C1DE}" type="slidenum">
              <a:rPr lang="en-US"/>
              <a:pPr/>
              <a:t>10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49225"/>
            <a:ext cx="7772400" cy="1447800"/>
          </a:xfrm>
          <a:ln/>
        </p:spPr>
        <p:txBody>
          <a:bodyPr rIns="132080"/>
          <a:lstStyle/>
          <a:p>
            <a:r>
              <a:rPr lang="en-US"/>
              <a:t>What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in a Class File?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75" y="1381125"/>
            <a:ext cx="7715250" cy="5057775"/>
          </a:xfrm>
          <a:ln/>
        </p:spPr>
        <p:txBody>
          <a:bodyPr rIns="132080"/>
          <a:lstStyle/>
          <a:p>
            <a:pPr>
              <a:lnSpc>
                <a:spcPct val="90000"/>
              </a:lnSpc>
            </a:pPr>
            <a:r>
              <a:rPr lang="en-US" sz="2000"/>
              <a:t>Magic number, version info</a:t>
            </a:r>
          </a:p>
          <a:p>
            <a:pPr>
              <a:lnSpc>
                <a:spcPct val="90000"/>
              </a:lnSpc>
            </a:pPr>
            <a:r>
              <a:rPr lang="en-US" sz="2000"/>
              <a:t>Constant pool</a:t>
            </a:r>
          </a:p>
          <a:p>
            <a:pPr>
              <a:lnSpc>
                <a:spcPct val="90000"/>
              </a:lnSpc>
            </a:pPr>
            <a:r>
              <a:rPr lang="en-US" sz="2000"/>
              <a:t>Super class</a:t>
            </a:r>
          </a:p>
          <a:p>
            <a:pPr>
              <a:lnSpc>
                <a:spcPct val="90000"/>
              </a:lnSpc>
            </a:pPr>
            <a:r>
              <a:rPr lang="en-US" sz="2000"/>
              <a:t>Access flags (public, private, ...)</a:t>
            </a:r>
          </a:p>
          <a:p>
            <a:pPr>
              <a:lnSpc>
                <a:spcPct val="90000"/>
              </a:lnSpc>
            </a:pPr>
            <a:r>
              <a:rPr lang="en-US" sz="2000"/>
              <a:t>Interfaces</a:t>
            </a:r>
          </a:p>
          <a:p>
            <a:pPr>
              <a:lnSpc>
                <a:spcPct val="90000"/>
              </a:lnSpc>
            </a:pPr>
            <a:r>
              <a:rPr lang="en-US" sz="2000"/>
              <a:t>Fields</a:t>
            </a:r>
          </a:p>
          <a:p>
            <a:pPr marL="668338" lvl="1">
              <a:lnSpc>
                <a:spcPct val="90000"/>
              </a:lnSpc>
            </a:pPr>
            <a:r>
              <a:rPr lang="en-US" sz="1800"/>
              <a:t>Name and type</a:t>
            </a:r>
          </a:p>
          <a:p>
            <a:pPr marL="668338" lvl="1">
              <a:lnSpc>
                <a:spcPct val="90000"/>
              </a:lnSpc>
            </a:pPr>
            <a:r>
              <a:rPr lang="en-US" sz="1800"/>
              <a:t>Access flags (public, private, static, ...)</a:t>
            </a:r>
          </a:p>
          <a:p>
            <a:pPr>
              <a:lnSpc>
                <a:spcPct val="90000"/>
              </a:lnSpc>
            </a:pPr>
            <a:r>
              <a:rPr lang="en-US" sz="2000"/>
              <a:t>Methods</a:t>
            </a:r>
          </a:p>
          <a:p>
            <a:pPr marL="668338" lvl="1">
              <a:lnSpc>
                <a:spcPct val="90000"/>
              </a:lnSpc>
            </a:pPr>
            <a:r>
              <a:rPr lang="en-US" sz="1800"/>
              <a:t>Name and signature (argument and return types)</a:t>
            </a:r>
          </a:p>
          <a:p>
            <a:pPr marL="668338" lvl="1">
              <a:lnSpc>
                <a:spcPct val="90000"/>
              </a:lnSpc>
            </a:pPr>
            <a:r>
              <a:rPr lang="en-US" sz="1800"/>
              <a:t>Access flags (public, private, static, ...)</a:t>
            </a:r>
          </a:p>
          <a:p>
            <a:pPr marL="668338" lvl="1">
              <a:lnSpc>
                <a:spcPct val="90000"/>
              </a:lnSpc>
            </a:pPr>
            <a:r>
              <a:rPr lang="en-US" sz="1800"/>
              <a:t>Bytecode</a:t>
            </a:r>
          </a:p>
          <a:p>
            <a:pPr marL="668338" lvl="1">
              <a:lnSpc>
                <a:spcPct val="90000"/>
              </a:lnSpc>
            </a:pPr>
            <a:r>
              <a:rPr lang="en-US" sz="1800"/>
              <a:t>Exception tables</a:t>
            </a:r>
          </a:p>
          <a:p>
            <a:pPr>
              <a:lnSpc>
                <a:spcPct val="90000"/>
              </a:lnSpc>
            </a:pPr>
            <a:r>
              <a:rPr lang="en-US" sz="2000"/>
              <a:t>Other stuff (source file, line number table, ...)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C2A8F-2BA9-7A43-9A5E-CE960B0BB7ED}" type="slidenum">
              <a:rPr lang="en-US"/>
              <a:pPr/>
              <a:t>11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Class File Format</a:t>
            </a:r>
          </a:p>
        </p:txBody>
      </p:sp>
      <p:graphicFrame>
        <p:nvGraphicFramePr>
          <p:cNvPr id="12290" name="Group 2"/>
          <p:cNvGraphicFramePr>
            <a:graphicFrameLocks noGrp="1"/>
          </p:cNvGraphicFramePr>
          <p:nvPr/>
        </p:nvGraphicFramePr>
        <p:xfrm>
          <a:off x="809625" y="1958975"/>
          <a:ext cx="7581900" cy="1584959"/>
        </p:xfrm>
        <a:graphic>
          <a:graphicData uri="http://schemas.openxmlformats.org/drawingml/2006/table">
            <a:tbl>
              <a:tblPr/>
              <a:tblGrid>
                <a:gridCol w="2527300"/>
                <a:gridCol w="2527300"/>
                <a:gridCol w="2527300"/>
              </a:tblGrid>
              <a:tr h="5159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magic number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4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urier New" charset="0"/>
                          <a:ea typeface="ヒラギノ角ゴ ProN W3" charset="0"/>
                          <a:cs typeface="Courier New" charset="0"/>
                          <a:sym typeface="Courier New" charset="0"/>
                        </a:rPr>
                        <a:t>0xCAFEBABE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major version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urier New" charset="0"/>
                          <a:ea typeface="ヒラギノ角ゴ ProN W3" charset="0"/>
                          <a:cs typeface="Courier New" charset="0"/>
                          <a:sym typeface="Courier New" charset="0"/>
                        </a:rPr>
                        <a:t>0x0021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minor version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urier New" charset="0"/>
                          <a:ea typeface="ヒラギノ角ゴ ProN W3" charset="0"/>
                          <a:cs typeface="Courier New" charset="0"/>
                          <a:sym typeface="Courier New" charset="0"/>
                        </a:rPr>
                        <a:t>0x0000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2324" name="Rectangle 36"/>
          <p:cNvSpPr>
            <a:spLocks/>
          </p:cNvSpPr>
          <p:nvPr/>
        </p:nvSpPr>
        <p:spPr bwMode="auto">
          <a:xfrm>
            <a:off x="869950" y="3998913"/>
            <a:ext cx="7518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magic number identifies the file as a Java class file</a:t>
            </a:r>
          </a:p>
          <a:p>
            <a:pPr marL="268288" indent="-2286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version numbers inform the JVM whether it is able to execute the code in the file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78DFF-0D18-6F41-9833-C66EA338705A}" type="slidenum">
              <a:rPr lang="en-US"/>
              <a:pPr/>
              <a:t>12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Constant Pool</a:t>
            </a:r>
          </a:p>
        </p:txBody>
      </p:sp>
      <p:graphicFrame>
        <p:nvGraphicFramePr>
          <p:cNvPr id="13314" name="Group 2"/>
          <p:cNvGraphicFramePr>
            <a:graphicFrameLocks noGrp="1"/>
          </p:cNvGraphicFramePr>
          <p:nvPr/>
        </p:nvGraphicFramePr>
        <p:xfrm>
          <a:off x="2057400" y="1901825"/>
          <a:ext cx="5054600" cy="2113279"/>
        </p:xfrm>
        <a:graphic>
          <a:graphicData uri="http://schemas.openxmlformats.org/drawingml/2006/table">
            <a:tbl>
              <a:tblPr/>
              <a:tblGrid>
                <a:gridCol w="2527300"/>
                <a:gridCol w="2527300"/>
              </a:tblGrid>
              <a:tr h="5159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CP length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CP entry 1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(variable)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CP entry 2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(variable)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345" name="Rectangle 33"/>
          <p:cNvSpPr>
            <a:spLocks/>
          </p:cNvSpPr>
          <p:nvPr/>
        </p:nvSpPr>
        <p:spPr bwMode="auto">
          <a:xfrm>
            <a:off x="898525" y="4256088"/>
            <a:ext cx="73533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constant pool consists of up to 65536 = 2</a:t>
            </a:r>
            <a:r>
              <a:rPr lang="en-US" sz="2800" baseline="300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16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entries</a:t>
            </a:r>
          </a:p>
          <a:p>
            <a:pPr marL="268288" indent="-2286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entries can be of various types, thus of variable length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004E8-A5A7-074F-9E2A-342319A6FD70}" type="slidenum">
              <a:rPr lang="en-US"/>
              <a:pPr/>
              <a:t>13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981200"/>
          </a:xfrm>
          <a:ln/>
        </p:spPr>
        <p:txBody>
          <a:bodyPr rIns="132080"/>
          <a:lstStyle/>
          <a:p>
            <a:r>
              <a:rPr lang="en-US"/>
              <a:t>Constant Pool Entries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876300" y="1654175"/>
          <a:ext cx="7413625" cy="4584701"/>
        </p:xfrm>
        <a:graphic>
          <a:graphicData uri="http://schemas.openxmlformats.org/drawingml/2006/table">
            <a:tbl>
              <a:tblPr/>
              <a:tblGrid>
                <a:gridCol w="2365375"/>
                <a:gridCol w="5048250"/>
              </a:tblGrid>
              <a:tr h="442913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Utf8 (unicode)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literal string (2 bytes length, characters)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Integer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Java int (4 bytes)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Float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Java float (4 bytes)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Long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Java long (8 bytes)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Double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Java double (8 bytes)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Class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class name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String  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String constant -- index of a Utf8 entry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Fieldref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field reference -- name and type, class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Methodref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method reference -- name and type, class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InterfaceMethodref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interface method reference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NameAndType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Name and Type of a field or method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8388A-D486-FE40-B6D2-CC0225AFE373}" type="slidenum">
              <a:rPr lang="en-US"/>
              <a:pPr/>
              <a:t>14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828800"/>
          </a:xfrm>
          <a:ln/>
        </p:spPr>
        <p:txBody>
          <a:bodyPr rIns="132080"/>
          <a:lstStyle/>
          <a:p>
            <a:r>
              <a:rPr lang="en-US"/>
              <a:t>Constant Pool Entries</a:t>
            </a:r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746125" y="1611313"/>
            <a:ext cx="76708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Many constant pool entries refer to other constant pool entries</a:t>
            </a:r>
          </a:p>
          <a:p>
            <a:pPr marL="268288" indent="-228600"/>
            <a:endParaRPr lang="en-US" sz="1200">
              <a:solidFill>
                <a:srgbClr val="3333CC"/>
              </a:solidFill>
              <a:ea typeface="ＭＳ Ｐゴシック" charset="0"/>
              <a:cs typeface="Arial" charset="0"/>
            </a:endParaRPr>
          </a:p>
          <a:p>
            <a:pPr marL="268288" indent="-228600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Fieldref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    index to a Class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        index to a Utf8 (name of class containing it) 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    index to a NameAndType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        index to a Utf8 (name of field)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        index to a Utf8 (type descriptor)</a:t>
            </a:r>
          </a:p>
          <a:p>
            <a:pPr marL="268288" indent="-228600"/>
            <a:endParaRPr lang="en-US">
              <a:solidFill>
                <a:schemeClr val="tx1"/>
              </a:solidFill>
              <a:ea typeface="ＭＳ Ｐゴシック" charset="0"/>
              <a:cs typeface="Arial" charset="0"/>
            </a:endParaRPr>
          </a:p>
          <a:p>
            <a:pPr marL="268288" indent="-228600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Simple text (Utf8) names used to identify classes, fields, methods -- simplifies linking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E93A7-9684-8442-BFA2-11C995035378}" type="slidenum">
              <a:rPr lang="en-US"/>
              <a:pPr/>
              <a:t>15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76400"/>
          </a:xfrm>
          <a:ln/>
        </p:spPr>
        <p:txBody>
          <a:bodyPr rIns="132080"/>
          <a:lstStyle/>
          <a:p>
            <a:r>
              <a:rPr lang="en-US"/>
              <a:t>Example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544513" y="2173288"/>
            <a:ext cx="8077200" cy="1912916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40639" bIns="0"/>
          <a:lstStyle/>
          <a:p>
            <a:pPr marL="39688"/>
            <a:r>
              <a:rPr lang="en-US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Foo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public static void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main(String[]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"Hello world"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);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}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898525" y="4627563"/>
            <a:ext cx="736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611188" indent="-571500"/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 How many entries in the constant pool?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E93A7-9684-8442-BFA2-11C995035378}" type="slidenum">
              <a:rPr lang="en-US"/>
              <a:pPr/>
              <a:t>16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76400"/>
          </a:xfrm>
          <a:ln/>
        </p:spPr>
        <p:txBody>
          <a:bodyPr rIns="132080"/>
          <a:lstStyle/>
          <a:p>
            <a:r>
              <a:rPr lang="en-US"/>
              <a:t>Example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544513" y="2173288"/>
            <a:ext cx="8077200" cy="1912916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40639" bIns="0"/>
          <a:lstStyle/>
          <a:p>
            <a:pPr marL="39688"/>
            <a:r>
              <a:rPr lang="en-US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Foo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public static void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main(String[]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"Hello world"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);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}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917575" y="5380038"/>
            <a:ext cx="736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611188" indent="-571500"/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A) </a:t>
            </a: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33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898525" y="4627563"/>
            <a:ext cx="736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611188" indent="-571500"/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 How many entries in the constant pool?</a:t>
            </a:r>
          </a:p>
        </p:txBody>
      </p:sp>
    </p:spTree>
    <p:extLst>
      <p:ext uri="{BB962C8B-B14F-4D97-AF65-F5344CB8AC3E}">
        <p14:creationId xmlns:p14="http://schemas.microsoft.com/office/powerpoint/2010/main" val="3399920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97A64-E093-F44F-BE3C-FBD7C63CD364}" type="slidenum">
              <a:rPr lang="en-US"/>
              <a:pPr/>
              <a:t>17</a:t>
            </a:fld>
            <a:endParaRPr lang="en-US"/>
          </a:p>
        </p:txBody>
      </p:sp>
      <p:sp>
        <p:nvSpPr>
          <p:cNvPr id="17409" name="Rectangle 1"/>
          <p:cNvSpPr>
            <a:spLocks/>
          </p:cNvSpPr>
          <p:nvPr/>
        </p:nvSpPr>
        <p:spPr bwMode="auto">
          <a:xfrm>
            <a:off x="685800" y="257174"/>
            <a:ext cx="7607300" cy="6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CONSTANT_Methodref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[10](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6,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name_and_type_index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20)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CONSTANT_Fieldref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[9](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21,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name_and_type_index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22)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CONSTANT_String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[8](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string_index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23)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CONSTANT_Methodref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[10](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24,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name_and_type_index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25)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CONSTANT_Class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[7](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name_index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26)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CONSTANT_Class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[7](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name_index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27)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7)CONSTANT_Utf8[1]("&lt;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init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8)CONSTANT_Utf8[1]("()V")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9)CONSTANT_Utf8[1]("Code")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10)CONSTANT_Utf8[1]("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LineNumberTable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11)CONSTANT_Utf8[1]("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LocalVariableTable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12)CONSTANT_Utf8[1]("this")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13)CONSTANT_Utf8[1]("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LFoo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14)CONSTANT_Utf8[1]("main")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15)CONSTANT_Utf8[1]("([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Ljava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lang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/String;)V")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16)CONSTANT_Utf8[1]("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args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17)CONSTANT_Utf8[1]("[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Ljava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lang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/String;")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18)CONSTANT_Utf8[1]("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SourceFile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19)CONSTANT_Utf8[1]("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Foo.java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20)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CONSTANT_NameAndType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[12](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name_index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7,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signature_index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8)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21)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CONSTANT_Class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[7](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name_index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28)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22)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CONSTANT_NameAndType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[12](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name_index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29,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signature_index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30)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23)CONSTANT_Utf8[1]("Hello world")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24)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CONSTANT_Class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[7](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name_index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31)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25)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CONSTANT_NameAndType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[12](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name_index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32,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signature_index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33)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26)CONSTANT_Utf8[1]("Foo")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27)CONSTANT_Utf8[1]("java/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lang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/Object")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28)CONSTANT_Utf8[1]("java/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lang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/System")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29)CONSTANT_Utf8[1]("out")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30)CONSTANT_Utf8[1]("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Ljava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io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PrintStream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31)CONSTANT_Utf8[1]("java/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io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PrintStream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32)CONSTANT_Utf8[1]("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println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33)CONSTANT_Utf8[1]("(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Ljava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lang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/String;)V")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78D-C629-C34F-A249-3FE3860FE5B0}" type="slidenum">
              <a:rPr lang="en-US"/>
              <a:pPr/>
              <a:t>18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Field Table</a:t>
            </a:r>
          </a:p>
        </p:txBody>
      </p:sp>
      <p:graphicFrame>
        <p:nvGraphicFramePr>
          <p:cNvPr id="18434" name="Group 2"/>
          <p:cNvGraphicFramePr>
            <a:graphicFrameLocks noGrp="1"/>
          </p:cNvGraphicFramePr>
          <p:nvPr/>
        </p:nvGraphicFramePr>
        <p:xfrm>
          <a:off x="1243013" y="2124075"/>
          <a:ext cx="6577012" cy="1869440"/>
        </p:xfrm>
        <a:graphic>
          <a:graphicData uri="http://schemas.openxmlformats.org/drawingml/2006/table">
            <a:tbl>
              <a:tblPr/>
              <a:tblGrid>
                <a:gridCol w="2471737"/>
                <a:gridCol w="1428750"/>
                <a:gridCol w="2676525"/>
              </a:tblGrid>
              <a:tr h="4651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count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length of table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Field Table 1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variable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index into CP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Field Table 2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variable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index into CP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8478" name="Rectangle 46"/>
          <p:cNvSpPr>
            <a:spLocks/>
          </p:cNvSpPr>
          <p:nvPr/>
        </p:nvSpPr>
        <p:spPr bwMode="auto">
          <a:xfrm>
            <a:off x="1082675" y="4630738"/>
            <a:ext cx="70866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table of field table entries, one for each field defined in the class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A75BB-3596-6F42-9D78-6FECC11297C6}" type="slidenum">
              <a:rPr lang="en-US"/>
              <a:pPr/>
              <a:t>19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Field Table Entry</a:t>
            </a:r>
          </a:p>
        </p:txBody>
      </p:sp>
      <p:graphicFrame>
        <p:nvGraphicFramePr>
          <p:cNvPr id="19458" name="Group 2"/>
          <p:cNvGraphicFramePr>
            <a:graphicFrameLocks noGrp="1"/>
          </p:cNvGraphicFramePr>
          <p:nvPr/>
        </p:nvGraphicFramePr>
        <p:xfrm>
          <a:off x="1176338" y="2143125"/>
          <a:ext cx="6872287" cy="3271520"/>
        </p:xfrm>
        <a:graphic>
          <a:graphicData uri="http://schemas.openxmlformats.org/drawingml/2006/table">
            <a:tbl>
              <a:tblPr/>
              <a:tblGrid>
                <a:gridCol w="2582862"/>
                <a:gridCol w="1289050"/>
                <a:gridCol w="3000375"/>
              </a:tblGrid>
              <a:tr h="4651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access flags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e.g. public, static, 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name index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index of a Utf8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descriptor index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index of a Utf8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attributes count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number of attributes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attribute 1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variable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e.g. constant value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attribute 2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variable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42F06-11D7-9741-B9E0-052303435E3C}" type="slidenum">
              <a:rPr lang="en-US"/>
              <a:pPr/>
              <a:t>2</a:t>
            </a:fld>
            <a:endParaRPr lang="en-US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52450"/>
            <a:ext cx="7772400" cy="1428750"/>
          </a:xfrm>
          <a:ln/>
        </p:spPr>
        <p:txBody>
          <a:bodyPr rIns="132080"/>
          <a:lstStyle/>
          <a:p>
            <a:r>
              <a:rPr lang="en-US" sz="4000"/>
              <a:t>Compiling for Different Platforms</a:t>
            </a:r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657225" y="1924050"/>
            <a:ext cx="77089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spcBef>
                <a:spcPts val="16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Program written in some high-level language </a:t>
            </a:r>
            <a:r>
              <a:rPr lang="en-US" sz="2800">
                <a:solidFill>
                  <a:srgbClr val="008000"/>
                </a:solidFill>
                <a:ea typeface="ＭＳ Ｐゴシック" charset="0"/>
                <a:cs typeface="Arial" charset="0"/>
              </a:rPr>
              <a:t>(C, Fortran, ML, ...)</a:t>
            </a:r>
          </a:p>
          <a:p>
            <a:pPr marL="268288" indent="-228600">
              <a:spcBef>
                <a:spcPts val="16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Compiled to intermediate form</a:t>
            </a:r>
          </a:p>
          <a:p>
            <a:pPr marL="268288" indent="-228600">
              <a:spcBef>
                <a:spcPts val="16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Optimized</a:t>
            </a:r>
          </a:p>
          <a:p>
            <a:pPr marL="268288" indent="-228600">
              <a:spcBef>
                <a:spcPts val="16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Code generated for various platforms </a:t>
            </a:r>
            <a:r>
              <a:rPr lang="en-US" sz="2800">
                <a:solidFill>
                  <a:srgbClr val="008000"/>
                </a:solidFill>
                <a:ea typeface="ＭＳ Ｐゴシック" charset="0"/>
                <a:cs typeface="Arial" charset="0"/>
              </a:rPr>
              <a:t>(machine architecture + operating system)</a:t>
            </a:r>
          </a:p>
          <a:p>
            <a:pPr marL="268288" indent="-228600">
              <a:spcBef>
                <a:spcPts val="16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Consumers download code for their platform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80275-B407-824D-B066-F1C420039B71}" type="slidenum">
              <a:rPr lang="en-US"/>
              <a:pPr/>
              <a:t>20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Method Table</a:t>
            </a:r>
          </a:p>
        </p:txBody>
      </p:sp>
      <p:graphicFrame>
        <p:nvGraphicFramePr>
          <p:cNvPr id="20482" name="Group 2"/>
          <p:cNvGraphicFramePr>
            <a:graphicFrameLocks noGrp="1"/>
          </p:cNvGraphicFramePr>
          <p:nvPr/>
        </p:nvGraphicFramePr>
        <p:xfrm>
          <a:off x="1243013" y="2124075"/>
          <a:ext cx="6577012" cy="1869440"/>
        </p:xfrm>
        <a:graphic>
          <a:graphicData uri="http://schemas.openxmlformats.org/drawingml/2006/table">
            <a:tbl>
              <a:tblPr/>
              <a:tblGrid>
                <a:gridCol w="2471737"/>
                <a:gridCol w="1428750"/>
                <a:gridCol w="2676525"/>
              </a:tblGrid>
              <a:tr h="4651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count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length of table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Method Table 1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variable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index into CP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Method Table 2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variable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index into CP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0526" name="Rectangle 46"/>
          <p:cNvSpPr>
            <a:spLocks/>
          </p:cNvSpPr>
          <p:nvPr/>
        </p:nvSpPr>
        <p:spPr bwMode="auto">
          <a:xfrm>
            <a:off x="1082675" y="4630738"/>
            <a:ext cx="70866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table of method table entries, one for each method defined in the class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7F99-5E47-6F4D-899C-AB6F7E548E7C}" type="slidenum">
              <a:rPr lang="en-US"/>
              <a:pPr/>
              <a:t>21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Method Table Entry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1176338" y="2143125"/>
          <a:ext cx="6872287" cy="3271520"/>
        </p:xfrm>
        <a:graphic>
          <a:graphicData uri="http://schemas.openxmlformats.org/drawingml/2006/table">
            <a:tbl>
              <a:tblPr/>
              <a:tblGrid>
                <a:gridCol w="2582862"/>
                <a:gridCol w="1289050"/>
                <a:gridCol w="3000375"/>
              </a:tblGrid>
              <a:tr h="4651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access flags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e.g. public, static, 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name index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index of a Utf8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descriptor index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index of a Utf8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attributes count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number of attributes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code attribute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variable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attribute 2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variable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675D2-6D88-B544-B23B-9683F5C49EAD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22529" name="Group 1"/>
          <p:cNvGraphicFramePr>
            <a:graphicFrameLocks noGrp="1"/>
          </p:cNvGraphicFramePr>
          <p:nvPr/>
        </p:nvGraphicFramePr>
        <p:xfrm>
          <a:off x="504825" y="2095500"/>
          <a:ext cx="8169275" cy="3251200"/>
        </p:xfrm>
        <a:graphic>
          <a:graphicData uri="http://schemas.openxmlformats.org/drawingml/2006/table">
            <a:tbl>
              <a:tblPr/>
              <a:tblGrid>
                <a:gridCol w="2338388"/>
                <a:gridCol w="2071687"/>
                <a:gridCol w="3759200"/>
              </a:tblGrid>
              <a:tr h="401638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maxStack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max operand stack depth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maxLocals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number of local variables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codeLength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length of bytecode array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code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codeLength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the executable bytecode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excTableLength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number of exception handlers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exceptionTable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excTableLength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exception handler info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attributesCount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number of attributes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attributes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variable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e.g. LineNumberTable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2613" name="Rectangle 8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76400"/>
          </a:xfrm>
          <a:ln/>
        </p:spPr>
        <p:txBody>
          <a:bodyPr rIns="132080"/>
          <a:lstStyle/>
          <a:p>
            <a:r>
              <a:rPr lang="en-US"/>
              <a:t>Code Attribute of a Method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4BC89-E9CB-084B-906E-FA079E1F0F8A}" type="slidenum">
              <a:rPr lang="en-US"/>
              <a:pPr/>
              <a:t>23</a:t>
            </a:fld>
            <a:endParaRPr lang="en-US"/>
          </a:p>
        </p:txBody>
      </p:sp>
      <p:sp>
        <p:nvSpPr>
          <p:cNvPr id="23553" name="Rectangle 1"/>
          <p:cNvSpPr>
            <a:spLocks/>
          </p:cNvSpPr>
          <p:nvPr/>
        </p:nvSpPr>
        <p:spPr bwMode="auto">
          <a:xfrm>
            <a:off x="1811338" y="4141788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3292475" y="4141788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1457325" y="2112963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2192338" y="2112963"/>
            <a:ext cx="727075" cy="66675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Rectangle 5"/>
          <p:cNvSpPr>
            <a:spLocks/>
          </p:cNvSpPr>
          <p:nvPr/>
        </p:nvSpPr>
        <p:spPr bwMode="auto">
          <a:xfrm>
            <a:off x="2928938" y="2112963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3665538" y="2112963"/>
            <a:ext cx="727075" cy="66675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9" name="Rectangle 7"/>
          <p:cNvSpPr>
            <a:spLocks/>
          </p:cNvSpPr>
          <p:nvPr/>
        </p:nvSpPr>
        <p:spPr bwMode="auto">
          <a:xfrm>
            <a:off x="4410075" y="2112963"/>
            <a:ext cx="727075" cy="66675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5156200" y="2112963"/>
            <a:ext cx="727075" cy="666750"/>
          </a:xfrm>
          <a:prstGeom prst="rect">
            <a:avLst/>
          </a:prstGeom>
          <a:solidFill>
            <a:srgbClr val="CCCCFF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5892800" y="2112963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040063" y="1557338"/>
            <a:ext cx="27130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 variable array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3360738" y="3611563"/>
            <a:ext cx="2070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operand stack</a:t>
            </a:r>
          </a:p>
        </p:txBody>
      </p:sp>
      <p:sp>
        <p:nvSpPr>
          <p:cNvPr id="23564" name="Rectangle 12"/>
          <p:cNvSpPr>
            <a:spLocks/>
          </p:cNvSpPr>
          <p:nvPr/>
        </p:nvSpPr>
        <p:spPr bwMode="auto">
          <a:xfrm>
            <a:off x="1550988" y="2750841"/>
            <a:ext cx="54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this</a:t>
            </a: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2393950" y="2750841"/>
            <a:ext cx="39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0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3143250" y="2750841"/>
            <a:ext cx="39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</a:t>
            </a:r>
            <a:r>
              <a:rPr lang="en-US" sz="2000" baseline="-25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3860800" y="2750841"/>
            <a:ext cx="39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</a:t>
            </a:r>
            <a:r>
              <a:rPr lang="en-US" sz="2000" baseline="-25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2</a:t>
            </a:r>
          </a:p>
        </p:txBody>
      </p:sp>
      <p:sp>
        <p:nvSpPr>
          <p:cNvPr id="23568" name="AutoShape 16"/>
          <p:cNvSpPr>
            <a:spLocks/>
          </p:cNvSpPr>
          <p:nvPr/>
        </p:nvSpPr>
        <p:spPr bwMode="auto">
          <a:xfrm rot="-5400000">
            <a:off x="2819400" y="1700213"/>
            <a:ext cx="231775" cy="2905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9" name="AutoShape 17"/>
          <p:cNvSpPr>
            <a:spLocks/>
          </p:cNvSpPr>
          <p:nvPr/>
        </p:nvSpPr>
        <p:spPr bwMode="auto">
          <a:xfrm rot="-5400000">
            <a:off x="5751513" y="1700213"/>
            <a:ext cx="231775" cy="2905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0" name="Rectangle 18"/>
          <p:cNvSpPr>
            <a:spLocks/>
          </p:cNvSpPr>
          <p:nvPr/>
        </p:nvSpPr>
        <p:spPr bwMode="auto">
          <a:xfrm>
            <a:off x="2370138" y="3224213"/>
            <a:ext cx="1182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parameters</a:t>
            </a:r>
          </a:p>
        </p:txBody>
      </p:sp>
      <p:sp>
        <p:nvSpPr>
          <p:cNvPr id="23571" name="Rectangle 19"/>
          <p:cNvSpPr>
            <a:spLocks/>
          </p:cNvSpPr>
          <p:nvPr/>
        </p:nvSpPr>
        <p:spPr bwMode="auto">
          <a:xfrm>
            <a:off x="5286375" y="3225800"/>
            <a:ext cx="1195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other locals</a:t>
            </a:r>
          </a:p>
        </p:txBody>
      </p:sp>
      <p:sp>
        <p:nvSpPr>
          <p:cNvPr id="23572" name="Rectangle 20"/>
          <p:cNvSpPr>
            <a:spLocks/>
          </p:cNvSpPr>
          <p:nvPr/>
        </p:nvSpPr>
        <p:spPr bwMode="auto">
          <a:xfrm rot="5400000">
            <a:off x="6823868" y="2218532"/>
            <a:ext cx="1370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maxLocals</a:t>
            </a:r>
          </a:p>
        </p:txBody>
      </p:sp>
      <p:sp>
        <p:nvSpPr>
          <p:cNvPr id="23573" name="Rectangle 21"/>
          <p:cNvSpPr>
            <a:spLocks/>
          </p:cNvSpPr>
          <p:nvPr/>
        </p:nvSpPr>
        <p:spPr bwMode="auto">
          <a:xfrm rot="5400000">
            <a:off x="6500019" y="4344194"/>
            <a:ext cx="1271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maxStack</a:t>
            </a:r>
          </a:p>
        </p:txBody>
      </p:sp>
      <p:sp>
        <p:nvSpPr>
          <p:cNvPr id="23574" name="Rectangle 22"/>
          <p:cNvSpPr>
            <a:spLocks/>
          </p:cNvSpPr>
          <p:nvPr/>
        </p:nvSpPr>
        <p:spPr bwMode="auto">
          <a:xfrm>
            <a:off x="2960688" y="5316538"/>
            <a:ext cx="746125" cy="142875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5" name="Rectangle 23"/>
          <p:cNvSpPr>
            <a:spLocks/>
          </p:cNvSpPr>
          <p:nvPr/>
        </p:nvSpPr>
        <p:spPr bwMode="auto">
          <a:xfrm>
            <a:off x="2960688" y="5597525"/>
            <a:ext cx="746125" cy="142875"/>
          </a:xfrm>
          <a:prstGeom prst="rect">
            <a:avLst/>
          </a:prstGeom>
          <a:solidFill>
            <a:srgbClr val="FFC5C5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6" name="Rectangle 24"/>
          <p:cNvSpPr>
            <a:spLocks/>
          </p:cNvSpPr>
          <p:nvPr/>
        </p:nvSpPr>
        <p:spPr bwMode="auto">
          <a:xfrm>
            <a:off x="2960688" y="5878513"/>
            <a:ext cx="746125" cy="1428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7" name="Rectangle 25"/>
          <p:cNvSpPr>
            <a:spLocks/>
          </p:cNvSpPr>
          <p:nvPr/>
        </p:nvSpPr>
        <p:spPr bwMode="auto">
          <a:xfrm>
            <a:off x="3687763" y="5184775"/>
            <a:ext cx="199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reference type</a:t>
            </a:r>
          </a:p>
        </p:txBody>
      </p:sp>
      <p:sp>
        <p:nvSpPr>
          <p:cNvPr id="23578" name="Rectangle 26"/>
          <p:cNvSpPr>
            <a:spLocks/>
          </p:cNvSpPr>
          <p:nvPr/>
        </p:nvSpPr>
        <p:spPr bwMode="auto">
          <a:xfrm>
            <a:off x="3676650" y="5464175"/>
            <a:ext cx="4699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integer (boolean, byte, ...)</a:t>
            </a:r>
          </a:p>
        </p:txBody>
      </p:sp>
      <p:sp>
        <p:nvSpPr>
          <p:cNvPr id="23579" name="Rectangle 27"/>
          <p:cNvSpPr>
            <a:spLocks/>
          </p:cNvSpPr>
          <p:nvPr/>
        </p:nvSpPr>
        <p:spPr bwMode="auto">
          <a:xfrm>
            <a:off x="3689350" y="5743575"/>
            <a:ext cx="1744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continuation</a:t>
            </a:r>
          </a:p>
        </p:txBody>
      </p:sp>
      <p:sp>
        <p:nvSpPr>
          <p:cNvPr id="23580" name="Rectangle 28"/>
          <p:cNvSpPr>
            <a:spLocks/>
          </p:cNvSpPr>
          <p:nvPr/>
        </p:nvSpPr>
        <p:spPr bwMode="auto">
          <a:xfrm>
            <a:off x="1511300" y="2293938"/>
            <a:ext cx="620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String</a:t>
            </a:r>
          </a:p>
        </p:txBody>
      </p:sp>
      <p:sp>
        <p:nvSpPr>
          <p:cNvPr id="23581" name="Rectangle 29"/>
          <p:cNvSpPr>
            <a:spLocks/>
          </p:cNvSpPr>
          <p:nvPr/>
        </p:nvSpPr>
        <p:spPr bwMode="auto">
          <a:xfrm>
            <a:off x="2973388" y="2166938"/>
            <a:ext cx="6302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Hash-</a:t>
            </a:r>
          </a:p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table</a:t>
            </a:r>
          </a:p>
        </p:txBody>
      </p:sp>
      <p:sp>
        <p:nvSpPr>
          <p:cNvPr id="23582" name="Rectangle 30"/>
          <p:cNvSpPr>
            <a:spLocks/>
          </p:cNvSpPr>
          <p:nvPr/>
        </p:nvSpPr>
        <p:spPr bwMode="auto">
          <a:xfrm>
            <a:off x="5916613" y="2293938"/>
            <a:ext cx="669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Object</a:t>
            </a: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1833563" y="4141788"/>
            <a:ext cx="5149850" cy="687387"/>
            <a:chOff x="0" y="0"/>
            <a:chExt cx="3243" cy="433"/>
          </a:xfrm>
        </p:grpSpPr>
        <p:sp>
          <p:nvSpPr>
            <p:cNvPr id="23584" name="Rectangle 32"/>
            <p:cNvSpPr>
              <a:spLocks/>
            </p:cNvSpPr>
            <p:nvPr/>
          </p:nvSpPr>
          <p:spPr bwMode="auto">
            <a:xfrm>
              <a:off x="451" y="0"/>
              <a:ext cx="458" cy="42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85" name="Rectangle 33"/>
            <p:cNvSpPr>
              <a:spLocks/>
            </p:cNvSpPr>
            <p:nvPr/>
          </p:nvSpPr>
          <p:spPr bwMode="auto">
            <a:xfrm>
              <a:off x="1385" y="0"/>
              <a:ext cx="458" cy="42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86" name="Rectangle 34"/>
            <p:cNvSpPr>
              <a:spLocks/>
            </p:cNvSpPr>
            <p:nvPr/>
          </p:nvSpPr>
          <p:spPr bwMode="auto">
            <a:xfrm>
              <a:off x="1851" y="0"/>
              <a:ext cx="458" cy="42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87" name="Rectangle 35"/>
            <p:cNvSpPr>
              <a:spLocks/>
            </p:cNvSpPr>
            <p:nvPr/>
          </p:nvSpPr>
          <p:spPr bwMode="auto">
            <a:xfrm>
              <a:off x="2318" y="0"/>
              <a:ext cx="458" cy="42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88" name="Rectangle 36"/>
            <p:cNvSpPr>
              <a:spLocks/>
            </p:cNvSpPr>
            <p:nvPr/>
          </p:nvSpPr>
          <p:spPr bwMode="auto">
            <a:xfrm>
              <a:off x="2785" y="0"/>
              <a:ext cx="458" cy="42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89" name="Rectangle 37"/>
            <p:cNvSpPr>
              <a:spLocks/>
            </p:cNvSpPr>
            <p:nvPr/>
          </p:nvSpPr>
          <p:spPr bwMode="auto">
            <a:xfrm>
              <a:off x="0" y="33"/>
              <a:ext cx="427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String-</a:t>
              </a:r>
            </a:p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Buffer</a:t>
              </a:r>
            </a:p>
          </p:txBody>
        </p:sp>
        <p:sp>
          <p:nvSpPr>
            <p:cNvPr id="23590" name="Rectangle 38"/>
            <p:cNvSpPr>
              <a:spLocks/>
            </p:cNvSpPr>
            <p:nvPr/>
          </p:nvSpPr>
          <p:spPr bwMode="auto">
            <a:xfrm>
              <a:off x="953" y="33"/>
              <a:ext cx="37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User-</a:t>
              </a:r>
            </a:p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Class</a:t>
              </a:r>
            </a:p>
          </p:txBody>
        </p:sp>
      </p:grpSp>
      <p:sp>
        <p:nvSpPr>
          <p:cNvPr id="23591" name="Rectangle 39"/>
          <p:cNvSpPr>
            <a:spLocks/>
          </p:cNvSpPr>
          <p:nvPr/>
        </p:nvSpPr>
        <p:spPr bwMode="auto">
          <a:xfrm>
            <a:off x="4162425" y="4322763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int[ ]</a:t>
            </a:r>
          </a:p>
        </p:txBody>
      </p:sp>
      <p:sp>
        <p:nvSpPr>
          <p:cNvPr id="23592" name="Rectangle 40"/>
          <p:cNvSpPr>
            <a:spLocks/>
          </p:cNvSpPr>
          <p:nvPr/>
        </p:nvSpPr>
        <p:spPr bwMode="auto">
          <a:xfrm>
            <a:off x="6627813" y="2109788"/>
            <a:ext cx="727075" cy="666750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93" name="Rectangle 41"/>
          <p:cNvSpPr>
            <a:spLocks/>
          </p:cNvSpPr>
          <p:nvPr/>
        </p:nvSpPr>
        <p:spPr bwMode="auto">
          <a:xfrm>
            <a:off x="2962275" y="6159500"/>
            <a:ext cx="746125" cy="1428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94" name="Rectangle 42"/>
          <p:cNvSpPr>
            <a:spLocks/>
          </p:cNvSpPr>
          <p:nvPr/>
        </p:nvSpPr>
        <p:spPr bwMode="auto">
          <a:xfrm>
            <a:off x="3690938" y="6021388"/>
            <a:ext cx="12334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useless</a:t>
            </a:r>
          </a:p>
        </p:txBody>
      </p:sp>
      <p:sp>
        <p:nvSpPr>
          <p:cNvPr id="23595" name="Rectangle 4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rIns="132080" anchor="b"/>
          <a:lstStyle/>
          <a:p>
            <a:pPr>
              <a:lnSpc>
                <a:spcPct val="150000"/>
              </a:lnSpc>
            </a:pPr>
            <a:r>
              <a:rPr lang="en-US"/>
              <a:t>Stack Frame of a Method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41E56-9355-2D4F-8588-AFA110D395ED}" type="slidenum">
              <a:rPr lang="en-US"/>
              <a:pPr/>
              <a:t>24</a:t>
            </a:fld>
            <a:endParaRPr lang="en-US"/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973138" y="2327275"/>
            <a:ext cx="7302500" cy="3835400"/>
          </a:xfr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Ins="132080"/>
          <a:lstStyle/>
          <a:p>
            <a:pPr marL="496888" indent="-457200">
              <a:lnSpc>
                <a:spcPct val="80000"/>
              </a:lnSpc>
              <a:buFont typeface="Arial" charset="0"/>
              <a:buNone/>
              <a:tabLst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</a:tabLst>
            </a:pP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5:   iload_1</a:t>
            </a:r>
            <a:r>
              <a:rPr lang="en-US" sz="2400" b="1" dirty="0">
                <a:latin typeface="Courier New" charset="0"/>
                <a:ea typeface="ヒラギノ角ゴ ProN W6" charset="0"/>
                <a:cs typeface="ヒラギノ角ゴ ProN W6" charset="0"/>
                <a:sym typeface="Courier New" charset="0"/>
              </a:rPr>
              <a:t>		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//load b</a:t>
            </a:r>
            <a:endParaRPr lang="en-US" sz="2400" b="1" dirty="0">
              <a:solidFill>
                <a:srgbClr val="008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496888" indent="-457200">
              <a:lnSpc>
                <a:spcPct val="80000"/>
              </a:lnSpc>
              <a:buFont typeface="Arial" charset="0"/>
              <a:buNone/>
              <a:tabLst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</a:tabLst>
            </a:pP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6:   </a:t>
            </a:r>
            <a:r>
              <a:rPr lang="en-US" sz="2400" b="1" dirty="0" err="1">
                <a:latin typeface="Courier New" charset="0"/>
                <a:cs typeface="Courier New" charset="0"/>
                <a:sym typeface="Courier New" charset="0"/>
              </a:rPr>
              <a:t>ifeq</a:t>
            </a: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 16</a:t>
            </a:r>
            <a:r>
              <a:rPr lang="en-US" sz="2400" b="1" dirty="0">
                <a:latin typeface="Courier New" charset="0"/>
                <a:ea typeface="ヒラギノ角ゴ ProN W6" charset="0"/>
                <a:cs typeface="ヒラギノ角ゴ ProN W6" charset="0"/>
                <a:sym typeface="Courier New" charset="0"/>
              </a:rPr>
              <a:t>		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//if false, </a:t>
            </a:r>
            <a:r>
              <a:rPr lang="en-US" sz="2400" b="1" dirty="0" err="1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goto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 else</a:t>
            </a:r>
            <a:endParaRPr lang="en-US" sz="2400" b="1" dirty="0">
              <a:solidFill>
                <a:srgbClr val="008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496888" indent="-457200">
              <a:lnSpc>
                <a:spcPct val="80000"/>
              </a:lnSpc>
              <a:buFont typeface="Arial" charset="0"/>
              <a:buNone/>
              <a:tabLst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</a:tabLst>
            </a:pP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9:   iload_3</a:t>
            </a:r>
            <a:r>
              <a:rPr lang="en-US" sz="2400" b="1" dirty="0">
                <a:latin typeface="Courier New" charset="0"/>
                <a:ea typeface="ヒラギノ角ゴ ProN W6" charset="0"/>
                <a:cs typeface="ヒラギノ角ゴ ProN W6" charset="0"/>
                <a:sym typeface="Courier New" charset="0"/>
              </a:rPr>
              <a:t>		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//load y</a:t>
            </a:r>
            <a:endParaRPr lang="en-US" sz="2400" b="1" dirty="0">
              <a:solidFill>
                <a:srgbClr val="008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496888" indent="-457200">
              <a:lnSpc>
                <a:spcPct val="80000"/>
              </a:lnSpc>
              <a:buFont typeface="Arial" charset="0"/>
              <a:buNone/>
              <a:tabLst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</a:tabLst>
            </a:pP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10:  iconst_1</a:t>
            </a:r>
            <a:r>
              <a:rPr lang="en-US" sz="2400" b="1" dirty="0">
                <a:latin typeface="Courier New" charset="0"/>
                <a:ea typeface="ヒラギノ角ゴ ProN W6" charset="0"/>
                <a:cs typeface="ヒラギノ角ゴ ProN W6" charset="0"/>
                <a:sym typeface="Courier New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//load 1</a:t>
            </a:r>
            <a:endParaRPr lang="en-US" sz="2400" b="1" dirty="0">
              <a:solidFill>
                <a:srgbClr val="008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496888" indent="-457200">
              <a:lnSpc>
                <a:spcPct val="80000"/>
              </a:lnSpc>
              <a:buFont typeface="Arial" charset="0"/>
              <a:buNone/>
              <a:tabLst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</a:tabLst>
            </a:pP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11:  </a:t>
            </a:r>
            <a:r>
              <a:rPr lang="en-US" sz="2400" b="1" dirty="0" err="1">
                <a:latin typeface="Courier New" charset="0"/>
                <a:cs typeface="Courier New" charset="0"/>
                <a:sym typeface="Courier New" charset="0"/>
              </a:rPr>
              <a:t>iadd</a:t>
            </a:r>
            <a:r>
              <a:rPr lang="en-US" sz="2400" b="1" dirty="0">
                <a:latin typeface="Courier New" charset="0"/>
                <a:ea typeface="ヒラギノ角ゴ ProN W6" charset="0"/>
                <a:cs typeface="ヒラギノ角ゴ ProN W6" charset="0"/>
                <a:sym typeface="Courier New" charset="0"/>
              </a:rPr>
              <a:t>			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//y+1</a:t>
            </a:r>
            <a:endParaRPr lang="en-US" sz="2400" b="1" dirty="0">
              <a:solidFill>
                <a:srgbClr val="008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496888" indent="-457200">
              <a:lnSpc>
                <a:spcPct val="80000"/>
              </a:lnSpc>
              <a:buFont typeface="Arial" charset="0"/>
              <a:buNone/>
              <a:tabLst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</a:tabLst>
            </a:pP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12:  istore_2</a:t>
            </a:r>
            <a:r>
              <a:rPr lang="en-US" sz="2400" b="1" dirty="0">
                <a:latin typeface="Courier New" charset="0"/>
                <a:ea typeface="ヒラギノ角ゴ ProN W6" charset="0"/>
                <a:cs typeface="ヒラギノ角ゴ ProN W6" charset="0"/>
                <a:sym typeface="Courier New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//save x</a:t>
            </a:r>
            <a:endParaRPr lang="en-US" sz="2400" b="1" dirty="0">
              <a:solidFill>
                <a:srgbClr val="008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496888" indent="-457200">
              <a:lnSpc>
                <a:spcPct val="80000"/>
              </a:lnSpc>
              <a:buFont typeface="Arial" charset="0"/>
              <a:buNone/>
              <a:tabLst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</a:tabLst>
            </a:pP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13:  </a:t>
            </a:r>
            <a:r>
              <a:rPr lang="en-US" sz="2400" b="1" dirty="0" err="1">
                <a:latin typeface="Courier New" charset="0"/>
                <a:cs typeface="Courier New" charset="0"/>
                <a:sym typeface="Courier New" charset="0"/>
              </a:rPr>
              <a:t>goto</a:t>
            </a: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 19</a:t>
            </a:r>
            <a:r>
              <a:rPr lang="en-US" sz="2400" b="1" dirty="0">
                <a:latin typeface="Courier New" charset="0"/>
                <a:ea typeface="ヒラギノ角ゴ ProN W6" charset="0"/>
                <a:cs typeface="ヒラギノ角ゴ ProN W6" charset="0"/>
                <a:sym typeface="Courier New" charset="0"/>
              </a:rPr>
              <a:t>		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//skip else</a:t>
            </a:r>
            <a:endParaRPr lang="en-US" sz="2400" b="1" dirty="0">
              <a:solidFill>
                <a:srgbClr val="008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496888" indent="-457200">
              <a:lnSpc>
                <a:spcPct val="80000"/>
              </a:lnSpc>
              <a:buFont typeface="Arial" charset="0"/>
              <a:buNone/>
              <a:tabLst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</a:tabLst>
            </a:pP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16:  </a:t>
            </a:r>
            <a:r>
              <a:rPr lang="en-US" sz="2400" b="1" dirty="0" err="1">
                <a:latin typeface="Courier New" charset="0"/>
                <a:cs typeface="Courier New" charset="0"/>
                <a:sym typeface="Courier New" charset="0"/>
              </a:rPr>
              <a:t>iload</a:t>
            </a: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 4</a:t>
            </a:r>
            <a:r>
              <a:rPr lang="en-US" sz="2400" b="1" dirty="0">
                <a:latin typeface="Courier New" charset="0"/>
                <a:ea typeface="ヒラギノ角ゴ ProN W6" charset="0"/>
                <a:cs typeface="ヒラギノ角ゴ ProN W6" charset="0"/>
                <a:sym typeface="Courier New" charset="0"/>
              </a:rPr>
              <a:t>		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//load z</a:t>
            </a:r>
            <a:endParaRPr lang="en-US" sz="2400" b="1" dirty="0">
              <a:solidFill>
                <a:srgbClr val="008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496888" indent="-457200">
              <a:lnSpc>
                <a:spcPct val="80000"/>
              </a:lnSpc>
              <a:buFont typeface="Arial" charset="0"/>
              <a:buNone/>
              <a:tabLst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</a:tabLst>
            </a:pP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18:  istore_2</a:t>
            </a:r>
            <a:r>
              <a:rPr lang="en-US" sz="2400" b="1" dirty="0">
                <a:latin typeface="Courier New" charset="0"/>
                <a:ea typeface="ヒラギノ角ゴ ProN W6" charset="0"/>
                <a:cs typeface="ヒラギノ角ゴ ProN W6" charset="0"/>
                <a:sym typeface="Courier New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//save x</a:t>
            </a:r>
            <a:endParaRPr lang="en-US" sz="2400" b="1" dirty="0">
              <a:solidFill>
                <a:srgbClr val="008000"/>
              </a:solidFill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496888" indent="-457200">
              <a:lnSpc>
                <a:spcPct val="80000"/>
              </a:lnSpc>
              <a:buFont typeface="Arial" charset="0"/>
              <a:buNone/>
              <a:tabLst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  <a:tab pos="2159000" algn="l"/>
                <a:tab pos="2311400" algn="l"/>
              </a:tabLst>
            </a:pPr>
            <a:r>
              <a:rPr lang="en-US" sz="2400" b="1" dirty="0">
                <a:latin typeface="Courier New" charset="0"/>
                <a:cs typeface="Courier New" charset="0"/>
                <a:sym typeface="Courier New" charset="0"/>
              </a:rPr>
              <a:t>19:  ...</a:t>
            </a:r>
            <a:endParaRPr lang="en-US" sz="2400" b="1" dirty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6011863" y="3273227"/>
            <a:ext cx="214312" cy="1635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6257529" y="5196683"/>
            <a:ext cx="1778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650"/>
              </a:spcBef>
            </a:pPr>
            <a:r>
              <a:rPr lang="en-US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else clause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6011863" y="5136556"/>
            <a:ext cx="214312" cy="5715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6241753" y="3873055"/>
            <a:ext cx="180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650"/>
              </a:spcBef>
            </a:pPr>
            <a:r>
              <a:rPr lang="en-US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then clause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73200"/>
          </a:xfrm>
          <a:ln/>
        </p:spPr>
        <p:txBody>
          <a:bodyPr rIns="132080"/>
          <a:lstStyle/>
          <a:p>
            <a:r>
              <a:rPr lang="en-US"/>
              <a:t>Example Bytecode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979488" y="1454150"/>
            <a:ext cx="3454400" cy="812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(b) x = y + 1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</a:p>
          <a:p>
            <a:pPr marL="39688" algn="ctr"/>
            <a:r>
              <a:rPr lang="en-US" b="1" dirty="0" smtClean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else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x = z;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F2AC2-A48C-2945-BD2A-EF325B0427F6}" type="slidenum">
              <a:rPr lang="en-US"/>
              <a:pPr/>
              <a:t>25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76400"/>
          </a:xfrm>
          <a:ln/>
        </p:spPr>
        <p:txBody>
          <a:bodyPr rIns="132080"/>
          <a:lstStyle/>
          <a:p>
            <a:r>
              <a:rPr lang="en-US"/>
              <a:t>Examples</a:t>
            </a:r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544513" y="2173287"/>
            <a:ext cx="8077200" cy="192080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40639" bIns="0"/>
          <a:lstStyle/>
          <a:p>
            <a:pPr marL="39688"/>
            <a:r>
              <a:rPr lang="en-US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Foo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public static void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main(String[]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"Hello world"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);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}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898525" y="4570413"/>
            <a:ext cx="736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611188" indent="-571500"/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 How many methods?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F2AC2-A48C-2945-BD2A-EF325B0427F6}" type="slidenum">
              <a:rPr lang="en-US"/>
              <a:pPr/>
              <a:t>26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76400"/>
          </a:xfrm>
          <a:ln/>
        </p:spPr>
        <p:txBody>
          <a:bodyPr rIns="132080"/>
          <a:lstStyle/>
          <a:p>
            <a:r>
              <a:rPr lang="en-US"/>
              <a:t>Examples</a:t>
            </a:r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544513" y="2173287"/>
            <a:ext cx="8077200" cy="192080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40639" bIns="0"/>
          <a:lstStyle/>
          <a:p>
            <a:pPr marL="39688"/>
            <a:r>
              <a:rPr lang="en-US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Foo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public static void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main(String[]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"Hello world"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);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}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927100" y="5294313"/>
            <a:ext cx="736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611188" indent="-571500"/>
            <a:r>
              <a:rPr lang="en-US" sz="32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A) 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2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898525" y="4570413"/>
            <a:ext cx="736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611188" indent="-571500"/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 How many methods?</a:t>
            </a:r>
          </a:p>
        </p:txBody>
      </p:sp>
    </p:spTree>
    <p:extLst>
      <p:ext uri="{BB962C8B-B14F-4D97-AF65-F5344CB8AC3E}">
        <p14:creationId xmlns:p14="http://schemas.microsoft.com/office/powerpoint/2010/main" val="3824844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04315-DBDB-954F-8164-9BE7A7CF8C21}" type="slidenum">
              <a:rPr lang="en-US"/>
              <a:pPr/>
              <a:t>27</a:t>
            </a:fld>
            <a:endParaRPr lang="en-US"/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781050" y="847725"/>
            <a:ext cx="76073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public static void main (String[] args)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Code: maxStack=2 maxLocals=1 length=9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exceptions=0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attributes=2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  source lines=2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  local variables=1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    java/lang/String[] args startPC=0 length=9 index=0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----------------------------------------------------------------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  getstatic java/lang/System.out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3:   ldc "Hello world"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  invokevirtual java/io/PrintStream.println(Ljava/lang/String;)V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8:   return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================================================================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void &lt;init&gt; ()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Code: maxStack=1 maxLocals=1 length=5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exceptions=0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attributes=2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  source lines=1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  local variables=1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    Foo this startPC=0 length=5 index=0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----------------------------------------------------------------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  aload_0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1:   invokespecial java/lang/Object.&lt;init&gt;()V</a:t>
            </a:r>
          </a:p>
          <a:p>
            <a:pPr marL="39688">
              <a:lnSpc>
                <a:spcPct val="50000"/>
              </a:lnSpc>
              <a:spcBef>
                <a:spcPts val="800"/>
              </a:spcBef>
            </a:pPr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4:   return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C1C76-38FC-0B4E-BEC0-91E03998B9F8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27649" name="Group 1"/>
          <p:cNvGraphicFramePr>
            <a:graphicFrameLocks noGrp="1"/>
          </p:cNvGraphicFramePr>
          <p:nvPr/>
        </p:nvGraphicFramePr>
        <p:xfrm>
          <a:off x="714375" y="1800225"/>
          <a:ext cx="7664450" cy="1869440"/>
        </p:xfrm>
        <a:graphic>
          <a:graphicData uri="http://schemas.openxmlformats.org/drawingml/2006/table">
            <a:tbl>
              <a:tblPr/>
              <a:tblGrid>
                <a:gridCol w="1635125"/>
                <a:gridCol w="1255713"/>
                <a:gridCol w="4773612"/>
              </a:tblGrid>
              <a:tr h="465138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start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start of range handler is in effect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end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end of range handler is in effect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entry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entry point of exception handler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catchType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 bytes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type of exception handled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7693" name="Rectangle 4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76400"/>
          </a:xfrm>
          <a:ln/>
        </p:spPr>
        <p:txBody>
          <a:bodyPr rIns="132080"/>
          <a:lstStyle/>
          <a:p>
            <a:r>
              <a:rPr lang="en-US"/>
              <a:t>Exception Table Entry</a:t>
            </a: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993775" y="3903663"/>
            <a:ext cx="70866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An exception handler is just a designated block of code</a:t>
            </a:r>
          </a:p>
          <a:p>
            <a:pPr marL="268288" indent="-2286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When an exception is thrown, table is searched in order for a handler that can handle the exception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D6B9B-9551-EC42-9B07-CAE23A0BA621}" type="slidenum">
              <a:rPr lang="en-US"/>
              <a:pPr/>
              <a:t>29</a:t>
            </a:fld>
            <a:endParaRPr lang="en-US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905000"/>
          </a:xfrm>
          <a:ln/>
        </p:spPr>
        <p:txBody>
          <a:bodyPr rIns="132080"/>
          <a:lstStyle/>
          <a:p>
            <a:r>
              <a:rPr lang="en-US"/>
              <a:t>Class Loading</a:t>
            </a:r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647700" y="1622424"/>
            <a:ext cx="7874000" cy="453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110000"/>
              </a:lnSpc>
            </a:pPr>
            <a:r>
              <a:rPr lang="en-US" sz="36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Java class loading is </a:t>
            </a:r>
            <a:r>
              <a:rPr lang="en-US" sz="3600" i="1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lazy</a:t>
            </a:r>
          </a:p>
          <a:p>
            <a:pPr marL="741363" lvl="1" indent="-244475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A class is loaded and initialized when it (or a subclass) is first accessed</a:t>
            </a:r>
          </a:p>
          <a:p>
            <a:pPr marL="741363" lvl="1" indent="-244475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 err="1">
                <a:solidFill>
                  <a:schemeClr val="tx1"/>
                </a:solidFill>
                <a:ea typeface="ＭＳ Ｐゴシック" charset="0"/>
                <a:cs typeface="Arial" charset="0"/>
              </a:rPr>
              <a:t>Classname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must match filename so class loader can find it</a:t>
            </a:r>
          </a:p>
          <a:p>
            <a:pPr marL="741363" lvl="1" indent="-244475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 err="1">
                <a:solidFill>
                  <a:schemeClr val="tx1"/>
                </a:solidFill>
                <a:ea typeface="ＭＳ Ｐゴシック" charset="0"/>
                <a:cs typeface="Arial" charset="0"/>
              </a:rPr>
              <a:t>Superclasses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are loaded and initialized before subclasses</a:t>
            </a:r>
          </a:p>
          <a:p>
            <a:pPr marL="741363" lvl="1" indent="-244475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Loading = reading in class file, verifying </a:t>
            </a:r>
            <a:r>
              <a:rPr lang="en-US" sz="2800" dirty="0" err="1">
                <a:solidFill>
                  <a:schemeClr val="tx1"/>
                </a:solidFill>
                <a:ea typeface="ＭＳ Ｐゴシック" charset="0"/>
                <a:cs typeface="Arial" charset="0"/>
              </a:rPr>
              <a:t>bytecode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, integrating into the JVM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56A1F-80E6-1942-B556-6A6E5727A1ED}" type="slidenum">
              <a:rPr lang="en-US"/>
              <a:pPr/>
              <a:t>3</a:t>
            </a:fld>
            <a:endParaRPr lang="en-US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504950"/>
          </a:xfrm>
          <a:ln/>
        </p:spPr>
        <p:txBody>
          <a:bodyPr rIns="132080"/>
          <a:lstStyle/>
          <a:p>
            <a:r>
              <a:rPr lang="en-US"/>
              <a:t>Problem: Too Many Platforms!</a:t>
            </a:r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657225" y="2162175"/>
            <a:ext cx="7708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spcBef>
                <a:spcPts val="16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Operating systems</a:t>
            </a:r>
          </a:p>
          <a:p>
            <a:pPr marL="268288" indent="-228600">
              <a:spcBef>
                <a:spcPts val="1400"/>
              </a:spcBef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rgbClr val="008000"/>
                </a:solidFill>
                <a:ea typeface="ＭＳ Ｐゴシック" charset="0"/>
                <a:cs typeface="Arial" charset="0"/>
              </a:rPr>
              <a:t>DOS, Win95, 98, NT, ME, 2K, XP, Vista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  <a:cs typeface="Arial" charset="0"/>
              </a:rPr>
              <a:t>, 7, </a:t>
            </a:r>
            <a:r>
              <a:rPr lang="en-US" dirty="0">
                <a:solidFill>
                  <a:srgbClr val="008000"/>
                </a:solidFill>
                <a:ea typeface="ＭＳ Ｐゴシック" charset="0"/>
                <a:cs typeface="Arial" charset="0"/>
              </a:rPr>
              <a:t>...</a:t>
            </a:r>
          </a:p>
          <a:p>
            <a:pPr marL="268288" indent="-228600">
              <a:spcBef>
                <a:spcPts val="1400"/>
              </a:spcBef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rgbClr val="008000"/>
                </a:solidFill>
                <a:ea typeface="ＭＳ Ｐゴシック" charset="0"/>
                <a:cs typeface="Arial" charset="0"/>
              </a:rPr>
              <a:t>Unix, Linux, FreeBSD, Aix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  <a:cs typeface="Arial" charset="0"/>
              </a:rPr>
              <a:t>, Ubuntu, </a:t>
            </a:r>
            <a:r>
              <a:rPr lang="en-US" dirty="0">
                <a:solidFill>
                  <a:srgbClr val="008000"/>
                </a:solidFill>
                <a:ea typeface="ＭＳ Ｐゴシック" charset="0"/>
                <a:cs typeface="Arial" charset="0"/>
              </a:rPr>
              <a:t>...</a:t>
            </a:r>
          </a:p>
          <a:p>
            <a:pPr marL="268288" indent="-228600">
              <a:spcBef>
                <a:spcPts val="1400"/>
              </a:spcBef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rgbClr val="008000"/>
                </a:solidFill>
                <a:ea typeface="ＭＳ Ｐゴシック" charset="0"/>
                <a:cs typeface="Arial" charset="0"/>
              </a:rPr>
              <a:t>VM/CMS, OS/2, Solaris, Mac OS X, ...</a:t>
            </a:r>
          </a:p>
          <a:p>
            <a:pPr marL="268288" indent="-228600">
              <a:spcBef>
                <a:spcPts val="16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Architectures</a:t>
            </a:r>
          </a:p>
          <a:p>
            <a:pPr marL="268288" indent="-228600">
              <a:spcBef>
                <a:spcPts val="1400"/>
              </a:spcBef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rgbClr val="008000"/>
                </a:solidFill>
                <a:ea typeface="ＭＳ Ｐゴシック" charset="0"/>
                <a:cs typeface="Arial" charset="0"/>
              </a:rPr>
              <a:t>Pentium, PowerPC, Alpha, SPARC, MIPS, ...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207B6-AD1D-D942-8A8E-601F2E3DD8EB}" type="slidenum">
              <a:rPr lang="en-US"/>
              <a:pPr/>
              <a:t>30</a:t>
            </a:fld>
            <a:endParaRPr lang="en-US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504950"/>
          </a:xfrm>
          <a:ln/>
        </p:spPr>
        <p:txBody>
          <a:bodyPr rIns="132080"/>
          <a:lstStyle/>
          <a:p>
            <a:r>
              <a:rPr lang="en-US"/>
              <a:t>Class Initialization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752475" y="1889125"/>
            <a:ext cx="77978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Prepare static fields with default values</a:t>
            </a:r>
          </a:p>
          <a:p>
            <a:pPr marL="782638" lvl="1" indent="-285750">
              <a:lnSpc>
                <a:spcPct val="110000"/>
              </a:lnSpc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rgbClr val="008000"/>
                </a:solidFill>
                <a:ea typeface="ＭＳ Ｐゴシック" charset="0"/>
                <a:cs typeface="Arial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for primitive types</a:t>
            </a:r>
          </a:p>
          <a:p>
            <a:pPr marL="782638" lvl="1" indent="-285750">
              <a:lnSpc>
                <a:spcPct val="110000"/>
              </a:lnSpc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null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for reference types</a:t>
            </a:r>
          </a:p>
          <a:p>
            <a:pPr marL="325438" indent="-285750">
              <a:lnSpc>
                <a:spcPct val="110000"/>
              </a:lnSpc>
            </a:pPr>
            <a:endParaRPr lang="en-US" sz="2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Run static initializer </a:t>
            </a:r>
            <a:r>
              <a:rPr lang="en-US" sz="32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&lt;</a:t>
            </a:r>
            <a:r>
              <a:rPr lang="en-US" sz="32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32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782638" lvl="1" indent="-285750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performs programmer-defined initializations</a:t>
            </a:r>
          </a:p>
          <a:p>
            <a:pPr marL="782638" lvl="1" indent="-285750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only time 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&lt;</a:t>
            </a:r>
            <a:r>
              <a:rPr lang="en-US" sz="2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is ever run</a:t>
            </a:r>
          </a:p>
          <a:p>
            <a:pPr marL="782638" lvl="1" indent="-285750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only the JVM can call it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7523-2334-0348-9A91-0EDCDDEA33F4}" type="slidenum">
              <a:rPr lang="en-US"/>
              <a:pPr/>
              <a:t>31</a:t>
            </a:fld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6513"/>
            <a:ext cx="7772400" cy="1754187"/>
          </a:xfrm>
          <a:ln/>
        </p:spPr>
        <p:txBody>
          <a:bodyPr rIns="132080"/>
          <a:lstStyle/>
          <a:p>
            <a:r>
              <a:rPr lang="en-US"/>
              <a:t>Class Initialization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1676400" y="1465262"/>
            <a:ext cx="5819775" cy="4174962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noAutofit/>
          </a:bodyPr>
          <a:lstStyle/>
          <a:p>
            <a:pPr marL="39688"/>
            <a:r>
              <a:rPr lang="en-US" sz="18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Staff {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18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Staff Dexter = new Staff();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18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Staff </a:t>
            </a:r>
            <a:r>
              <a:rPr lang="en-US" sz="1800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Basu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new Staff();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18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Staff 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Craig = 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new Staff()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1800" b="1" dirty="0" smtClean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Staff Sarah = new Staff();</a:t>
            </a:r>
            <a:endParaRPr lang="en-US" sz="1800" b="1" dirty="0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18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Map&lt;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Staff,Job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 h =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 new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HashMap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&lt;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Staff,Job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&gt;();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18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{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h.put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(Dexter, INSTRUCTOR);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h.put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Basu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TA);</a:t>
            </a:r>
          </a:p>
          <a:p>
            <a:pPr marL="39688"/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h.put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(Craig, TA);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h.put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(Sarah, TA);</a:t>
            </a:r>
          </a:p>
          <a:p>
            <a:pPr marL="39688"/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}</a:t>
            </a:r>
          </a:p>
          <a:p>
            <a:pPr marL="39688"/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...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1702794" y="5665342"/>
            <a:ext cx="59309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25438" indent="-285750">
              <a:lnSpc>
                <a:spcPct val="110000"/>
              </a:lnSpc>
            </a:pP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Compiled to </a:t>
            </a:r>
            <a:r>
              <a:rPr lang="en-US" sz="32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Staff.&lt;</a:t>
            </a:r>
            <a:r>
              <a:rPr lang="en-US" sz="32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32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193A9-B147-6A40-A1AF-AC718925F874}" type="slidenum">
              <a:rPr lang="en-US"/>
              <a:pPr/>
              <a:t>32</a:t>
            </a:fld>
            <a:endParaRPr lang="en-US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504950"/>
          </a:xfrm>
          <a:ln/>
        </p:spPr>
        <p:txBody>
          <a:bodyPr rIns="132080"/>
          <a:lstStyle/>
          <a:p>
            <a:r>
              <a:rPr lang="en-US"/>
              <a:t>Initialization Dependencies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84238" y="2030413"/>
            <a:ext cx="7467600" cy="22352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A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//code in A.&lt;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  <a:p>
            <a:pPr marL="39688"/>
            <a:endParaRPr lang="en-US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B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 = 42;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//code in B.&lt;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857250" y="4651375"/>
            <a:ext cx="7696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110000"/>
              </a:lnSpc>
            </a:pP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Initialization of </a:t>
            </a:r>
            <a:r>
              <a:rPr lang="en-US" sz="32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</a:t>
            </a: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 will be suspended while </a:t>
            </a:r>
            <a:r>
              <a:rPr lang="en-US" sz="32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</a:t>
            </a: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 is loaded and initialized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81B4-F30F-394A-8F26-2DB229FD9862}" type="slidenum">
              <a:rPr lang="en-US"/>
              <a:pPr/>
              <a:t>33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504950"/>
          </a:xfrm>
          <a:ln/>
        </p:spPr>
        <p:txBody>
          <a:bodyPr rIns="132080"/>
          <a:lstStyle/>
          <a:p>
            <a:r>
              <a:rPr lang="en-US"/>
              <a:t>Initialization Dependencies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84238" y="2030413"/>
            <a:ext cx="7467600" cy="22352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A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//code in A.&lt;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  <a:p>
            <a:pPr marL="39688"/>
            <a:endParaRPr lang="en-US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B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A.a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//code in B.&lt;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876300" y="4746625"/>
            <a:ext cx="7696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110000"/>
              </a:lnSpc>
            </a:pPr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 Is this legal Java?  If so, does it halt?</a:t>
            </a:r>
          </a:p>
        </p:txBody>
      </p:sp>
    </p:spTree>
    <p:extLst>
      <p:ext uri="{BB962C8B-B14F-4D97-AF65-F5344CB8AC3E}">
        <p14:creationId xmlns:p14="http://schemas.microsoft.com/office/powerpoint/2010/main" val="1421228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81B4-F30F-394A-8F26-2DB229FD9862}" type="slidenum">
              <a:rPr lang="en-US"/>
              <a:pPr/>
              <a:t>34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504950"/>
          </a:xfrm>
          <a:ln/>
        </p:spPr>
        <p:txBody>
          <a:bodyPr rIns="132080"/>
          <a:lstStyle/>
          <a:p>
            <a:r>
              <a:rPr lang="en-US"/>
              <a:t>Initialization Dependencies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84238" y="2030413"/>
            <a:ext cx="7467600" cy="22352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A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//code in A.&lt;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  <a:p>
            <a:pPr marL="39688"/>
            <a:endParaRPr lang="en-US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B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A.a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//code in B.&lt;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903288" y="5441950"/>
            <a:ext cx="7696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110000"/>
              </a:lnSpc>
            </a:pPr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A)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 yes and yes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876300" y="4746625"/>
            <a:ext cx="7696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110000"/>
              </a:lnSpc>
            </a:pPr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 Is this legal Java?  If so, does it halt?</a:t>
            </a:r>
          </a:p>
        </p:txBody>
      </p:sp>
    </p:spTree>
    <p:extLst>
      <p:ext uri="{BB962C8B-B14F-4D97-AF65-F5344CB8AC3E}">
        <p14:creationId xmlns:p14="http://schemas.microsoft.com/office/powerpoint/2010/main" val="1043818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B5608-6280-3D4D-8C98-8F2F6CAC8C14}" type="slidenum">
              <a:rPr lang="en-US"/>
              <a:pPr/>
              <a:t>35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504950"/>
          </a:xfrm>
          <a:ln/>
        </p:spPr>
        <p:txBody>
          <a:bodyPr rIns="132080"/>
          <a:lstStyle/>
          <a:p>
            <a:r>
              <a:rPr lang="en-US"/>
              <a:t>Initialization Dependencies</a:t>
            </a: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84238" y="2030413"/>
            <a:ext cx="7467600" cy="22352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A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//code in A.&lt;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  <a:p>
            <a:pPr marL="39688"/>
            <a:endParaRPr lang="en-US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B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A.a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//code in B.&lt;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876300" y="4765675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110000"/>
              </a:lnSpc>
            </a:pPr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 So what are the values of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A.a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and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B5608-6280-3D4D-8C98-8F2F6CAC8C14}" type="slidenum">
              <a:rPr lang="en-US"/>
              <a:pPr/>
              <a:t>36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504950"/>
          </a:xfrm>
          <a:ln/>
        </p:spPr>
        <p:txBody>
          <a:bodyPr rIns="132080"/>
          <a:lstStyle/>
          <a:p>
            <a:r>
              <a:rPr lang="en-US"/>
              <a:t>Initialization Dependencies</a:t>
            </a: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84238" y="2030413"/>
            <a:ext cx="7467600" cy="22352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A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//code in A.&lt;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  <a:p>
            <a:pPr marL="39688"/>
            <a:endParaRPr lang="en-US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B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A.a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//code in B.&lt;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876300" y="4765675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110000"/>
              </a:lnSpc>
            </a:pPr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 So what are the values of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A.a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and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?</a:t>
            </a:r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904875" y="5451475"/>
            <a:ext cx="5245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110000"/>
              </a:lnSpc>
            </a:pPr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A) 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A.a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= 1   </a:t>
            </a:r>
            <a:r>
              <a:rPr lang="en-US" sz="2800">
                <a:solidFill>
                  <a:srgbClr val="FF0000"/>
                </a:solidFill>
                <a:ea typeface="ＭＳ Ｐゴシック" charset="0"/>
                <a:cs typeface="Arial" charset="0"/>
              </a:rPr>
              <a:t> 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   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139016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B5608-6280-3D4D-8C98-8F2F6CAC8C14}" type="slidenum">
              <a:rPr lang="en-US"/>
              <a:pPr/>
              <a:t>37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504950"/>
          </a:xfrm>
          <a:ln/>
        </p:spPr>
        <p:txBody>
          <a:bodyPr rIns="132080"/>
          <a:lstStyle/>
          <a:p>
            <a:r>
              <a:rPr lang="en-US"/>
              <a:t>Initialization Dependencies</a:t>
            </a: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84238" y="2030413"/>
            <a:ext cx="7467600" cy="22352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A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//code in A.&lt;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  <a:p>
            <a:pPr marL="39688"/>
            <a:endParaRPr lang="en-US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B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static </a:t>
            </a:r>
            <a:r>
              <a:rPr lang="en-US" sz="2000" b="1" dirty="0" err="1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</a:t>
            </a:r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A.a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+ 1;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//code in B.&lt;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clinit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876300" y="4765675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110000"/>
              </a:lnSpc>
            </a:pPr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 So what are the values of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A.a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and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?</a:t>
            </a:r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904875" y="5451475"/>
            <a:ext cx="5245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110000"/>
              </a:lnSpc>
            </a:pPr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A) 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A.a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= 1   </a:t>
            </a:r>
            <a:r>
              <a:rPr lang="en-US" sz="2800">
                <a:solidFill>
                  <a:srgbClr val="FF0000"/>
                </a:solidFill>
                <a:ea typeface="ＭＳ Ｐゴシック" charset="0"/>
                <a:cs typeface="Arial" charset="0"/>
              </a:rPr>
              <a:t> 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   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B.b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= 2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2608260" y="5513388"/>
            <a:ext cx="3432179" cy="533400"/>
            <a:chOff x="-30" y="0"/>
            <a:chExt cx="2162" cy="336"/>
          </a:xfrm>
        </p:grpSpPr>
        <p:sp>
          <p:nvSpPr>
            <p:cNvPr id="33804" name="Rectangle 12"/>
            <p:cNvSpPr>
              <a:spLocks/>
            </p:cNvSpPr>
            <p:nvPr/>
          </p:nvSpPr>
          <p:spPr bwMode="auto">
            <a:xfrm>
              <a:off x="268" y="0"/>
              <a:ext cx="18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/>
            <a:p>
              <a:pPr marL="39688">
                <a:lnSpc>
                  <a:spcPct val="110000"/>
                </a:lnSpc>
              </a:pPr>
              <a:r>
                <a:rPr lang="en-US" sz="2800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2</a:t>
              </a:r>
              <a:r>
                <a:rPr lang="en-US" sz="2800" dirty="0">
                  <a:solidFill>
                    <a:srgbClr val="3333CC"/>
                  </a:solidFill>
                  <a:ea typeface="ＭＳ Ｐゴシック" charset="0"/>
                  <a:cs typeface="Arial" charset="0"/>
                </a:rPr>
                <a:t>   </a:t>
              </a:r>
              <a:r>
                <a:rPr lang="en-US" sz="2800" b="1" dirty="0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       </a:t>
              </a:r>
              <a:r>
                <a:rPr lang="en-US" sz="1400" b="1" dirty="0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 </a:t>
              </a:r>
              <a:r>
                <a:rPr lang="en-US" sz="2800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>
              <a:off x="-30" y="35"/>
              <a:ext cx="264" cy="264"/>
              <a:chOff x="-30" y="-10"/>
              <a:chExt cx="264" cy="264"/>
            </a:xfrm>
          </p:grpSpPr>
          <p:sp>
            <p:nvSpPr>
              <p:cNvPr id="33799" name="Line 7"/>
              <p:cNvSpPr>
                <a:spLocks noChangeShapeType="1"/>
              </p:cNvSpPr>
              <p:nvPr/>
            </p:nvSpPr>
            <p:spPr bwMode="auto">
              <a:xfrm>
                <a:off x="-30" y="-10"/>
                <a:ext cx="263" cy="26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0" name="Line 8"/>
              <p:cNvSpPr>
                <a:spLocks noChangeShapeType="1"/>
              </p:cNvSpPr>
              <p:nvPr/>
            </p:nvSpPr>
            <p:spPr bwMode="auto">
              <a:xfrm flipH="1">
                <a:off x="-30" y="-10"/>
                <a:ext cx="264" cy="2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01" name="Group 9"/>
            <p:cNvGrpSpPr>
              <a:grpSpLocks/>
            </p:cNvGrpSpPr>
            <p:nvPr/>
          </p:nvGrpSpPr>
          <p:grpSpPr bwMode="auto">
            <a:xfrm>
              <a:off x="1306" y="35"/>
              <a:ext cx="264" cy="264"/>
              <a:chOff x="-20" y="-10"/>
              <a:chExt cx="264" cy="264"/>
            </a:xfrm>
          </p:grpSpPr>
          <p:sp>
            <p:nvSpPr>
              <p:cNvPr id="33802" name="Line 10"/>
              <p:cNvSpPr>
                <a:spLocks noChangeShapeType="1"/>
              </p:cNvSpPr>
              <p:nvPr/>
            </p:nvSpPr>
            <p:spPr bwMode="auto">
              <a:xfrm>
                <a:off x="-20" y="-10"/>
                <a:ext cx="263" cy="26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3" name="Line 11"/>
              <p:cNvSpPr>
                <a:spLocks noChangeShapeType="1"/>
              </p:cNvSpPr>
              <p:nvPr/>
            </p:nvSpPr>
            <p:spPr bwMode="auto">
              <a:xfrm flipH="1">
                <a:off x="-20" y="-10"/>
                <a:ext cx="264" cy="2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2137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487F0-10E0-A24D-9045-C7A9DC55EF79}" type="slidenum">
              <a:rPr lang="en-US"/>
              <a:pPr/>
              <a:t>38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504950"/>
          </a:xfrm>
          <a:ln/>
        </p:spPr>
        <p:txBody>
          <a:bodyPr rIns="132080"/>
          <a:lstStyle/>
          <a:p>
            <a:r>
              <a:rPr lang="en-US"/>
              <a:t>Object Initialization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752475" y="2003425"/>
            <a:ext cx="77978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Object creation initiated by </a:t>
            </a:r>
            <a:r>
              <a:rPr lang="en-US" sz="2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new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 (sometimes implicitly, e.g. by +)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JVM allocates heap space for object – room for all instance (non-static) fields of the class, including inherited fields, dynamic type info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Instance fields prepared with default values</a:t>
            </a:r>
          </a:p>
          <a:p>
            <a:pPr marL="782638" lvl="1" indent="-285750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for primitive types</a:t>
            </a:r>
          </a:p>
          <a:p>
            <a:pPr marL="782638" lvl="1" indent="-285750">
              <a:lnSpc>
                <a:spcPct val="110000"/>
              </a:lnSpc>
              <a:buSzPct val="100000"/>
              <a:buFont typeface="Arial" charset="0"/>
              <a:buChar char="–"/>
            </a:pPr>
            <a:r>
              <a:rPr lang="en-US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null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for reference types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0F12E-FC70-324A-AB7E-C7CA46977270}" type="slidenum">
              <a:rPr lang="en-US"/>
              <a:pPr/>
              <a:t>39</a:t>
            </a:fld>
            <a:endParaRPr lang="en-US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61950"/>
            <a:ext cx="7772400" cy="1619250"/>
          </a:xfrm>
          <a:ln/>
        </p:spPr>
        <p:txBody>
          <a:bodyPr rIns="132080"/>
          <a:lstStyle/>
          <a:p>
            <a:r>
              <a:rPr lang="en-US"/>
              <a:t>Object Initialization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752475" y="1774825"/>
            <a:ext cx="7797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Call to object initializer </a:t>
            </a:r>
            <a:r>
              <a:rPr lang="en-US" sz="32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&lt;</a:t>
            </a:r>
            <a:r>
              <a:rPr lang="en-US" sz="32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init</a:t>
            </a:r>
            <a:r>
              <a:rPr lang="en-US" sz="32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&gt;(...)</a:t>
            </a: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 explicit in the compiled code</a:t>
            </a:r>
          </a:p>
          <a:p>
            <a:pPr marL="782638" lvl="1" indent="-285750">
              <a:lnSpc>
                <a:spcPct val="110000"/>
              </a:lnSpc>
              <a:buSzPct val="100000"/>
              <a:buFont typeface="Arial" charset="0"/>
              <a:buChar char="–"/>
            </a:pP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&lt;</a:t>
            </a:r>
            <a:r>
              <a:rPr lang="en-US" sz="2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init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compiled from constructor</a:t>
            </a:r>
          </a:p>
          <a:p>
            <a:pPr marL="782638" lvl="1" indent="-285750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if none provided, use default 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&lt;</a:t>
            </a:r>
            <a:r>
              <a:rPr lang="en-US" sz="2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init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&gt;()</a:t>
            </a:r>
          </a:p>
          <a:p>
            <a:pPr marL="782638" lvl="1" indent="-285750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first operation of 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&lt;</a:t>
            </a:r>
            <a:r>
              <a:rPr lang="en-US" sz="2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init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must be a call to the corresponding 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&lt;</a:t>
            </a:r>
            <a:r>
              <a:rPr lang="en-US" sz="2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init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of superclass</a:t>
            </a:r>
          </a:p>
          <a:p>
            <a:pPr marL="782638" lvl="1" indent="-285750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either done explicitly by the programmer using </a:t>
            </a:r>
            <a:r>
              <a:rPr lang="en-US" sz="2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super(...)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or implicitly by the compiler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A2560-23CD-1A4A-A0DA-C8C523389B13}" type="slidenum">
              <a:rPr lang="en-US"/>
              <a:pPr/>
              <a:t>4</a:t>
            </a:fld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71650"/>
          </a:xfrm>
          <a:ln/>
        </p:spPr>
        <p:txBody>
          <a:bodyPr rIns="132080"/>
          <a:lstStyle/>
          <a:p>
            <a:r>
              <a:rPr lang="en-US" sz="4000"/>
              <a:t>Compiling for Different Platforms</a:t>
            </a: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3125788" y="1516063"/>
            <a:ext cx="2890837" cy="469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High-Level Program</a:t>
            </a:r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2592388" y="3235325"/>
            <a:ext cx="3957637" cy="469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Intermediate-Level Program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3686175" y="2274888"/>
            <a:ext cx="1771650" cy="685800"/>
            <a:chOff x="0" y="0"/>
            <a:chExt cx="1116" cy="432"/>
          </a:xfrm>
        </p:grpSpPr>
        <p:sp>
          <p:nvSpPr>
            <p:cNvPr id="5125" name="Oval 5"/>
            <p:cNvSpPr>
              <a:spLocks/>
            </p:cNvSpPr>
            <p:nvPr/>
          </p:nvSpPr>
          <p:spPr bwMode="auto">
            <a:xfrm>
              <a:off x="0" y="0"/>
              <a:ext cx="1116" cy="432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25" y="79"/>
              <a:ext cx="86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Compiler</a:t>
              </a:r>
            </a:p>
          </p:txBody>
        </p:sp>
      </p:grp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749300" y="3984625"/>
            <a:ext cx="2120900" cy="676275"/>
            <a:chOff x="0" y="0"/>
            <a:chExt cx="1336" cy="426"/>
          </a:xfrm>
        </p:grpSpPr>
        <p:sp>
          <p:nvSpPr>
            <p:cNvPr id="5128" name="Oval 8"/>
            <p:cNvSpPr>
              <a:spLocks/>
            </p:cNvSpPr>
            <p:nvPr/>
          </p:nvSpPr>
          <p:spPr bwMode="auto">
            <a:xfrm>
              <a:off x="27" y="0"/>
              <a:ext cx="1290" cy="426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0" y="90"/>
              <a:ext cx="13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Code Gen 1</a:t>
              </a:r>
            </a:p>
          </p:txBody>
        </p:sp>
      </p:grp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3502025" y="3984625"/>
            <a:ext cx="2120900" cy="676275"/>
            <a:chOff x="0" y="0"/>
            <a:chExt cx="1336" cy="426"/>
          </a:xfrm>
        </p:grpSpPr>
        <p:sp>
          <p:nvSpPr>
            <p:cNvPr id="5131" name="Oval 11"/>
            <p:cNvSpPr>
              <a:spLocks/>
            </p:cNvSpPr>
            <p:nvPr/>
          </p:nvSpPr>
          <p:spPr bwMode="auto">
            <a:xfrm>
              <a:off x="27" y="0"/>
              <a:ext cx="1290" cy="426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0" y="90"/>
              <a:ext cx="13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Code Gen 2</a:t>
              </a:r>
            </a:p>
          </p:txBody>
        </p:sp>
      </p:grp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6245225" y="3984625"/>
            <a:ext cx="2120900" cy="676275"/>
            <a:chOff x="0" y="0"/>
            <a:chExt cx="1336" cy="426"/>
          </a:xfrm>
        </p:grpSpPr>
        <p:sp>
          <p:nvSpPr>
            <p:cNvPr id="5134" name="Oval 14"/>
            <p:cNvSpPr>
              <a:spLocks/>
            </p:cNvSpPr>
            <p:nvPr/>
          </p:nvSpPr>
          <p:spPr bwMode="auto">
            <a:xfrm>
              <a:off x="27" y="0"/>
              <a:ext cx="1290" cy="426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0" y="90"/>
              <a:ext cx="13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Code Gen 3</a:t>
              </a:r>
            </a:p>
          </p:txBody>
        </p:sp>
      </p:grpSp>
      <p:grpSp>
        <p:nvGrpSpPr>
          <p:cNvPr id="5136" name="Group 16"/>
          <p:cNvGrpSpPr>
            <a:grpSpLocks/>
          </p:cNvGrpSpPr>
          <p:nvPr/>
        </p:nvGrpSpPr>
        <p:grpSpPr bwMode="auto">
          <a:xfrm>
            <a:off x="623888" y="4897438"/>
            <a:ext cx="7894637" cy="469900"/>
            <a:chOff x="0" y="0"/>
            <a:chExt cx="4973" cy="296"/>
          </a:xfrm>
        </p:grpSpPr>
        <p:sp>
          <p:nvSpPr>
            <p:cNvPr id="5137" name="Rectangle 17"/>
            <p:cNvSpPr>
              <a:spLocks/>
            </p:cNvSpPr>
            <p:nvPr/>
          </p:nvSpPr>
          <p:spPr bwMode="auto">
            <a:xfrm>
              <a:off x="0" y="0"/>
              <a:ext cx="1511" cy="29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Machine Code 1</a:t>
              </a:r>
            </a:p>
          </p:txBody>
        </p:sp>
        <p:sp>
          <p:nvSpPr>
            <p:cNvPr id="5138" name="Rectangle 18"/>
            <p:cNvSpPr>
              <a:spLocks/>
            </p:cNvSpPr>
            <p:nvPr/>
          </p:nvSpPr>
          <p:spPr bwMode="auto">
            <a:xfrm>
              <a:off x="1731" y="0"/>
              <a:ext cx="1511" cy="29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Machine Code 2</a:t>
              </a: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3462" y="0"/>
              <a:ext cx="1511" cy="29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Machine Code 3</a:t>
              </a:r>
            </a:p>
          </p:txBody>
        </p:sp>
      </p:grp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1816100" y="4675188"/>
            <a:ext cx="7938" cy="207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4568825" y="4675188"/>
            <a:ext cx="3175" cy="207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7312025" y="4675188"/>
            <a:ext cx="7938" cy="207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AutoShape 23"/>
          <p:cNvSpPr>
            <a:spLocks/>
          </p:cNvSpPr>
          <p:nvPr/>
        </p:nvSpPr>
        <p:spPr bwMode="auto">
          <a:xfrm flipH="1">
            <a:off x="2540000" y="3735388"/>
            <a:ext cx="2032000" cy="3333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H="1">
            <a:off x="4568825" y="3735388"/>
            <a:ext cx="3175" cy="23495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AutoShape 25"/>
          <p:cNvSpPr>
            <a:spLocks/>
          </p:cNvSpPr>
          <p:nvPr/>
        </p:nvSpPr>
        <p:spPr bwMode="auto">
          <a:xfrm>
            <a:off x="4572000" y="3735388"/>
            <a:ext cx="2016125" cy="3333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4572000" y="2974975"/>
            <a:ext cx="1588" cy="24606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4572000" y="2016125"/>
            <a:ext cx="1588" cy="24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381000" y="5715000"/>
            <a:ext cx="8124825" cy="1588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Rectangle 29"/>
          <p:cNvSpPr>
            <a:spLocks/>
          </p:cNvSpPr>
          <p:nvPr/>
        </p:nvSpPr>
        <p:spPr bwMode="auto">
          <a:xfrm>
            <a:off x="5253038" y="5307013"/>
            <a:ext cx="13589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rgbClr val="008000"/>
                </a:solidFill>
                <a:ea typeface="ＭＳ Ｐゴシック" charset="0"/>
                <a:cs typeface="Arial" charset="0"/>
              </a:rPr>
              <a:t>producer</a:t>
            </a:r>
          </a:p>
        </p:txBody>
      </p:sp>
      <p:sp>
        <p:nvSpPr>
          <p:cNvPr id="5150" name="Rectangle 30"/>
          <p:cNvSpPr>
            <a:spLocks/>
          </p:cNvSpPr>
          <p:nvPr/>
        </p:nvSpPr>
        <p:spPr bwMode="auto">
          <a:xfrm>
            <a:off x="5140325" y="5630863"/>
            <a:ext cx="16462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dirty="0">
                <a:solidFill>
                  <a:srgbClr val="008000"/>
                </a:solidFill>
                <a:ea typeface="ＭＳ Ｐゴシック" charset="0"/>
                <a:cs typeface="Arial" charset="0"/>
              </a:rPr>
              <a:t>consumers</a:t>
            </a: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1824038" y="5397500"/>
            <a:ext cx="1587" cy="714375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 flipH="1">
            <a:off x="4568825" y="5397500"/>
            <a:ext cx="3175" cy="714375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 flipH="1">
            <a:off x="7312025" y="5397500"/>
            <a:ext cx="7938" cy="733425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3D975-AF37-8D4C-A830-F18D7CE0AB40}" type="slidenum">
              <a:rPr lang="en-US"/>
              <a:pPr/>
              <a:t>40</a:t>
            </a:fld>
            <a:endParaRPr 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Object Initialization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912813" y="1858963"/>
            <a:ext cx="7467600" cy="187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2000" b="1" dirty="0">
                <a:solidFill>
                  <a:srgbClr val="7F1B77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A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String name;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A(String s) {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name = s;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}</a:t>
            </a:r>
          </a:p>
          <a:p>
            <a:pPr marL="39688"/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914400" y="3910012"/>
            <a:ext cx="7467600" cy="2282401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91440" rIns="40639" bIns="0"/>
          <a:lstStyle/>
          <a:p>
            <a:pPr marL="39688">
              <a:lnSpc>
                <a:spcPts val="1400"/>
              </a:lnSpc>
              <a:spcBef>
                <a:spcPts val="115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&gt;(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java.lang.String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)V</a:t>
            </a:r>
          </a:p>
          <a:p>
            <a:pPr marL="39688">
              <a:lnSpc>
                <a:spcPts val="1400"/>
              </a:lnSpc>
              <a:spcBef>
                <a:spcPts val="115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aload_0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//this</a:t>
            </a:r>
          </a:p>
          <a:p>
            <a:pPr marL="39688">
              <a:lnSpc>
                <a:spcPts val="1400"/>
              </a:lnSpc>
              <a:spcBef>
                <a:spcPts val="115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1: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invokespecial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java.lang.Object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.&lt;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&gt;()V</a:t>
            </a:r>
          </a:p>
          <a:p>
            <a:pPr marL="39688">
              <a:lnSpc>
                <a:spcPts val="1400"/>
              </a:lnSpc>
              <a:spcBef>
                <a:spcPts val="115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4: aload_0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//this</a:t>
            </a:r>
          </a:p>
          <a:p>
            <a:pPr marL="39688">
              <a:lnSpc>
                <a:spcPts val="1400"/>
              </a:lnSpc>
              <a:spcBef>
                <a:spcPts val="115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aload_1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//parameter s</a:t>
            </a:r>
          </a:p>
          <a:p>
            <a:pPr marL="39688">
              <a:lnSpc>
                <a:spcPts val="1400"/>
              </a:lnSpc>
              <a:spcBef>
                <a:spcPts val="115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6: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putfield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A.name</a:t>
            </a:r>
            <a:endParaRPr lang="en-US" sz="2000" b="1" dirty="0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>
              <a:lnSpc>
                <a:spcPts val="1400"/>
              </a:lnSpc>
              <a:spcBef>
                <a:spcPts val="115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9: return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9E9EF-5A1D-3A42-B2D1-DE6093CD5F26}" type="slidenum">
              <a:rPr lang="en-US"/>
              <a:pPr/>
              <a:t>41</a:t>
            </a:fld>
            <a:endParaRPr 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66750"/>
            <a:ext cx="7772400" cy="1314450"/>
          </a:xfrm>
          <a:ln/>
        </p:spPr>
        <p:txBody>
          <a:bodyPr rIns="132080"/>
          <a:lstStyle/>
          <a:p>
            <a:r>
              <a:rPr lang="en-US"/>
              <a:t>Next Time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785813" y="2108200"/>
            <a:ext cx="76073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lnSpc>
                <a:spcPct val="120000"/>
              </a:lnSpc>
              <a:buClr>
                <a:srgbClr val="B2B2B2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B2B2B2"/>
                </a:solidFill>
                <a:ea typeface="ＭＳ Ｐゴシック" charset="0"/>
                <a:cs typeface="Arial" charset="0"/>
              </a:rPr>
              <a:t>Class file format</a:t>
            </a:r>
          </a:p>
          <a:p>
            <a:pPr marL="269875" indent="-230188">
              <a:lnSpc>
                <a:spcPct val="120000"/>
              </a:lnSpc>
              <a:buClr>
                <a:srgbClr val="B2B2B2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B2B2B2"/>
                </a:solidFill>
                <a:ea typeface="ＭＳ Ｐゴシック" charset="0"/>
                <a:cs typeface="Arial" charset="0"/>
              </a:rPr>
              <a:t>Class loading and initialization</a:t>
            </a:r>
          </a:p>
          <a:p>
            <a:pPr marL="269875" indent="-230188">
              <a:lnSpc>
                <a:spcPct val="120000"/>
              </a:lnSpc>
              <a:buClr>
                <a:srgbClr val="B2B2B2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B2B2B2"/>
                </a:solidFill>
                <a:ea typeface="ＭＳ Ｐゴシック" charset="0"/>
                <a:cs typeface="Arial" charset="0"/>
              </a:rPr>
              <a:t>Object initialization</a:t>
            </a:r>
          </a:p>
          <a:p>
            <a:pPr marL="269875" indent="-230188">
              <a:lnSpc>
                <a:spcPct val="12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Method dispatch</a:t>
            </a:r>
          </a:p>
          <a:p>
            <a:pPr marL="269875" indent="-230188">
              <a:lnSpc>
                <a:spcPct val="12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Exception handling</a:t>
            </a:r>
          </a:p>
          <a:p>
            <a:pPr marL="269875" indent="-230188">
              <a:lnSpc>
                <a:spcPct val="12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Bytecode verification &amp; stack inspection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1B1B0-F037-5540-A3D8-F2C0520F0C37}" type="slidenum">
              <a:rPr lang="en-US"/>
              <a:pPr/>
              <a:t>5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504950"/>
          </a:xfrm>
          <a:ln/>
        </p:spPr>
        <p:txBody>
          <a:bodyPr rIns="132080"/>
          <a:lstStyle/>
          <a:p>
            <a:r>
              <a:rPr lang="en-US" sz="4000"/>
              <a:t>Dream: Platform Independence</a:t>
            </a:r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657225" y="2162175"/>
            <a:ext cx="77089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spcBef>
                <a:spcPts val="16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Compiler produces </a:t>
            </a:r>
            <a:r>
              <a:rPr lang="en-US" sz="2800" i="1">
                <a:solidFill>
                  <a:srgbClr val="FF0000"/>
                </a:solidFill>
                <a:ea typeface="ＭＳ Ｐゴシック" charset="0"/>
                <a:cs typeface="Arial" charset="0"/>
              </a:rPr>
              <a:t>one</a:t>
            </a: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 low-level program for all platforms</a:t>
            </a:r>
          </a:p>
          <a:p>
            <a:pPr marL="268288" indent="-228600">
              <a:spcBef>
                <a:spcPts val="16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Executed on a </a:t>
            </a:r>
            <a:r>
              <a:rPr lang="en-US" sz="2800" i="1">
                <a:solidFill>
                  <a:srgbClr val="FF0000"/>
                </a:solidFill>
                <a:ea typeface="ＭＳ Ｐゴシック" charset="0"/>
                <a:cs typeface="Arial" charset="0"/>
              </a:rPr>
              <a:t>virtual machine</a:t>
            </a: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 (VM)</a:t>
            </a:r>
          </a:p>
          <a:p>
            <a:pPr marL="268288" indent="-228600">
              <a:spcBef>
                <a:spcPts val="16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A different VM implementation needed for each platform, but installed once and for all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5B907-C4B8-4346-808B-19140DD05348}" type="slidenum">
              <a:rPr lang="en-US"/>
              <a:pPr/>
              <a:t>6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71650"/>
          </a:xfrm>
          <a:ln/>
        </p:spPr>
        <p:txBody>
          <a:bodyPr rIns="132080"/>
          <a:lstStyle/>
          <a:p>
            <a:r>
              <a:rPr lang="en-US" sz="4000"/>
              <a:t>Platform Independence with Java</a:t>
            </a:r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3533775" y="1516063"/>
            <a:ext cx="2078038" cy="469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Java Program</a:t>
            </a:r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3222625" y="3235325"/>
            <a:ext cx="2705100" cy="469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Bytecode Program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3686175" y="2274888"/>
            <a:ext cx="1771650" cy="685800"/>
            <a:chOff x="0" y="0"/>
            <a:chExt cx="1116" cy="432"/>
          </a:xfrm>
        </p:grpSpPr>
        <p:sp>
          <p:nvSpPr>
            <p:cNvPr id="7173" name="Oval 5"/>
            <p:cNvSpPr>
              <a:spLocks/>
            </p:cNvSpPr>
            <p:nvPr/>
          </p:nvSpPr>
          <p:spPr bwMode="auto">
            <a:xfrm>
              <a:off x="0" y="0"/>
              <a:ext cx="1116" cy="432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4" name="Rectangle 6"/>
            <p:cNvSpPr>
              <a:spLocks/>
            </p:cNvSpPr>
            <p:nvPr/>
          </p:nvSpPr>
          <p:spPr bwMode="auto">
            <a:xfrm>
              <a:off x="125" y="79"/>
              <a:ext cx="86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Compiler</a:t>
              </a:r>
            </a:p>
          </p:txBody>
        </p:sp>
      </p:grp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749300" y="5070475"/>
            <a:ext cx="2120900" cy="676275"/>
            <a:chOff x="0" y="0"/>
            <a:chExt cx="1336" cy="426"/>
          </a:xfrm>
        </p:grpSpPr>
        <p:sp>
          <p:nvSpPr>
            <p:cNvPr id="7176" name="Oval 8"/>
            <p:cNvSpPr>
              <a:spLocks/>
            </p:cNvSpPr>
            <p:nvPr/>
          </p:nvSpPr>
          <p:spPr bwMode="auto">
            <a:xfrm>
              <a:off x="27" y="0"/>
              <a:ext cx="1290" cy="426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7" name="Rectangle 9"/>
            <p:cNvSpPr>
              <a:spLocks/>
            </p:cNvSpPr>
            <p:nvPr/>
          </p:nvSpPr>
          <p:spPr bwMode="auto">
            <a:xfrm>
              <a:off x="0" y="78"/>
              <a:ext cx="13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JVM 1</a:t>
              </a:r>
            </a:p>
          </p:txBody>
        </p:sp>
      </p:grp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3502025" y="5070475"/>
            <a:ext cx="2120900" cy="676275"/>
            <a:chOff x="0" y="0"/>
            <a:chExt cx="1336" cy="426"/>
          </a:xfrm>
        </p:grpSpPr>
        <p:sp>
          <p:nvSpPr>
            <p:cNvPr id="7179" name="Oval 11"/>
            <p:cNvSpPr>
              <a:spLocks/>
            </p:cNvSpPr>
            <p:nvPr/>
          </p:nvSpPr>
          <p:spPr bwMode="auto">
            <a:xfrm>
              <a:off x="27" y="0"/>
              <a:ext cx="1290" cy="426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0" name="Rectangle 12"/>
            <p:cNvSpPr>
              <a:spLocks/>
            </p:cNvSpPr>
            <p:nvPr/>
          </p:nvSpPr>
          <p:spPr bwMode="auto">
            <a:xfrm>
              <a:off x="0" y="78"/>
              <a:ext cx="13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JVM 2</a:t>
              </a:r>
            </a:p>
          </p:txBody>
        </p: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6245225" y="5070475"/>
            <a:ext cx="2120900" cy="676275"/>
            <a:chOff x="0" y="0"/>
            <a:chExt cx="1336" cy="426"/>
          </a:xfrm>
        </p:grpSpPr>
        <p:sp>
          <p:nvSpPr>
            <p:cNvPr id="7182" name="Oval 14"/>
            <p:cNvSpPr>
              <a:spLocks/>
            </p:cNvSpPr>
            <p:nvPr/>
          </p:nvSpPr>
          <p:spPr bwMode="auto">
            <a:xfrm>
              <a:off x="27" y="0"/>
              <a:ext cx="1290" cy="426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3" name="Rectangle 15"/>
            <p:cNvSpPr>
              <a:spLocks/>
            </p:cNvSpPr>
            <p:nvPr/>
          </p:nvSpPr>
          <p:spPr bwMode="auto">
            <a:xfrm>
              <a:off x="0" y="78"/>
              <a:ext cx="13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JVM 3</a:t>
              </a:r>
            </a:p>
          </p:txBody>
        </p:sp>
      </p:grpSp>
      <p:sp>
        <p:nvSpPr>
          <p:cNvPr id="7184" name="AutoShape 16"/>
          <p:cNvSpPr>
            <a:spLocks/>
          </p:cNvSpPr>
          <p:nvPr/>
        </p:nvSpPr>
        <p:spPr bwMode="auto">
          <a:xfrm flipH="1">
            <a:off x="2540000" y="3735388"/>
            <a:ext cx="2036763" cy="14192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4568825" y="3735388"/>
            <a:ext cx="7938" cy="1320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AutoShape 18"/>
          <p:cNvSpPr>
            <a:spLocks/>
          </p:cNvSpPr>
          <p:nvPr/>
        </p:nvSpPr>
        <p:spPr bwMode="auto">
          <a:xfrm>
            <a:off x="4576763" y="3735388"/>
            <a:ext cx="2011362" cy="14192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4572000" y="2974975"/>
            <a:ext cx="4763" cy="24606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4572000" y="2016125"/>
            <a:ext cx="1588" cy="24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381000" y="4394348"/>
            <a:ext cx="8124825" cy="1588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Rectangle 22"/>
          <p:cNvSpPr>
            <a:spLocks/>
          </p:cNvSpPr>
          <p:nvPr/>
        </p:nvSpPr>
        <p:spPr bwMode="auto">
          <a:xfrm>
            <a:off x="6567488" y="3983038"/>
            <a:ext cx="13589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rgbClr val="008000"/>
                </a:solidFill>
                <a:ea typeface="ＭＳ Ｐゴシック" charset="0"/>
                <a:cs typeface="Arial" charset="0"/>
              </a:rPr>
              <a:t>producer</a:t>
            </a:r>
          </a:p>
        </p:txBody>
      </p:sp>
      <p:sp>
        <p:nvSpPr>
          <p:cNvPr id="7191" name="Rectangle 23"/>
          <p:cNvSpPr>
            <a:spLocks/>
          </p:cNvSpPr>
          <p:nvPr/>
        </p:nvSpPr>
        <p:spPr bwMode="auto">
          <a:xfrm>
            <a:off x="6454775" y="4306888"/>
            <a:ext cx="16462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rgbClr val="008000"/>
                </a:solidFill>
                <a:ea typeface="ＭＳ Ｐゴシック" charset="0"/>
                <a:cs typeface="Arial" charset="0"/>
              </a:rPr>
              <a:t>consumers</a:t>
            </a:r>
          </a:p>
        </p:txBody>
      </p:sp>
      <p:sp>
        <p:nvSpPr>
          <p:cNvPr id="7192" name="Rectangle 24"/>
          <p:cNvSpPr>
            <a:spLocks/>
          </p:cNvSpPr>
          <p:nvPr/>
        </p:nvSpPr>
        <p:spPr bwMode="auto">
          <a:xfrm>
            <a:off x="2776538" y="5818188"/>
            <a:ext cx="3625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Java Virtual Machines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4E119-8AFE-2848-8CF0-076CB3018AD8}" type="slidenum">
              <a:rPr lang="en-US"/>
              <a:pPr/>
              <a:t>7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71650"/>
          </a:xfrm>
          <a:ln/>
        </p:spPr>
        <p:txBody>
          <a:bodyPr rIns="132080"/>
          <a:lstStyle/>
          <a:p>
            <a:r>
              <a:rPr lang="en-US" sz="4000"/>
              <a:t>Platform Independence with Java</a:t>
            </a:r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3533775" y="1516063"/>
            <a:ext cx="2078038" cy="469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Java Program</a:t>
            </a:r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3222625" y="3235325"/>
            <a:ext cx="2705100" cy="469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Bytecode Program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686175" y="2274888"/>
            <a:ext cx="1771650" cy="685800"/>
            <a:chOff x="0" y="0"/>
            <a:chExt cx="1116" cy="432"/>
          </a:xfrm>
        </p:grpSpPr>
        <p:sp>
          <p:nvSpPr>
            <p:cNvPr id="8197" name="Oval 5"/>
            <p:cNvSpPr>
              <a:spLocks/>
            </p:cNvSpPr>
            <p:nvPr/>
          </p:nvSpPr>
          <p:spPr bwMode="auto">
            <a:xfrm>
              <a:off x="0" y="0"/>
              <a:ext cx="1116" cy="432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98" name="Rectangle 6"/>
            <p:cNvSpPr>
              <a:spLocks/>
            </p:cNvSpPr>
            <p:nvPr/>
          </p:nvSpPr>
          <p:spPr bwMode="auto">
            <a:xfrm>
              <a:off x="125" y="79"/>
              <a:ext cx="86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Compiler</a:t>
              </a:r>
            </a:p>
          </p:txBody>
        </p:sp>
      </p:grp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749300" y="4556125"/>
            <a:ext cx="2120900" cy="676275"/>
            <a:chOff x="0" y="0"/>
            <a:chExt cx="1336" cy="426"/>
          </a:xfrm>
        </p:grpSpPr>
        <p:sp>
          <p:nvSpPr>
            <p:cNvPr id="8200" name="Oval 8"/>
            <p:cNvSpPr>
              <a:spLocks/>
            </p:cNvSpPr>
            <p:nvPr/>
          </p:nvSpPr>
          <p:spPr bwMode="auto">
            <a:xfrm>
              <a:off x="27" y="0"/>
              <a:ext cx="1290" cy="426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1" name="Rectangle 9"/>
            <p:cNvSpPr>
              <a:spLocks/>
            </p:cNvSpPr>
            <p:nvPr/>
          </p:nvSpPr>
          <p:spPr bwMode="auto">
            <a:xfrm>
              <a:off x="0" y="77"/>
              <a:ext cx="13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JIT 1</a:t>
              </a:r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3502025" y="4556125"/>
            <a:ext cx="2120900" cy="676275"/>
            <a:chOff x="0" y="0"/>
            <a:chExt cx="1336" cy="426"/>
          </a:xfrm>
        </p:grpSpPr>
        <p:sp>
          <p:nvSpPr>
            <p:cNvPr id="8203" name="Oval 11"/>
            <p:cNvSpPr>
              <a:spLocks/>
            </p:cNvSpPr>
            <p:nvPr/>
          </p:nvSpPr>
          <p:spPr bwMode="auto">
            <a:xfrm>
              <a:off x="27" y="0"/>
              <a:ext cx="1290" cy="426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4" name="Rectangle 12"/>
            <p:cNvSpPr>
              <a:spLocks/>
            </p:cNvSpPr>
            <p:nvPr/>
          </p:nvSpPr>
          <p:spPr bwMode="auto">
            <a:xfrm>
              <a:off x="0" y="77"/>
              <a:ext cx="13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JIT 2</a:t>
              </a:r>
            </a:p>
          </p:txBody>
        </p:sp>
      </p:grp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6245225" y="4556125"/>
            <a:ext cx="2120900" cy="676275"/>
            <a:chOff x="0" y="0"/>
            <a:chExt cx="1336" cy="426"/>
          </a:xfrm>
        </p:grpSpPr>
        <p:sp>
          <p:nvSpPr>
            <p:cNvPr id="8206" name="Oval 14"/>
            <p:cNvSpPr>
              <a:spLocks/>
            </p:cNvSpPr>
            <p:nvPr/>
          </p:nvSpPr>
          <p:spPr bwMode="auto">
            <a:xfrm>
              <a:off x="27" y="0"/>
              <a:ext cx="1290" cy="426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07" name="Rectangle 15"/>
            <p:cNvSpPr>
              <a:spLocks/>
            </p:cNvSpPr>
            <p:nvPr/>
          </p:nvSpPr>
          <p:spPr bwMode="auto">
            <a:xfrm>
              <a:off x="0" y="77"/>
              <a:ext cx="13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dirty="0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JIT 3</a:t>
              </a:r>
            </a:p>
          </p:txBody>
        </p:sp>
      </p:grp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623888" y="5468938"/>
            <a:ext cx="7894637" cy="469900"/>
            <a:chOff x="0" y="0"/>
            <a:chExt cx="4973" cy="296"/>
          </a:xfrm>
        </p:grpSpPr>
        <p:sp>
          <p:nvSpPr>
            <p:cNvPr id="8209" name="Rectangle 17"/>
            <p:cNvSpPr>
              <a:spLocks/>
            </p:cNvSpPr>
            <p:nvPr/>
          </p:nvSpPr>
          <p:spPr bwMode="auto">
            <a:xfrm>
              <a:off x="0" y="0"/>
              <a:ext cx="1511" cy="29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Machine Code 1</a:t>
              </a:r>
            </a:p>
          </p:txBody>
        </p:sp>
        <p:sp>
          <p:nvSpPr>
            <p:cNvPr id="8210" name="Rectangle 18"/>
            <p:cNvSpPr>
              <a:spLocks/>
            </p:cNvSpPr>
            <p:nvPr/>
          </p:nvSpPr>
          <p:spPr bwMode="auto">
            <a:xfrm>
              <a:off x="1731" y="0"/>
              <a:ext cx="1511" cy="29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Machine Code 2</a:t>
              </a:r>
            </a:p>
          </p:txBody>
        </p:sp>
        <p:sp>
          <p:nvSpPr>
            <p:cNvPr id="8211" name="Rectangle 19"/>
            <p:cNvSpPr>
              <a:spLocks/>
            </p:cNvSpPr>
            <p:nvPr/>
          </p:nvSpPr>
          <p:spPr bwMode="auto">
            <a:xfrm>
              <a:off x="3462" y="0"/>
              <a:ext cx="1511" cy="29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Machine Code 3</a:t>
              </a:r>
            </a:p>
          </p:txBody>
        </p:sp>
      </p:grp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1816100" y="5246688"/>
            <a:ext cx="7938" cy="207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4568825" y="5246688"/>
            <a:ext cx="3175" cy="207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7312025" y="5246688"/>
            <a:ext cx="7938" cy="207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AutoShape 23"/>
          <p:cNvSpPr>
            <a:spLocks/>
          </p:cNvSpPr>
          <p:nvPr/>
        </p:nvSpPr>
        <p:spPr bwMode="auto">
          <a:xfrm flipH="1">
            <a:off x="2540000" y="3735388"/>
            <a:ext cx="2036763" cy="9048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>
            <a:off x="4568825" y="3735388"/>
            <a:ext cx="7938" cy="80645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AutoShape 25"/>
          <p:cNvSpPr>
            <a:spLocks/>
          </p:cNvSpPr>
          <p:nvPr/>
        </p:nvSpPr>
        <p:spPr bwMode="auto">
          <a:xfrm>
            <a:off x="4576763" y="3735388"/>
            <a:ext cx="2011362" cy="9048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4572000" y="2974975"/>
            <a:ext cx="4763" cy="24606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4572000" y="2016125"/>
            <a:ext cx="1588" cy="24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381000" y="4143375"/>
            <a:ext cx="8124825" cy="1588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Rectangle 29"/>
          <p:cNvSpPr>
            <a:spLocks/>
          </p:cNvSpPr>
          <p:nvPr/>
        </p:nvSpPr>
        <p:spPr bwMode="auto">
          <a:xfrm>
            <a:off x="6567488" y="3725863"/>
            <a:ext cx="13589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rgbClr val="008000"/>
                </a:solidFill>
                <a:ea typeface="ＭＳ Ｐゴシック" charset="0"/>
                <a:cs typeface="Arial" charset="0"/>
              </a:rPr>
              <a:t>producer</a:t>
            </a:r>
          </a:p>
        </p:txBody>
      </p:sp>
      <p:sp>
        <p:nvSpPr>
          <p:cNvPr id="8222" name="Rectangle 30"/>
          <p:cNvSpPr>
            <a:spLocks/>
          </p:cNvSpPr>
          <p:nvPr/>
        </p:nvSpPr>
        <p:spPr bwMode="auto">
          <a:xfrm>
            <a:off x="6454775" y="4049713"/>
            <a:ext cx="16462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rgbClr val="008000"/>
                </a:solidFill>
                <a:ea typeface="ＭＳ Ｐゴシック" charset="0"/>
                <a:cs typeface="Arial" charset="0"/>
              </a:rPr>
              <a:t>consumers</a:t>
            </a:r>
          </a:p>
        </p:txBody>
      </p:sp>
      <p:sp>
        <p:nvSpPr>
          <p:cNvPr id="8223" name="Rectangle 31"/>
          <p:cNvSpPr>
            <a:spLocks/>
          </p:cNvSpPr>
          <p:nvPr/>
        </p:nvSpPr>
        <p:spPr bwMode="auto">
          <a:xfrm>
            <a:off x="2682875" y="5989638"/>
            <a:ext cx="37957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>
                <a:solidFill>
                  <a:schemeClr val="tx1"/>
                </a:solidFill>
                <a:ea typeface="ＭＳ Ｐゴシック" charset="0"/>
                <a:cs typeface="Arial" charset="0"/>
              </a:rPr>
              <a:t>Just-in-Time Compilers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20505-B375-7841-A8BA-8F4A4242B070}" type="slidenum">
              <a:rPr lang="en-US"/>
              <a:pPr/>
              <a:t>8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409700"/>
          </a:xfrm>
          <a:ln/>
        </p:spPr>
        <p:txBody>
          <a:bodyPr rIns="132080"/>
          <a:lstStyle/>
          <a:p>
            <a:r>
              <a:rPr lang="en-US"/>
              <a:t>Java Bytecode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2475" y="1885950"/>
            <a:ext cx="7715250" cy="4972050"/>
          </a:xfrm>
          <a:ln/>
        </p:spPr>
        <p:txBody>
          <a:bodyPr rIns="132080"/>
          <a:lstStyle/>
          <a:p>
            <a:pPr>
              <a:lnSpc>
                <a:spcPct val="90000"/>
              </a:lnSpc>
            </a:pPr>
            <a:r>
              <a:rPr lang="en-US"/>
              <a:t>Low-level compiled form of Java</a:t>
            </a:r>
          </a:p>
          <a:p>
            <a:pPr>
              <a:lnSpc>
                <a:spcPct val="90000"/>
              </a:lnSpc>
            </a:pPr>
            <a:r>
              <a:rPr lang="en-US"/>
              <a:t>Platform-independent</a:t>
            </a:r>
          </a:p>
          <a:p>
            <a:pPr>
              <a:lnSpc>
                <a:spcPct val="90000"/>
              </a:lnSpc>
            </a:pPr>
            <a:r>
              <a:rPr lang="en-US"/>
              <a:t>Compact</a:t>
            </a:r>
          </a:p>
          <a:p>
            <a:pPr marL="668338" lvl="1">
              <a:lnSpc>
                <a:spcPct val="90000"/>
              </a:lnSpc>
            </a:pPr>
            <a:r>
              <a:rPr lang="en-US"/>
              <a:t>Suitable for mobile code, applets</a:t>
            </a:r>
          </a:p>
          <a:p>
            <a:pPr>
              <a:lnSpc>
                <a:spcPct val="90000"/>
              </a:lnSpc>
            </a:pPr>
            <a:r>
              <a:rPr lang="en-US"/>
              <a:t>Easy to interpret</a:t>
            </a:r>
          </a:p>
          <a:p>
            <a:pPr marL="668338" lvl="1">
              <a:lnSpc>
                <a:spcPct val="90000"/>
              </a:lnSpc>
            </a:pPr>
            <a:r>
              <a:rPr lang="en-US"/>
              <a:t>Java virtual machine (JVM) in your browser</a:t>
            </a:r>
          </a:p>
          <a:p>
            <a:pPr marL="668338" lvl="1">
              <a:lnSpc>
                <a:spcPct val="90000"/>
              </a:lnSpc>
            </a:pPr>
            <a:r>
              <a:rPr lang="en-US"/>
              <a:t>Simple stack-based semantics</a:t>
            </a:r>
          </a:p>
          <a:p>
            <a:pPr marL="668338" lvl="1">
              <a:lnSpc>
                <a:spcPct val="90000"/>
              </a:lnSpc>
            </a:pPr>
            <a:r>
              <a:rPr lang="en-US"/>
              <a:t>Support for objects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6F7D-4DAC-4942-B06E-CD0AAE7B5623}" type="slidenum">
              <a:rPr lang="en-US"/>
              <a:pPr/>
              <a:t>9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Class Files</a:t>
            </a: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914400" y="2468562"/>
            <a:ext cx="2006600" cy="2422261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40639" bIns="0"/>
          <a:lstStyle/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 Foo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...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  <a:p>
            <a:pPr marL="39688"/>
            <a:endParaRPr lang="en-US" sz="14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 Bar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...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  <a:p>
            <a:pPr marL="39688"/>
            <a:endParaRPr lang="en-US" sz="14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 Baz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...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6323013" y="2254250"/>
            <a:ext cx="1282700" cy="469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...         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581400" y="3351213"/>
            <a:ext cx="1771650" cy="685800"/>
            <a:chOff x="0" y="0"/>
            <a:chExt cx="1116" cy="432"/>
          </a:xfrm>
        </p:grpSpPr>
        <p:sp>
          <p:nvSpPr>
            <p:cNvPr id="10245" name="Oval 5"/>
            <p:cNvSpPr>
              <a:spLocks/>
            </p:cNvSpPr>
            <p:nvPr/>
          </p:nvSpPr>
          <p:spPr bwMode="auto">
            <a:xfrm>
              <a:off x="0" y="0"/>
              <a:ext cx="1116" cy="432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/>
            </p:cNvSpPr>
            <p:nvPr/>
          </p:nvSpPr>
          <p:spPr bwMode="auto">
            <a:xfrm>
              <a:off x="125" y="79"/>
              <a:ext cx="86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solidFill>
                    <a:srgbClr val="FF0000"/>
                  </a:solidFill>
                  <a:ea typeface="ＭＳ Ｐゴシック" charset="0"/>
                  <a:cs typeface="Arial" charset="0"/>
                </a:rPr>
                <a:t>Compiler</a:t>
              </a:r>
            </a:p>
          </p:txBody>
        </p:sp>
      </p:grpSp>
      <p:sp>
        <p:nvSpPr>
          <p:cNvPr id="10247" name="AutoShape 7"/>
          <p:cNvSpPr>
            <a:spLocks/>
          </p:cNvSpPr>
          <p:nvPr/>
        </p:nvSpPr>
        <p:spPr bwMode="auto">
          <a:xfrm rot="10800000" flipH="1">
            <a:off x="5367338" y="2497138"/>
            <a:ext cx="930275" cy="11969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rot="10800000" flipH="1">
            <a:off x="2935288" y="3694113"/>
            <a:ext cx="631825" cy="4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Rectangle 9"/>
          <p:cNvSpPr>
            <a:spLocks/>
          </p:cNvSpPr>
          <p:nvPr/>
        </p:nvSpPr>
        <p:spPr bwMode="auto">
          <a:xfrm>
            <a:off x="823913" y="2078038"/>
            <a:ext cx="2184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InputFile.java</a:t>
            </a: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6253163" y="1887538"/>
            <a:ext cx="1422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Foo.class</a:t>
            </a: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6324600" y="3454400"/>
            <a:ext cx="1282700" cy="469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...          </a:t>
            </a:r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6253163" y="3087688"/>
            <a:ext cx="1422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Bar.class</a:t>
            </a:r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6324600" y="4730750"/>
            <a:ext cx="1282700" cy="469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...          </a:t>
            </a:r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6253163" y="4364038"/>
            <a:ext cx="1422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Baz.class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367338" y="3694113"/>
            <a:ext cx="931862" cy="3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5367338" y="3694113"/>
            <a:ext cx="931862" cy="1279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Pages>0</Pages>
  <Words>2790</Words>
  <Characters>0</Characters>
  <Application>Microsoft Macintosh PowerPoint</Application>
  <PresentationFormat>On-screen Show (4:3)</PresentationFormat>
  <Lines>0</Lines>
  <Paragraphs>551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Title &amp; Bullets</vt:lpstr>
      <vt:lpstr>Under the Hood: The Java Virtual Machine</vt:lpstr>
      <vt:lpstr>Compiling for Different Platforms</vt:lpstr>
      <vt:lpstr>Problem: Too Many Platforms!</vt:lpstr>
      <vt:lpstr>Compiling for Different Platforms</vt:lpstr>
      <vt:lpstr>Dream: Platform Independence</vt:lpstr>
      <vt:lpstr>Platform Independence with Java</vt:lpstr>
      <vt:lpstr>Platform Independence with Java</vt:lpstr>
      <vt:lpstr>Java Bytecode</vt:lpstr>
      <vt:lpstr>Class Files</vt:lpstr>
      <vt:lpstr>What’s in a Class File?</vt:lpstr>
      <vt:lpstr>Class File Format</vt:lpstr>
      <vt:lpstr>Constant Pool</vt:lpstr>
      <vt:lpstr>Constant Pool Entries</vt:lpstr>
      <vt:lpstr>Constant Pool Entries</vt:lpstr>
      <vt:lpstr>Example</vt:lpstr>
      <vt:lpstr>Example</vt:lpstr>
      <vt:lpstr>PowerPoint Presentation</vt:lpstr>
      <vt:lpstr>Field Table</vt:lpstr>
      <vt:lpstr>Field Table Entry</vt:lpstr>
      <vt:lpstr>Method Table</vt:lpstr>
      <vt:lpstr>Method Table Entry</vt:lpstr>
      <vt:lpstr>Code Attribute of a Method</vt:lpstr>
      <vt:lpstr>Stack Frame of a Method</vt:lpstr>
      <vt:lpstr>Example Bytecode</vt:lpstr>
      <vt:lpstr>Examples</vt:lpstr>
      <vt:lpstr>Examples</vt:lpstr>
      <vt:lpstr>PowerPoint Presentation</vt:lpstr>
      <vt:lpstr>Exception Table Entry</vt:lpstr>
      <vt:lpstr>Class Loading</vt:lpstr>
      <vt:lpstr>Class Initialization</vt:lpstr>
      <vt:lpstr>Class Initialization</vt:lpstr>
      <vt:lpstr>Initialization Dependencies</vt:lpstr>
      <vt:lpstr>Initialization Dependencies</vt:lpstr>
      <vt:lpstr>Initialization Dependencies</vt:lpstr>
      <vt:lpstr>Initialization Dependencies</vt:lpstr>
      <vt:lpstr>Initialization Dependencies</vt:lpstr>
      <vt:lpstr>Initialization Dependencies</vt:lpstr>
      <vt:lpstr>Object Initialization</vt:lpstr>
      <vt:lpstr>Object Initialization</vt:lpstr>
      <vt:lpstr>Object Initialization</vt:lpstr>
      <vt:lpstr>Next Time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I</dc:title>
  <dc:subject/>
  <dc:creator>Dexter Kozen</dc:creator>
  <cp:keywords/>
  <dc:description/>
  <cp:lastModifiedBy>Dexter Kozen</cp:lastModifiedBy>
  <cp:revision>16</cp:revision>
  <dcterms:modified xsi:type="dcterms:W3CDTF">2017-11-27T23:04:50Z</dcterms:modified>
  <cp:category/>
</cp:coreProperties>
</file>