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5" d="100"/>
          <a:sy n="205" d="100"/>
        </p:scale>
        <p:origin x="-720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F3D014-0943-8E48-A166-281F62002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49283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7714ED-814B-D640-9C91-E06A01CD71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3081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A0DF73-13B0-634F-B066-4149BBBD3C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6292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148D79-DDD8-4A4F-8747-2295C930F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0955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6C7AF0-8C7C-1F48-BDF9-E82A943778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53429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8E6092-CF2F-9C4E-9D9C-600EF915ED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41367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C3F36E-9A1D-DE48-9C36-91E5E978E3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012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E6A170-1D26-FD4F-8B6F-3266399947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9765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FADF2A-1284-1045-AD24-4F433D1F35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8413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F2DECF-35CC-D847-8C60-EB55D35D1E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36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7F2DE-6365-C045-94FB-1251F87770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7957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7462838" y="6245225"/>
            <a:ext cx="312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  <a:ea typeface="ＭＳ Ｐゴシック" charset="0"/>
                <a:cs typeface="Arial" charset="0"/>
              </a:defRPr>
            </a:lvl1pPr>
            <a:lvl2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fld id="{93BC6DE1-DC50-854A-95A6-CBB85C4A0B5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/>
  <p:hf hdr="0" ftr="0" dt="0"/>
  <p:txStyles>
    <p:titleStyle>
      <a:lvl1pPr marL="396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+mj-lt"/>
          <a:ea typeface="+mj-ea"/>
          <a:cs typeface="+mj-cs"/>
          <a:sym typeface="Arial" charset="0"/>
        </a:defRPr>
      </a:lvl1pPr>
      <a:lvl2pPr marL="396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marL="396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marL="396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396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382588" indent="-342900" algn="l" rtl="0" fontAlgn="base">
        <a:spcBef>
          <a:spcPts val="700"/>
        </a:spcBef>
        <a:spcAft>
          <a:spcPct val="0"/>
        </a:spcAft>
        <a:buSzPct val="100000"/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31838" indent="-285750" algn="l" rtl="0" fontAlgn="base">
        <a:spcBef>
          <a:spcPts val="600"/>
        </a:spcBef>
        <a:spcAft>
          <a:spcPct val="0"/>
        </a:spcAft>
        <a:buSzPct val="100000"/>
        <a:buFont typeface="Arial" charset="0"/>
        <a:buChar char="–"/>
        <a:defRPr sz="2800">
          <a:solidFill>
            <a:srgbClr val="008000"/>
          </a:solidFill>
          <a:latin typeface="+mn-lt"/>
          <a:ea typeface="+mn-ea"/>
          <a:cs typeface="+mn-cs"/>
          <a:sym typeface="Arial" charset="0"/>
        </a:defRPr>
      </a:lvl2pPr>
      <a:lvl3pPr marL="1131888" indent="-228600" algn="l" rtl="0" fontAlgn="base">
        <a:spcBef>
          <a:spcPts val="600"/>
        </a:spcBef>
        <a:spcAft>
          <a:spcPct val="0"/>
        </a:spcAft>
        <a:buSzPct val="100000"/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60488" algn="l" rtl="0" fontAlgn="base">
        <a:spcBef>
          <a:spcPts val="500"/>
        </a:spcBef>
        <a:spcAft>
          <a:spcPct val="0"/>
        </a:spcAft>
        <a:buSzPct val="100000"/>
        <a:buFont typeface="Arial" charset="0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20462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5034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9606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4178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875088" indent="-228600" algn="l" rtl="0" fontAlgn="base">
        <a:spcBef>
          <a:spcPts val="500"/>
        </a:spcBef>
        <a:spcAft>
          <a:spcPct val="0"/>
        </a:spcAft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5688F-122B-0742-8969-222460AB75A8}" type="slidenum">
              <a:rPr lang="en-US"/>
              <a:pPr/>
              <a:t>1</a:t>
            </a:fld>
            <a:endParaRPr lang="en-US"/>
          </a:p>
        </p:txBody>
      </p:sp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rIns="132080"/>
          <a:lstStyle/>
          <a:p>
            <a:endParaRPr lang="en-US"/>
          </a:p>
        </p:txBody>
      </p:sp>
      <p:pic>
        <p:nvPicPr>
          <p:cNvPr id="2051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/>
          </p:cNvSpPr>
          <p:nvPr/>
        </p:nvSpPr>
        <p:spPr bwMode="auto">
          <a:xfrm>
            <a:off x="0" y="5684838"/>
            <a:ext cx="9144000" cy="1155700"/>
          </a:xfrm>
          <a:prstGeom prst="rect">
            <a:avLst/>
          </a:prstGeom>
          <a:gradFill rotWithShape="0">
            <a:gsLst>
              <a:gs pos="0">
                <a:srgbClr val="FF9999">
                  <a:alpha val="59000"/>
                </a:srgbClr>
              </a:gs>
              <a:gs pos="100000">
                <a:srgbClr val="FFFFFF">
                  <a:alpha val="7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 anchor="ctr"/>
          <a:lstStyle/>
          <a:p>
            <a:pPr marL="39688"/>
            <a:r>
              <a:rPr lang="en-US" sz="3600">
                <a:solidFill>
                  <a:srgbClr val="660066"/>
                </a:solidFill>
                <a:ea typeface="ＭＳ Ｐゴシック" charset="0"/>
                <a:cs typeface="Arial" charset="0"/>
              </a:rPr>
              <a:t>Under the Hood:</a:t>
            </a:r>
          </a:p>
          <a:p>
            <a:pPr marL="39688"/>
            <a:r>
              <a:rPr lang="en-US" sz="3600">
                <a:solidFill>
                  <a:srgbClr val="660066"/>
                </a:solidFill>
                <a:ea typeface="ＭＳ Ｐゴシック" charset="0"/>
                <a:cs typeface="Arial" charset="0"/>
              </a:rPr>
              <a:t>The Java Virtual Machine, Part II </a:t>
            </a:r>
          </a:p>
        </p:txBody>
      </p:sp>
      <p:sp>
        <p:nvSpPr>
          <p:cNvPr id="2053" name="Rectangle 5"/>
          <p:cNvSpPr>
            <a:spLocks/>
          </p:cNvSpPr>
          <p:nvPr/>
        </p:nvSpPr>
        <p:spPr bwMode="auto">
          <a:xfrm>
            <a:off x="6253517" y="-31750"/>
            <a:ext cx="28888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r"/>
            <a:r>
              <a:rPr lang="en-US" sz="2800" dirty="0" smtClean="0">
                <a:solidFill>
                  <a:schemeClr val="tx1"/>
                </a:solidFill>
                <a:ea typeface="ＭＳ Ｐゴシック" charset="0"/>
                <a:cs typeface="Arial" charset="0"/>
              </a:rPr>
              <a:t>CS2112 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Fall </a:t>
            </a:r>
            <a:r>
              <a:rPr lang="en-US" sz="2800" dirty="0" smtClean="0">
                <a:solidFill>
                  <a:schemeClr val="tx1"/>
                </a:solidFill>
                <a:ea typeface="ＭＳ Ｐゴシック" charset="0"/>
                <a:cs typeface="Arial" charset="0"/>
              </a:rPr>
              <a:t>2017</a:t>
            </a:r>
            <a:endParaRPr lang="en-US" sz="2800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816CD-0144-0F47-A933-064500912393}" type="slidenum">
              <a:rPr lang="en-US"/>
              <a:pPr/>
              <a:t>10</a:t>
            </a:fld>
            <a:endParaRPr lang="en-US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866900"/>
          </a:xfrm>
          <a:ln/>
        </p:spPr>
        <p:txBody>
          <a:bodyPr rIns="132080"/>
          <a:lstStyle/>
          <a:p>
            <a:r>
              <a:rPr lang="en-US"/>
              <a:t>Exception Handling</a:t>
            </a:r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561975" y="1622425"/>
            <a:ext cx="79883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3333CC"/>
                </a:solidFill>
                <a:ea typeface="ＭＳ Ｐゴシック" charset="0"/>
                <a:cs typeface="Arial" charset="0"/>
              </a:rPr>
              <a:t>Finds an exception handler </a:t>
            </a:r>
            <a:r>
              <a:rPr lang="en-US" sz="3200">
                <a:solidFill>
                  <a:srgbClr val="3333CC"/>
                </a:solidFill>
                <a:latin typeface="Symbol" charset="0"/>
                <a:ea typeface="ＭＳ Ｐゴシック" charset="0"/>
                <a:cs typeface="Symbol" charset="0"/>
                <a:sym typeface="Symbol" charset="0"/>
              </a:rPr>
              <a:t>→</a:t>
            </a:r>
            <a:r>
              <a:rPr lang="en-US" sz="3200">
                <a:solidFill>
                  <a:srgbClr val="3333CC"/>
                </a:solidFill>
                <a:ea typeface="ＭＳ Ｐゴシック" charset="0"/>
                <a:cs typeface="Arial" charset="0"/>
              </a:rPr>
              <a:t> empties stack, pushes exception object, executes handler</a:t>
            </a: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>
                <a:solidFill>
                  <a:srgbClr val="3333CC"/>
                </a:solidFill>
                <a:ea typeface="ＭＳ Ｐゴシック" charset="0"/>
                <a:cs typeface="Arial" charset="0"/>
              </a:rPr>
              <a:t>No handler </a:t>
            </a:r>
            <a:r>
              <a:rPr lang="en-US" sz="3200">
                <a:solidFill>
                  <a:srgbClr val="3333CC"/>
                </a:solidFill>
                <a:latin typeface="Symbol" charset="0"/>
                <a:ea typeface="ＭＳ Ｐゴシック" charset="0"/>
                <a:cs typeface="Symbol" charset="0"/>
                <a:sym typeface="Symbol" charset="0"/>
              </a:rPr>
              <a:t>→</a:t>
            </a:r>
            <a:r>
              <a:rPr lang="en-US" sz="3200">
                <a:solidFill>
                  <a:srgbClr val="3333CC"/>
                </a:solidFill>
                <a:ea typeface="ＭＳ Ｐゴシック" charset="0"/>
                <a:cs typeface="Arial" charset="0"/>
              </a:rPr>
              <a:t> pops runtime stack, returns exceptionally to calling routine</a:t>
            </a:r>
          </a:p>
          <a:p>
            <a:pPr marL="325438" indent="-285750">
              <a:lnSpc>
                <a:spcPct val="110000"/>
              </a:lnSpc>
              <a:buClr>
                <a:srgbClr val="000000"/>
              </a:buClr>
              <a:buSzPct val="100000"/>
              <a:buFont typeface="Courier New" charset="0"/>
              <a:buChar char="•"/>
            </a:pPr>
            <a:r>
              <a:rPr lang="en-US" sz="32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finally </a:t>
            </a:r>
            <a:r>
              <a:rPr lang="en-US" sz="3200">
                <a:solidFill>
                  <a:srgbClr val="3333CC"/>
                </a:solidFill>
                <a:ea typeface="ＭＳ Ｐゴシック" charset="0"/>
                <a:cs typeface="Arial" charset="0"/>
              </a:rPr>
              <a:t>clause is always executed, no matter what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748C4-E1E9-8C43-839F-CDBDEC201B59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5361" name="Group 1"/>
          <p:cNvGraphicFramePr>
            <a:graphicFrameLocks noGrp="1"/>
          </p:cNvGraphicFramePr>
          <p:nvPr/>
        </p:nvGraphicFramePr>
        <p:xfrm>
          <a:off x="1162050" y="1800225"/>
          <a:ext cx="7102475" cy="1869440"/>
        </p:xfrm>
        <a:graphic>
          <a:graphicData uri="http://schemas.openxmlformats.org/drawingml/2006/table">
            <a:tbl>
              <a:tblPr/>
              <a:tblGrid>
                <a:gridCol w="2409825"/>
                <a:gridCol w="4692650"/>
              </a:tblGrid>
              <a:tr h="465138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N W3" charset="0"/>
                          <a:cs typeface="Courier New" charset="0"/>
                          <a:sym typeface="Courier New" charset="0"/>
                        </a:rPr>
                        <a:t>startRange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start of range handler is in effect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N W3" charset="0"/>
                          <a:cs typeface="Courier New" charset="0"/>
                          <a:sym typeface="Courier New" charset="0"/>
                        </a:rPr>
                        <a:t>endRange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end of range handler is in effect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N W3" charset="0"/>
                          <a:cs typeface="Courier New" charset="0"/>
                          <a:sym typeface="Courier New" charset="0"/>
                        </a:rPr>
                        <a:t>handlerEntry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entry point of exception handler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465138"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N W3" charset="0"/>
                          <a:cs typeface="Courier New" charset="0"/>
                          <a:sym typeface="Courier New" charset="0"/>
                        </a:rPr>
                        <a:t>catchType</a:t>
                      </a:r>
                    </a:p>
                  </a:txBody>
                  <a:tcPr marL="50800" marR="50800" marT="50800" marB="5080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  <a:ea typeface="ヒラギノ角ゴ ProN W3" charset="0"/>
                          <a:cs typeface="ヒラギノ角ゴ ProN W3" charset="0"/>
                          <a:sym typeface="Arial" charset="0"/>
                        </a:rPr>
                        <a:t>exception handled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5392" name="Rectangle 3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676400"/>
          </a:xfrm>
          <a:ln/>
        </p:spPr>
        <p:txBody>
          <a:bodyPr rIns="132080"/>
          <a:lstStyle/>
          <a:p>
            <a:r>
              <a:rPr lang="en-US"/>
              <a:t>Exception Table Entry</a:t>
            </a:r>
          </a:p>
        </p:txBody>
      </p:sp>
      <p:sp>
        <p:nvSpPr>
          <p:cNvPr id="15393" name="Rectangle 33"/>
          <p:cNvSpPr>
            <a:spLocks/>
          </p:cNvSpPr>
          <p:nvPr/>
        </p:nvSpPr>
        <p:spPr bwMode="auto">
          <a:xfrm>
            <a:off x="600075" y="4013200"/>
            <a:ext cx="79883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25438" indent="-285750">
              <a:lnSpc>
                <a:spcPct val="110000"/>
              </a:lnSpc>
              <a:buClr>
                <a:srgbClr val="000000"/>
              </a:buClr>
              <a:buSzPct val="100000"/>
              <a:buFont typeface="Courier New" charset="0"/>
              <a:buChar char="•"/>
            </a:pPr>
            <a:r>
              <a:rPr lang="en-US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startRange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 </a:t>
            </a:r>
            <a:r>
              <a:rPr lang="en-US">
                <a:solidFill>
                  <a:schemeClr val="tx1"/>
                </a:solidFill>
                <a:latin typeface="Symbol" charset="0"/>
                <a:ea typeface="ＭＳ Ｐゴシック" charset="0"/>
                <a:cs typeface="Symbol" charset="0"/>
                <a:sym typeface="Symbol" charset="0"/>
              </a:rPr>
              <a:t>→</a:t>
            </a:r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 </a:t>
            </a:r>
            <a:r>
              <a:rPr lang="en-US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endRange</a:t>
            </a:r>
            <a:r>
              <a:rPr lang="en-US">
                <a:solidFill>
                  <a:srgbClr val="3333CC"/>
                </a:solidFill>
                <a:ea typeface="ＭＳ Ｐゴシック" charset="0"/>
                <a:cs typeface="Arial" charset="0"/>
              </a:rPr>
              <a:t> give interval of instructions in which handler is in effect</a:t>
            </a:r>
          </a:p>
          <a:p>
            <a:pPr marL="325438" indent="-285750">
              <a:lnSpc>
                <a:spcPct val="110000"/>
              </a:lnSpc>
              <a:buClr>
                <a:srgbClr val="000000"/>
              </a:buClr>
              <a:buSzPct val="100000"/>
              <a:buFont typeface="Courier New" charset="0"/>
              <a:buChar char="•"/>
            </a:pPr>
            <a:r>
              <a:rPr lang="en-US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catchType</a:t>
            </a:r>
            <a:r>
              <a:rPr lang="en-US">
                <a:solidFill>
                  <a:srgbClr val="3333CC"/>
                </a:solidFill>
                <a:ea typeface="ＭＳ Ｐゴシック" charset="0"/>
                <a:cs typeface="Arial" charset="0"/>
              </a:rPr>
              <a:t> is any subclass of </a:t>
            </a:r>
            <a:r>
              <a:rPr lang="en-US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Throwable</a:t>
            </a:r>
            <a:r>
              <a:rPr lang="en-US">
                <a:solidFill>
                  <a:srgbClr val="3333CC"/>
                </a:solidFill>
                <a:ea typeface="ＭＳ Ｐゴシック" charset="0"/>
                <a:cs typeface="Arial" charset="0"/>
              </a:rPr>
              <a:t> (which is a superclass of </a:t>
            </a:r>
            <a:r>
              <a:rPr lang="en-US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Exception</a:t>
            </a:r>
            <a:r>
              <a:rPr lang="en-US">
                <a:solidFill>
                  <a:srgbClr val="3333CC"/>
                </a:solidFill>
                <a:ea typeface="ＭＳ Ｐゴシック" charset="0"/>
                <a:cs typeface="Arial" charset="0"/>
              </a:rPr>
              <a:t>) -- any subclass of </a:t>
            </a:r>
            <a:r>
              <a:rPr lang="en-US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catchType</a:t>
            </a:r>
            <a:r>
              <a:rPr lang="en-US">
                <a:solidFill>
                  <a:srgbClr val="3333CC"/>
                </a:solidFill>
                <a:ea typeface="ＭＳ Ｐゴシック" charset="0"/>
                <a:cs typeface="Arial" charset="0"/>
              </a:rPr>
              <a:t> can be handled by this handler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4B540-FFC1-F947-9BDE-CDD5B6CD107D}" type="slidenum">
              <a:rPr lang="en-US"/>
              <a:pPr/>
              <a:t>12</a:t>
            </a:fld>
            <a:endParaRPr lang="en-US"/>
          </a:p>
        </p:txBody>
      </p:sp>
      <p:sp>
        <p:nvSpPr>
          <p:cNvPr id="16385" name="Rectangle 1"/>
          <p:cNvSpPr>
            <a:spLocks/>
          </p:cNvSpPr>
          <p:nvPr/>
        </p:nvSpPr>
        <p:spPr bwMode="auto">
          <a:xfrm>
            <a:off x="1301750" y="2028824"/>
            <a:ext cx="6643902" cy="36861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1440" tIns="0" rIns="40639" bIns="0">
            <a:noAutofit/>
          </a:bodyPr>
          <a:lstStyle/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Integer x = null;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Object y = new Object();</a:t>
            </a:r>
          </a:p>
          <a:p>
            <a:pPr marL="39688"/>
            <a:endParaRPr lang="en-US" sz="1800" b="1" dirty="0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try {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x = (Integer)y;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x.intValue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());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ClassCastException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e) {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("y was not an Integer");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NullPointerException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e) {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("y was null");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finally {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System.out.println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("finally!");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685800" y="685800"/>
            <a:ext cx="7772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 anchor="ctr"/>
          <a:lstStyle/>
          <a:p>
            <a:pPr marL="39688" algn="ctr"/>
            <a:r>
              <a:rPr lang="en-US" sz="4400">
                <a:solidFill>
                  <a:srgbClr val="FF3300"/>
                </a:solidFill>
                <a:ea typeface="ＭＳ Ｐゴシック" charset="0"/>
                <a:cs typeface="Arial" charset="0"/>
              </a:rPr>
              <a:t>Example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662C2-B257-F143-B9F8-B0880AFB6824}" type="slidenum">
              <a:rPr lang="en-US"/>
              <a:pPr/>
              <a:t>13</a:t>
            </a:fld>
            <a:endParaRPr lang="en-US"/>
          </a:p>
        </p:txBody>
      </p:sp>
      <p:sp>
        <p:nvSpPr>
          <p:cNvPr id="17409" name="Rectangle 1"/>
          <p:cNvSpPr>
            <a:spLocks/>
          </p:cNvSpPr>
          <p:nvPr/>
        </p:nvSpPr>
        <p:spPr bwMode="auto">
          <a:xfrm>
            <a:off x="314325" y="269875"/>
            <a:ext cx="56261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0: aconst_null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1: astore_1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2: new java.lang.Object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5: dup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6: invokespecial java.lang.Object.&lt;init&gt; ()V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9: astore_2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10: aload_2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11: checkcast java.lang.Integer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14: astore_1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18: aload_1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19: invokevirtual java.lang.Integer.intValue ()I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22: invokevirtual java.io.PrintStream.println (I)V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36: astore_3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37: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40: ldc "y was not an Integer"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42: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56: astore_3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57: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60: ldc "y was null"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62: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76: astore 4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78: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81: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83: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86: aload 4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88: athrow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89: return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5018088" y="831850"/>
            <a:ext cx="3686175" cy="11049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From To Handler Type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36    java.lang.ClassCastException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56    java.lang.NullPointerException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36   45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56   65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76   78   76    &lt;Any exception&gt;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3806825" y="2751138"/>
            <a:ext cx="5087938" cy="2768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Integer x = null;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Object y = new Object();</a:t>
            </a:r>
          </a:p>
          <a:p>
            <a:pPr marL="39688"/>
            <a:endParaRPr lang="en-US" sz="1400" b="1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try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x = (Integer)y;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System.out.println(x.intValue());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(ClassCastException e)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System.out.println("y was not an Integer");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(NullPointerException e)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System.out.println("y was null");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finally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System.out.println("finally!");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66F26-68AA-7F4D-A0D0-8C8A3F945681}" type="slidenum">
              <a:rPr lang="en-US"/>
              <a:pPr/>
              <a:t>14</a:t>
            </a:fld>
            <a:endParaRPr lang="en-US"/>
          </a:p>
        </p:txBody>
      </p:sp>
      <p:sp>
        <p:nvSpPr>
          <p:cNvPr id="18433" name="Rectangle 1"/>
          <p:cNvSpPr>
            <a:spLocks/>
          </p:cNvSpPr>
          <p:nvPr/>
        </p:nvSpPr>
        <p:spPr bwMode="auto">
          <a:xfrm>
            <a:off x="314325" y="269875"/>
            <a:ext cx="56261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0: aconst_null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1: astore_1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2: new java.lang.Object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5: dup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6: invokespecial java.lang.Object.&lt;init&gt; ()V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9: astore_2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10: aload_2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11: checkcast java.lang.Integer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14: astore_1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18: aload_1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19: invokevirtual java.lang.Integer.intValue ()I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22: invokevirtual java.io.PrintStream.println (I)V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36: astore_3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37: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40: ldc "y was not an Integer"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42: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56: astore_3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57: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60: ldc "y was null"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62: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76: astore 4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78: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81: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83: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86: aload 4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88: athrow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89: return</a:t>
            </a: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5018088" y="831850"/>
            <a:ext cx="3686175" cy="11049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From To Handler Type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36    java.lang.ClassCastException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56    java.lang.NullPointerException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36   45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56   65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76   78   76    &lt;Any exception&gt;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3806825" y="2751138"/>
            <a:ext cx="5087938" cy="2768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4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Integer x = null;</a:t>
            </a:r>
          </a:p>
          <a:p>
            <a:pPr marL="39688"/>
            <a:r>
              <a:rPr lang="en-US" sz="14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Object y = new Object();</a:t>
            </a:r>
          </a:p>
          <a:p>
            <a:pPr marL="39688"/>
            <a:endParaRPr lang="en-US" sz="1400" b="1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try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x = (Integer)y;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System.out.println(x.intValue());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(ClassCastException e)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System.out.println("y was not an Integer");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(NullPointerException e)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System.out.println("y was null");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finally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System.out.println("finally!");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0A3C-E0F8-B448-A654-7AD5BAE169CF}" type="slidenum">
              <a:rPr lang="en-US"/>
              <a:pPr/>
              <a:t>15</a:t>
            </a:fld>
            <a:endParaRPr lang="en-US"/>
          </a:p>
        </p:txBody>
      </p:sp>
      <p:sp>
        <p:nvSpPr>
          <p:cNvPr id="19457" name="Rectangle 1"/>
          <p:cNvSpPr>
            <a:spLocks/>
          </p:cNvSpPr>
          <p:nvPr/>
        </p:nvSpPr>
        <p:spPr bwMode="auto">
          <a:xfrm>
            <a:off x="314325" y="269875"/>
            <a:ext cx="56261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0: aconst_null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1: astore_1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2: new java.lang.Object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5: dup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6: invokespecial java.lang.Object.&lt;init&gt; ()V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9: astore_2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10: aload_2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11: checkcast java.lang.Integer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14: astore_1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15: getstatic java.lang.System.out Ljava/io/PrintStream;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18: aload_1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19: invokevirtual java.lang.Integer.intValue ()I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22: invokevirtual java.io.PrintStream.println (I)V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36: astore_3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37: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40: ldc "y was not an Integer"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42: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56: astore_3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57: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60: ldc "y was null"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62: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76: astore 4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78: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81: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83: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86: aload 4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88: athrow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89: return</a:t>
            </a:r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5018088" y="831850"/>
            <a:ext cx="3686175" cy="11049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From To Handler Type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36    java.lang.ClassCastException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56    java.lang.NullPointerException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36   45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56   65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76   78   76    &lt;Any exception&gt;</a:t>
            </a:r>
          </a:p>
        </p:txBody>
      </p:sp>
      <p:sp>
        <p:nvSpPr>
          <p:cNvPr id="19459" name="Rectangle 3"/>
          <p:cNvSpPr>
            <a:spLocks/>
          </p:cNvSpPr>
          <p:nvPr/>
        </p:nvSpPr>
        <p:spPr bwMode="auto">
          <a:xfrm>
            <a:off x="3806825" y="2751138"/>
            <a:ext cx="5087938" cy="2768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Integer x = null;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Object y = new Object();</a:t>
            </a:r>
          </a:p>
          <a:p>
            <a:pPr marL="39688"/>
            <a:endParaRPr lang="en-US" sz="1400" b="1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try {</a:t>
            </a:r>
          </a:p>
          <a:p>
            <a:pPr marL="39688"/>
            <a:r>
              <a:rPr lang="en-US" sz="14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x = (Integer)y;</a:t>
            </a:r>
          </a:p>
          <a:p>
            <a:pPr marL="39688"/>
            <a:r>
              <a:rPr lang="en-US" sz="14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System.out.println(x.intValue());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(ClassCastException e)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System.out.println("y was not an Integer");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(NullPointerException e)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System.out.println("y was null");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finally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System.out.println("finally!");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E8B554-E266-574B-BB74-8CA17BFF300C}" type="slidenum">
              <a:rPr lang="en-US"/>
              <a:pPr/>
              <a:t>16</a:t>
            </a:fld>
            <a:endParaRPr lang="en-US"/>
          </a:p>
        </p:txBody>
      </p:sp>
      <p:sp>
        <p:nvSpPr>
          <p:cNvPr id="20481" name="Rectangle 1"/>
          <p:cNvSpPr>
            <a:spLocks/>
          </p:cNvSpPr>
          <p:nvPr/>
        </p:nvSpPr>
        <p:spPr bwMode="auto">
          <a:xfrm>
            <a:off x="314325" y="269875"/>
            <a:ext cx="56261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0: aconst_null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1: astore_1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2: new java.lang.Object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5: dup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6: invokespecial java.lang.Object.&lt;init&gt; ()V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9: astore_2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10: aload_2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11: checkcast java.lang.Integer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14: astore_1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18: aload_1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19: invokevirtual java.lang.Integer.intValue ()I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22: invokevirtual java.io.PrintStream.println (I)V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25: getstatic java.lang.System.out Ljava/io/PrintStream;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28: ldc "finally!"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36: astore_3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37: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40: ldc "y was not an Integer"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42: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56: astore_3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57: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60: ldc "y was null"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62: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76: astore 4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78: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81: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83: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86: aload 4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88: athrow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89: return</a:t>
            </a: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5018088" y="831850"/>
            <a:ext cx="3686175" cy="11049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From To Handler Type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36    java.lang.ClassCastException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56    java.lang.NullPointerException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36   45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56   65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76   78   76    &lt;Any exception&gt;</a:t>
            </a: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3806825" y="2751138"/>
            <a:ext cx="5087938" cy="2768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Integer x = null;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Object y = new Object();</a:t>
            </a:r>
          </a:p>
          <a:p>
            <a:pPr marL="39688"/>
            <a:endParaRPr lang="en-US" sz="1400" b="1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try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x = (Integer)y;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System.out.println(x.intValue());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(ClassCastException e)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System.out.println("y was not an Integer");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(NullPointerException e)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System.out.println("y was null");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finally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System.out.println("finally!");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FD9DE-B4B3-4949-B04B-3B1AFC1D1651}" type="slidenum">
              <a:rPr lang="en-US"/>
              <a:pPr/>
              <a:t>17</a:t>
            </a:fld>
            <a:endParaRPr lang="en-US"/>
          </a:p>
        </p:txBody>
      </p:sp>
      <p:sp>
        <p:nvSpPr>
          <p:cNvPr id="21505" name="Rectangle 1"/>
          <p:cNvSpPr>
            <a:spLocks/>
          </p:cNvSpPr>
          <p:nvPr/>
        </p:nvSpPr>
        <p:spPr bwMode="auto">
          <a:xfrm>
            <a:off x="314325" y="269875"/>
            <a:ext cx="56261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0: aconst_null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1: astore_1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2: new java.lang.Object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5: dup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6: invokespecial java.lang.Object.&lt;init&gt; ()V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9: astore_2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10: aload_2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11: checkcast java.lang.Integer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14: astore_1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18: aload_1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19: invokevirtual java.lang.Integer.intValue ()I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22: invokevirtual java.io.PrintStream.println (I)V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33: goto #89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36: astore_3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37: getstatic java.lang.System.out Ljava/io/PrintStream;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40: ldc "y was not an Integer"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42: invokevirtual java.io.PrintStream.println (Ljava/lang/String;)V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45: getstatic java.lang.System.out Ljava/io/PrintStream;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48: ldc "finally!"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56: astore_3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57: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60: ldc "y was null"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62: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76: astore 4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78: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81: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83: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86: aload 4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88: athrow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89: return</a:t>
            </a:r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5018088" y="831850"/>
            <a:ext cx="3686175" cy="11049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From To Handler Type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36    java.lang.ClassCastException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56    java.lang.NullPointerException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36   45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56   65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76   78   76    &lt;Any exception&gt;</a:t>
            </a:r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3806825" y="2751138"/>
            <a:ext cx="5087938" cy="2768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Integer x = null;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Object y = new Object();</a:t>
            </a:r>
          </a:p>
          <a:p>
            <a:pPr marL="39688"/>
            <a:endParaRPr lang="en-US" sz="1400" b="1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try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x = (Integer)y;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System.out.println(x.intValue());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(ClassCastException e)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System.out.println("y was not an Integer");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(NullPointerException e)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System.out.println("y was null");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finally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System.out.println("finally!");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526F96-3224-B947-AE2A-87CF9029E7AE}" type="slidenum">
              <a:rPr lang="en-US"/>
              <a:pPr/>
              <a:t>18</a:t>
            </a:fld>
            <a:endParaRPr lang="en-US"/>
          </a:p>
        </p:txBody>
      </p:sp>
      <p:sp>
        <p:nvSpPr>
          <p:cNvPr id="22529" name="Rectangle 1"/>
          <p:cNvSpPr>
            <a:spLocks/>
          </p:cNvSpPr>
          <p:nvPr/>
        </p:nvSpPr>
        <p:spPr bwMode="auto">
          <a:xfrm>
            <a:off x="314325" y="269875"/>
            <a:ext cx="56261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0: aconst_null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1: astore_1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2: new java.lang.Object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5: dup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6: invokespecial java.lang.Object.&lt;init&gt; ()V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9: astore_2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10: aload_2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11: checkcast java.lang.Integer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14: astore_1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18: aload_1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19: invokevirtual java.lang.Integer.intValue ()I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22: invokevirtual java.io.PrintStream.println (I)V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36: astore_3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37: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40: ldc "y was not an Integer"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42: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53: goto #89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56: astore_3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57: getstatic java.lang.System.out Ljava/io/PrintStream;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60: ldc "y was null"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62: invokevirtual java.io.PrintStream.println (Ljava/lang/String;)V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65: getstatic java.lang.System.out Ljava/io/PrintStream;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68: ldc "finally!"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76: astore 4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78: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81: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83: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86: aload 4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88: athrow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89: return</a:t>
            </a:r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5018088" y="831850"/>
            <a:ext cx="3686175" cy="11049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From To Handler Type</a:t>
            </a:r>
          </a:p>
          <a:p>
            <a:pPr marL="39688"/>
            <a:r>
              <a:rPr lang="en-US" sz="1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10   25   36    </a:t>
            </a:r>
            <a:r>
              <a:rPr lang="en-US" sz="10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java.lang.ClassCastException</a:t>
            </a:r>
            <a:endParaRPr lang="en-US" sz="1000" b="1" dirty="0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0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10   25   56    </a:t>
            </a:r>
            <a:r>
              <a:rPr lang="en-US" sz="1000" b="1" dirty="0" err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java.lang.NullPointerException</a:t>
            </a:r>
            <a:endParaRPr lang="en-US" sz="1000" b="1" dirty="0">
              <a:solidFill>
                <a:srgbClr val="FF0000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76    &lt;Any exception&gt;</a:t>
            </a:r>
          </a:p>
          <a:p>
            <a:pPr marL="39688"/>
            <a:r>
              <a:rPr lang="en-US" sz="1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36   45   76    &lt;Any exception&gt;</a:t>
            </a:r>
          </a:p>
          <a:p>
            <a:pPr marL="39688"/>
            <a:r>
              <a:rPr lang="en-US" sz="1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56   65   76    &lt;Any exception&gt;</a:t>
            </a:r>
          </a:p>
          <a:p>
            <a:pPr marL="39688"/>
            <a:r>
              <a:rPr lang="en-US" sz="10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76   78   76    &lt;Any exception&gt;</a:t>
            </a:r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3806825" y="2751138"/>
            <a:ext cx="5087938" cy="2768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Integer x = null;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Object y = new Object();</a:t>
            </a:r>
          </a:p>
          <a:p>
            <a:pPr marL="39688"/>
            <a:endParaRPr lang="en-US" sz="1400" b="1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try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x = (Integer)y;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System.out.println(x.intValue());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(ClassCastException e)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System.out.println("y was not an Integer");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(NullPointerException e)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System.out.println("y was null");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finally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System.out.println("finally!");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4A7855-8DDD-284A-B6FA-E8569D363BB1}" type="slidenum">
              <a:rPr lang="en-US"/>
              <a:pPr/>
              <a:t>19</a:t>
            </a:fld>
            <a:endParaRPr lang="en-US"/>
          </a:p>
        </p:txBody>
      </p:sp>
      <p:sp>
        <p:nvSpPr>
          <p:cNvPr id="23553" name="Rectangle 1"/>
          <p:cNvSpPr>
            <a:spLocks/>
          </p:cNvSpPr>
          <p:nvPr/>
        </p:nvSpPr>
        <p:spPr bwMode="auto">
          <a:xfrm>
            <a:off x="314325" y="269875"/>
            <a:ext cx="56261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0: aconst_null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1: astore_1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2: new java.lang.Object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5: dup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6: invokespecial java.lang.Object.&lt;init&gt; ()V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9: astore_2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10: aload_2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11: checkcast java.lang.Integer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14: astore_1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18: aload_1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19: invokevirtual java.lang.Integer.intValue ()I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22: invokevirtual java.io.PrintStream.println (I)V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36: astore_3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37: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40: ldc "y was not an Integer"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42: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53: goto #89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56: astore_3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57: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60: ldc "y was null"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62: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73: goto #89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76: astore 4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78: getstatic java.lang.System.out Ljava/io/PrintStream;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81: ldc "finally!"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83: invokevirtual java.io.PrintStream.println (Ljava/lang/String;)V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86: aload 4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88: athrow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89: return</a:t>
            </a:r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5018088" y="831850"/>
            <a:ext cx="3686175" cy="11049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From To Handler Type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36    java.lang.ClassCastException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56    java.lang.NullPointerException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36   45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56   65   76    &lt;Any exception&gt;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76   78   76    &lt;Any exception&gt;</a:t>
            </a: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3806825" y="2751138"/>
            <a:ext cx="5087938" cy="2768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Integer x = null;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Object y = new Object();</a:t>
            </a:r>
          </a:p>
          <a:p>
            <a:pPr marL="39688"/>
            <a:endParaRPr lang="en-US" sz="1400" b="1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try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x = (Integer)y;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System.out.println(x.intValue());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(ClassCastException e)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System.out.println("y was not an Integer");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(NullPointerException e)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System.out.println("y was null");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finally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</a:t>
            </a:r>
            <a:r>
              <a:rPr lang="en-US" sz="14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System.out.println("finally!");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B0A1D-B12B-DA4E-975A-9AF9ECBBF85B}" type="slidenum">
              <a:rPr lang="en-US"/>
              <a:pPr/>
              <a:t>2</a:t>
            </a:fld>
            <a:endParaRPr lang="en-US"/>
          </a:p>
        </p:txBody>
      </p:sp>
      <p:sp>
        <p:nvSpPr>
          <p:cNvPr id="6145" name="Oval 1"/>
          <p:cNvSpPr>
            <a:spLocks/>
          </p:cNvSpPr>
          <p:nvPr/>
        </p:nvSpPr>
        <p:spPr bwMode="auto">
          <a:xfrm>
            <a:off x="2419350" y="3000375"/>
            <a:ext cx="4114800" cy="1123950"/>
          </a:xfrm>
          <a:prstGeom prst="ellipse">
            <a:avLst/>
          </a:prstGeom>
          <a:solidFill>
            <a:srgbClr val="660066"/>
          </a:solidFill>
          <a:ln w="25400">
            <a:solidFill>
              <a:srgbClr val="66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" name="Oval 2"/>
          <p:cNvSpPr>
            <a:spLocks/>
          </p:cNvSpPr>
          <p:nvPr/>
        </p:nvSpPr>
        <p:spPr bwMode="auto">
          <a:xfrm>
            <a:off x="4962525" y="3914775"/>
            <a:ext cx="2781300" cy="11811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" name="Rectangle 3"/>
          <p:cNvSpPr>
            <a:spLocks/>
          </p:cNvSpPr>
          <p:nvPr/>
        </p:nvSpPr>
        <p:spPr bwMode="auto">
          <a:xfrm>
            <a:off x="3609975" y="1198563"/>
            <a:ext cx="1733550" cy="406400"/>
          </a:xfrm>
          <a:prstGeom prst="rect">
            <a:avLst/>
          </a:prstGeom>
          <a:solidFill>
            <a:srgbClr val="008000"/>
          </a:solidFill>
          <a:ln w="25400">
            <a:solidFill>
              <a:srgbClr val="9900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rgbClr val="FFFFFF"/>
                </a:solidFill>
                <a:ea typeface="ＭＳ Ｐゴシック" charset="0"/>
                <a:cs typeface="Arial" charset="0"/>
              </a:rPr>
              <a:t>Java program</a:t>
            </a:r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3906838" y="2133600"/>
            <a:ext cx="1139825" cy="698500"/>
          </a:xfrm>
          <a:prstGeom prst="rect">
            <a:avLst/>
          </a:prstGeom>
          <a:solidFill>
            <a:srgbClr val="3333CC"/>
          </a:solidFill>
          <a:ln w="25400">
            <a:solidFill>
              <a:srgbClr val="9900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rgbClr val="FFFFFF"/>
                </a:solidFill>
                <a:ea typeface="ＭＳ Ｐゴシック" charset="0"/>
                <a:cs typeface="Arial" charset="0"/>
              </a:rPr>
              <a:t>Java</a:t>
            </a:r>
          </a:p>
          <a:p>
            <a:pPr marL="39688" algn="ctr"/>
            <a:r>
              <a:rPr lang="en-US" sz="2000">
                <a:solidFill>
                  <a:srgbClr val="FFFFFF"/>
                </a:solidFill>
                <a:ea typeface="ＭＳ Ｐゴシック" charset="0"/>
                <a:cs typeface="Arial" charset="0"/>
              </a:rPr>
              <a:t>compiler</a:t>
            </a:r>
          </a:p>
        </p:txBody>
      </p:sp>
      <p:sp>
        <p:nvSpPr>
          <p:cNvPr id="6149" name="Rectangle 5"/>
          <p:cNvSpPr>
            <a:spLocks/>
          </p:cNvSpPr>
          <p:nvPr/>
        </p:nvSpPr>
        <p:spPr bwMode="auto">
          <a:xfrm>
            <a:off x="2852738" y="3373438"/>
            <a:ext cx="3228975" cy="406400"/>
          </a:xfrm>
          <a:prstGeom prst="rect">
            <a:avLst/>
          </a:prstGeom>
          <a:solidFill>
            <a:srgbClr val="008000"/>
          </a:solidFill>
          <a:ln w="25400">
            <a:solidFill>
              <a:srgbClr val="9900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solidFill>
                  <a:srgbClr val="FFFFFF"/>
                </a:solidFill>
                <a:ea typeface="ＭＳ Ｐゴシック" charset="0"/>
                <a:cs typeface="Arial" charset="0"/>
              </a:rPr>
              <a:t>Java bytecode (.class files)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4478338" y="1624013"/>
            <a:ext cx="1587" cy="500062"/>
          </a:xfrm>
          <a:prstGeom prst="line">
            <a:avLst/>
          </a:prstGeom>
          <a:noFill/>
          <a:ln w="25400">
            <a:solidFill>
              <a:srgbClr val="990033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4478338" y="2863850"/>
            <a:ext cx="1587" cy="500063"/>
          </a:xfrm>
          <a:prstGeom prst="line">
            <a:avLst/>
          </a:prstGeom>
          <a:noFill/>
          <a:ln w="25400">
            <a:solidFill>
              <a:srgbClr val="990033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AutoShape 8"/>
          <p:cNvSpPr>
            <a:spLocks/>
          </p:cNvSpPr>
          <p:nvPr/>
        </p:nvSpPr>
        <p:spPr bwMode="auto">
          <a:xfrm>
            <a:off x="4478338" y="3798888"/>
            <a:ext cx="1874837" cy="50006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990033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3" name="Rectangle 9"/>
          <p:cNvSpPr>
            <a:spLocks/>
          </p:cNvSpPr>
          <p:nvPr/>
        </p:nvSpPr>
        <p:spPr bwMode="auto">
          <a:xfrm>
            <a:off x="5229225" y="4308475"/>
            <a:ext cx="2225675" cy="406400"/>
          </a:xfrm>
          <a:prstGeom prst="rect">
            <a:avLst/>
          </a:prstGeom>
          <a:solidFill>
            <a:srgbClr val="3333CC"/>
          </a:solidFill>
          <a:ln w="25400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solidFill>
                  <a:srgbClr val="FFFFFF"/>
                </a:solidFill>
                <a:ea typeface="ＭＳ Ｐゴシック" charset="0"/>
                <a:cs typeface="Arial" charset="0"/>
              </a:rPr>
              <a:t>Interpret with JVM</a:t>
            </a:r>
          </a:p>
        </p:txBody>
      </p:sp>
      <p:sp>
        <p:nvSpPr>
          <p:cNvPr id="6154" name="Rectangle 10"/>
          <p:cNvSpPr>
            <a:spLocks/>
          </p:cNvSpPr>
          <p:nvPr/>
        </p:nvSpPr>
        <p:spPr bwMode="auto">
          <a:xfrm>
            <a:off x="1136650" y="4308475"/>
            <a:ext cx="3411538" cy="406400"/>
          </a:xfrm>
          <a:prstGeom prst="rect">
            <a:avLst/>
          </a:prstGeom>
          <a:solidFill>
            <a:srgbClr val="3333CC"/>
          </a:solidFill>
          <a:ln w="25400">
            <a:solidFill>
              <a:srgbClr val="9900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solidFill>
                  <a:srgbClr val="FFFFFF"/>
                </a:solidFill>
                <a:ea typeface="ＭＳ Ｐゴシック" charset="0"/>
                <a:cs typeface="Arial" charset="0"/>
              </a:rPr>
              <a:t>Compile for platform with JIT</a:t>
            </a:r>
          </a:p>
        </p:txBody>
      </p:sp>
      <p:sp>
        <p:nvSpPr>
          <p:cNvPr id="6155" name="AutoShape 11"/>
          <p:cNvSpPr>
            <a:spLocks/>
          </p:cNvSpPr>
          <p:nvPr/>
        </p:nvSpPr>
        <p:spPr bwMode="auto">
          <a:xfrm flipH="1">
            <a:off x="2852738" y="3798888"/>
            <a:ext cx="1625600" cy="50006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990033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2852738" y="4733925"/>
            <a:ext cx="1587" cy="501650"/>
          </a:xfrm>
          <a:prstGeom prst="line">
            <a:avLst/>
          </a:prstGeom>
          <a:noFill/>
          <a:ln w="25400">
            <a:solidFill>
              <a:srgbClr val="990033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Rectangle 13"/>
          <p:cNvSpPr>
            <a:spLocks/>
          </p:cNvSpPr>
          <p:nvPr/>
        </p:nvSpPr>
        <p:spPr bwMode="auto">
          <a:xfrm>
            <a:off x="2193925" y="5245100"/>
            <a:ext cx="1295400" cy="406400"/>
          </a:xfrm>
          <a:prstGeom prst="rect">
            <a:avLst/>
          </a:prstGeom>
          <a:solidFill>
            <a:srgbClr val="008000"/>
          </a:solidFill>
          <a:ln w="25400">
            <a:solidFill>
              <a:srgbClr val="9900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000">
                <a:solidFill>
                  <a:srgbClr val="FFFFFF"/>
                </a:solidFill>
                <a:ea typeface="ＭＳ Ｐゴシック" charset="0"/>
                <a:cs typeface="Arial" charset="0"/>
              </a:rPr>
              <a:t>run native</a:t>
            </a:r>
          </a:p>
        </p:txBody>
      </p:sp>
      <p:sp>
        <p:nvSpPr>
          <p:cNvPr id="6158" name="Rectangle 14"/>
          <p:cNvSpPr>
            <a:spLocks/>
          </p:cNvSpPr>
          <p:nvPr/>
        </p:nvSpPr>
        <p:spPr bwMode="auto">
          <a:xfrm>
            <a:off x="6778625" y="4975225"/>
            <a:ext cx="1397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4000">
                <a:solidFill>
                  <a:srgbClr val="FF0000"/>
                </a:solidFill>
                <a:ea typeface="ＭＳ Ｐゴシック" charset="0"/>
                <a:cs typeface="Arial" charset="0"/>
              </a:rPr>
              <a:t>today</a:t>
            </a:r>
          </a:p>
        </p:txBody>
      </p:sp>
      <p:sp>
        <p:nvSpPr>
          <p:cNvPr id="6159" name="Rectangle 15"/>
          <p:cNvSpPr>
            <a:spLocks/>
          </p:cNvSpPr>
          <p:nvPr/>
        </p:nvSpPr>
        <p:spPr bwMode="auto">
          <a:xfrm>
            <a:off x="1333500" y="2557463"/>
            <a:ext cx="18557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3600">
                <a:solidFill>
                  <a:srgbClr val="660066"/>
                </a:solidFill>
                <a:ea typeface="ＭＳ Ｐゴシック" charset="0"/>
                <a:cs typeface="Arial" charset="0"/>
              </a:rPr>
              <a:t>last time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2DB70-B5FF-F240-BC49-1717172874F8}" type="slidenum">
              <a:rPr lang="en-US"/>
              <a:pPr/>
              <a:t>20</a:t>
            </a:fld>
            <a:endParaRPr lang="en-US"/>
          </a:p>
        </p:txBody>
      </p:sp>
      <p:sp>
        <p:nvSpPr>
          <p:cNvPr id="24577" name="Rectangle 1"/>
          <p:cNvSpPr>
            <a:spLocks/>
          </p:cNvSpPr>
          <p:nvPr/>
        </p:nvSpPr>
        <p:spPr bwMode="auto">
          <a:xfrm>
            <a:off x="314325" y="269875"/>
            <a:ext cx="56261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0: aconst_null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1: astore_1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2: new java.lang.Object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5: dup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6: invokespecial java.lang.Object.&lt;init&gt; ()V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9: astore_2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10: aload_2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11: checkcast java.lang.Integer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14: astore_1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18: aload_1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19: invokevirtual java.lang.Integer.intValue ()I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22: invokevirtual java.io.PrintStream.println (I)V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33: goto #89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36: astore_3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37: getstatic java.lang.System.out Ljava/io/PrintStream;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40: ldc "y was not an Integer"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42: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53: goto #89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56: astore_3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57: getstatic java.lang.System.out Ljava/io/PrintStream;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60: ldc "y was null"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62: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65: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68: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70: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73: goto #89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76: astore 4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78: getstatic java.lang.System.out Ljava/io/PrintStream;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81: ldc "finally!"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83: invokevirtual java.io.PrintStream.println (Ljava/lang/String;)V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86: aload 4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88: athrow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89: return</a:t>
            </a:r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5018088" y="831850"/>
            <a:ext cx="3686175" cy="1104900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From To Handler Type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36    java.lang.ClassCastException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56    java.lang.NullPointerException</a:t>
            </a:r>
          </a:p>
          <a:p>
            <a:pPr marL="39688"/>
            <a:r>
              <a:rPr lang="en-US" sz="1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10   25   76    &lt;Any exception&gt;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36   45   76    &lt;Any exception&gt;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56   65   76    &lt;Any exception&gt;</a:t>
            </a:r>
          </a:p>
          <a:p>
            <a:pPr marL="39688"/>
            <a:r>
              <a:rPr lang="en-US" sz="10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76   78   76    &lt;Any exception&gt;</a:t>
            </a:r>
          </a:p>
        </p:txBody>
      </p:sp>
      <p:sp>
        <p:nvSpPr>
          <p:cNvPr id="24579" name="Rectangle 3"/>
          <p:cNvSpPr>
            <a:spLocks/>
          </p:cNvSpPr>
          <p:nvPr/>
        </p:nvSpPr>
        <p:spPr bwMode="auto">
          <a:xfrm>
            <a:off x="3806825" y="2751138"/>
            <a:ext cx="5087938" cy="27686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Integer x = null;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Object y = new Object();</a:t>
            </a:r>
          </a:p>
          <a:p>
            <a:pPr marL="39688"/>
            <a:endParaRPr lang="en-US" sz="1400" b="1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try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x = (Integer)y;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System.out.println(x.intValue());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(ClassCastException e)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System.out.println("y was not an Integer");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catch (NullPointerException e)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System.out.println("y was null");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 finally {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System.out.println("finally!");</a:t>
            </a:r>
          </a:p>
          <a:p>
            <a:pPr marL="39688"/>
            <a:r>
              <a:rPr lang="en-US" sz="14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8AE1-5988-0D41-B4E0-3A82309D8866}" type="slidenum">
              <a:rPr lang="en-US"/>
              <a:pPr/>
              <a:t>21</a:t>
            </a:fld>
            <a:endParaRPr lang="en-US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823913" y="2006600"/>
            <a:ext cx="7653337" cy="48514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marL="268288" indent="-228600">
              <a:buFont typeface="Arial" charset="0"/>
              <a:buNone/>
            </a:pPr>
            <a:r>
              <a:rPr lang="en-US" sz="2800" b="1">
                <a:latin typeface="Courier New" charset="0"/>
                <a:cs typeface="Courier New" charset="0"/>
                <a:sym typeface="Courier New" charset="0"/>
              </a:rPr>
              <a:t>try {p} catch (E) {q} finally {r}</a:t>
            </a:r>
            <a:endParaRPr lang="en-US" sz="2800" b="1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  <a:p>
            <a:pPr marL="268288" indent="-228600">
              <a:buFont typeface="Arial" charset="0"/>
              <a:buNone/>
            </a:pPr>
            <a:endParaRPr lang="en-US" sz="2800" b="1">
              <a:solidFill>
                <a:srgbClr val="3399FF"/>
              </a:solidFill>
              <a:ea typeface="ヒラギノ角ゴ ProN W6" charset="0"/>
              <a:cs typeface="ヒラギノ角ゴ ProN W6" charset="0"/>
            </a:endParaRPr>
          </a:p>
          <a:p>
            <a:pPr marL="268288" indent="-228600">
              <a:buClr>
                <a:srgbClr val="000000"/>
              </a:buClr>
              <a:buFont typeface="Courier New" charset="0"/>
              <a:buChar char="•"/>
            </a:pPr>
            <a:r>
              <a:rPr lang="en-US" sz="2800" b="1">
                <a:latin typeface="Courier New" charset="0"/>
                <a:cs typeface="Courier New" charset="0"/>
                <a:sym typeface="Courier New" charset="0"/>
              </a:rPr>
              <a:t>r</a:t>
            </a:r>
            <a:r>
              <a:rPr lang="en-US" sz="2800">
                <a:solidFill>
                  <a:srgbClr val="3333CC"/>
                </a:solidFill>
              </a:rPr>
              <a:t> is always executed, regardless of whether </a:t>
            </a:r>
            <a:r>
              <a:rPr lang="en-US" sz="2800" b="1">
                <a:latin typeface="Courier New" charset="0"/>
                <a:cs typeface="Courier New" charset="0"/>
                <a:sym typeface="Courier New" charset="0"/>
              </a:rPr>
              <a:t>p</a:t>
            </a:r>
            <a:r>
              <a:rPr lang="en-US" sz="2800">
                <a:solidFill>
                  <a:srgbClr val="3333CC"/>
                </a:solidFill>
              </a:rPr>
              <a:t> and/or </a:t>
            </a:r>
            <a:r>
              <a:rPr lang="en-US" sz="2800" b="1">
                <a:latin typeface="Courier New" charset="0"/>
                <a:cs typeface="Courier New" charset="0"/>
                <a:sym typeface="Courier New" charset="0"/>
              </a:rPr>
              <a:t>q</a:t>
            </a:r>
            <a:r>
              <a:rPr lang="en-US" sz="2800">
                <a:solidFill>
                  <a:srgbClr val="3333CC"/>
                </a:solidFill>
              </a:rPr>
              <a:t> halt normally or exceptionally</a:t>
            </a:r>
          </a:p>
          <a:p>
            <a:pPr marL="268288" indent="-228600">
              <a:buClr>
                <a:srgbClr val="3333CC"/>
              </a:buClr>
            </a:pPr>
            <a:r>
              <a:rPr lang="en-US" sz="2800">
                <a:solidFill>
                  <a:srgbClr val="3333CC"/>
                </a:solidFill>
              </a:rPr>
              <a:t>If </a:t>
            </a:r>
            <a:r>
              <a:rPr lang="en-US" sz="2800" b="1">
                <a:latin typeface="Courier New" charset="0"/>
                <a:cs typeface="Courier New" charset="0"/>
                <a:sym typeface="Courier New" charset="0"/>
              </a:rPr>
              <a:t>p</a:t>
            </a:r>
            <a:r>
              <a:rPr lang="en-US" sz="2800">
                <a:solidFill>
                  <a:srgbClr val="3333CC"/>
                </a:solidFill>
              </a:rPr>
              <a:t> throws an exception not caught by the catch clause, or if </a:t>
            </a:r>
            <a:r>
              <a:rPr lang="en-US" sz="2800" b="1">
                <a:latin typeface="Courier New" charset="0"/>
                <a:cs typeface="Courier New" charset="0"/>
                <a:sym typeface="Courier New" charset="0"/>
              </a:rPr>
              <a:t>q</a:t>
            </a:r>
            <a:r>
              <a:rPr lang="en-US" sz="2800">
                <a:solidFill>
                  <a:srgbClr val="3333CC"/>
                </a:solidFill>
              </a:rPr>
              <a:t> throws an exception, that exception is </a:t>
            </a:r>
            <a:r>
              <a:rPr lang="en-US" sz="2800" i="1">
                <a:solidFill>
                  <a:srgbClr val="FF0000"/>
                </a:solidFill>
              </a:rPr>
              <a:t>rethrown</a:t>
            </a:r>
            <a:r>
              <a:rPr lang="en-US" sz="2800">
                <a:solidFill>
                  <a:srgbClr val="3333CC"/>
                </a:solidFill>
              </a:rPr>
              <a:t> upon normal termination of </a:t>
            </a:r>
            <a:r>
              <a:rPr lang="en-US" sz="2800" b="1">
                <a:latin typeface="Courier New" charset="0"/>
                <a:cs typeface="Courier New" charset="0"/>
                <a:sym typeface="Courier New" charset="0"/>
              </a:rPr>
              <a:t>r</a:t>
            </a:r>
            <a:endParaRPr lang="en-US" sz="2800" b="1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0"/>
            <a:ext cx="7772400" cy="1476375"/>
          </a:xfrm>
          <a:ln/>
        </p:spPr>
        <p:txBody>
          <a:bodyPr rIns="132080" anchor="b"/>
          <a:lstStyle/>
          <a:p>
            <a:r>
              <a:rPr lang="en-US"/>
              <a:t>Try/Catch/Finally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A8800-E9E8-4145-8E18-A69C382534CC}" type="slidenum">
              <a:rPr lang="en-US"/>
              <a:pPr/>
              <a:t>22</a:t>
            </a:fld>
            <a:endParaRPr lang="en-US"/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804863" y="1625600"/>
            <a:ext cx="7805737" cy="4927600"/>
          </a:xfrm>
          <a:ln/>
        </p:spPr>
        <p:txBody>
          <a:bodyPr rIns="132080"/>
          <a:lstStyle/>
          <a:p>
            <a:pPr marL="323850" indent="-284163">
              <a:buFont typeface="Arial" charset="0"/>
              <a:buNone/>
            </a:pPr>
            <a:r>
              <a:rPr lang="en-US" sz="2800" b="1">
                <a:latin typeface="Courier New" charset="0"/>
                <a:cs typeface="Courier New" charset="0"/>
                <a:sym typeface="Courier New" charset="0"/>
              </a:rPr>
              <a:t>try {p} catch (E) {q} finally {r}</a:t>
            </a:r>
            <a:endParaRPr lang="en-US" sz="2800" b="1">
              <a:latin typeface="Courier New" charset="0"/>
              <a:ea typeface="ヒラギノ角ゴ ProN W6" charset="0"/>
              <a:cs typeface="ヒラギノ角ゴ ProN W6" charset="0"/>
              <a:sym typeface="Courier New" charset="0"/>
            </a:endParaRPr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3470275" y="2473325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1350"/>
              </a:spcBef>
            </a:pPr>
            <a:r>
              <a:rPr lang="en-US" b="1">
                <a:solidFill>
                  <a:srgbClr val="990033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p</a:t>
            </a:r>
          </a:p>
        </p:txBody>
      </p:sp>
      <p:sp>
        <p:nvSpPr>
          <p:cNvPr id="26627" name="AutoShape 3"/>
          <p:cNvSpPr>
            <a:spLocks/>
          </p:cNvSpPr>
          <p:nvPr/>
        </p:nvSpPr>
        <p:spPr bwMode="auto">
          <a:xfrm>
            <a:off x="4232275" y="2708275"/>
            <a:ext cx="1227138" cy="5873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8" name="AutoShape 4"/>
          <p:cNvSpPr>
            <a:spLocks/>
          </p:cNvSpPr>
          <p:nvPr/>
        </p:nvSpPr>
        <p:spPr bwMode="auto">
          <a:xfrm flipH="1">
            <a:off x="2338388" y="2708275"/>
            <a:ext cx="1131887" cy="5429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1957388" y="32512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1350"/>
              </a:spcBef>
            </a:pPr>
            <a:r>
              <a:rPr lang="en-US" b="1">
                <a:solidFill>
                  <a:srgbClr val="990033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r</a:t>
            </a:r>
          </a:p>
        </p:txBody>
      </p:sp>
      <p:sp>
        <p:nvSpPr>
          <p:cNvPr id="26630" name="AutoShape 6"/>
          <p:cNvSpPr>
            <a:spLocks/>
          </p:cNvSpPr>
          <p:nvPr/>
        </p:nvSpPr>
        <p:spPr bwMode="auto">
          <a:xfrm flipH="1">
            <a:off x="3910013" y="3648075"/>
            <a:ext cx="979487" cy="6191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1" name="AutoShape 7"/>
          <p:cNvSpPr>
            <a:spLocks/>
          </p:cNvSpPr>
          <p:nvPr/>
        </p:nvSpPr>
        <p:spPr bwMode="auto">
          <a:xfrm>
            <a:off x="6027738" y="3648075"/>
            <a:ext cx="923925" cy="65246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2" name="Rectangle 8"/>
          <p:cNvSpPr>
            <a:spLocks/>
          </p:cNvSpPr>
          <p:nvPr/>
        </p:nvSpPr>
        <p:spPr bwMode="auto">
          <a:xfrm>
            <a:off x="4259263" y="2336800"/>
            <a:ext cx="10302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75"/>
              </a:spcBef>
            </a:pPr>
            <a:r>
              <a:rPr lang="en-US" sz="1800">
                <a:solidFill>
                  <a:srgbClr val="990033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throws F</a:t>
            </a:r>
          </a:p>
        </p:txBody>
      </p:sp>
      <p:sp>
        <p:nvSpPr>
          <p:cNvPr id="26633" name="Rectangle 9"/>
          <p:cNvSpPr>
            <a:spLocks/>
          </p:cNvSpPr>
          <p:nvPr/>
        </p:nvSpPr>
        <p:spPr bwMode="auto">
          <a:xfrm>
            <a:off x="1898650" y="2336800"/>
            <a:ext cx="15636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75"/>
              </a:spcBef>
            </a:pPr>
            <a:r>
              <a:rPr lang="en-US" sz="1800">
                <a:solidFill>
                  <a:srgbClr val="990033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halts normally</a:t>
            </a:r>
          </a:p>
        </p:txBody>
      </p: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4889500" y="3295650"/>
            <a:ext cx="1138238" cy="704850"/>
            <a:chOff x="0" y="0"/>
            <a:chExt cx="717" cy="444"/>
          </a:xfrm>
        </p:grpSpPr>
        <p:sp>
          <p:nvSpPr>
            <p:cNvPr id="26635" name="AutoShape 11"/>
            <p:cNvSpPr>
              <a:spLocks/>
            </p:cNvSpPr>
            <p:nvPr/>
          </p:nvSpPr>
          <p:spPr bwMode="auto">
            <a:xfrm>
              <a:off x="0" y="0"/>
              <a:ext cx="717" cy="44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close/>
                  <a:moveTo>
                    <a:pt x="10800" y="0"/>
                  </a:move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6636" name="Rectangle 12"/>
            <p:cNvSpPr>
              <a:spLocks/>
            </p:cNvSpPr>
            <p:nvPr/>
          </p:nvSpPr>
          <p:spPr bwMode="auto">
            <a:xfrm>
              <a:off x="104" y="132"/>
              <a:ext cx="560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>
                <a:spcBef>
                  <a:spcPts val="475"/>
                </a:spcBef>
              </a:pPr>
              <a:r>
                <a:rPr lang="en-US" sz="1800" dirty="0">
                  <a:solidFill>
                    <a:srgbClr val="990033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F </a:t>
              </a:r>
              <a:r>
                <a:rPr lang="en-US" sz="1800" dirty="0">
                  <a:solidFill>
                    <a:srgbClr val="990033"/>
                  </a:solidFill>
                  <a:latin typeface="Symbol" charset="0"/>
                  <a:ea typeface="ＭＳ Ｐゴシック" charset="0"/>
                  <a:cs typeface="Symbol" charset="0"/>
                  <a:sym typeface="Symbol" charset="0"/>
                </a:rPr>
                <a:t>≤</a:t>
              </a:r>
              <a:r>
                <a:rPr lang="en-US" sz="1800" dirty="0">
                  <a:solidFill>
                    <a:srgbClr val="990033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 E ?</a:t>
              </a:r>
            </a:p>
          </p:txBody>
        </p:sp>
      </p:grpSp>
      <p:sp>
        <p:nvSpPr>
          <p:cNvPr id="26637" name="Rectangle 13"/>
          <p:cNvSpPr>
            <a:spLocks/>
          </p:cNvSpPr>
          <p:nvPr/>
        </p:nvSpPr>
        <p:spPr bwMode="auto">
          <a:xfrm>
            <a:off x="4437063" y="3295650"/>
            <a:ext cx="5095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75"/>
              </a:spcBef>
            </a:pPr>
            <a:r>
              <a:rPr lang="en-US" sz="1800">
                <a:solidFill>
                  <a:srgbClr val="990033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yes</a:t>
            </a:r>
          </a:p>
        </p:txBody>
      </p:sp>
      <p:sp>
        <p:nvSpPr>
          <p:cNvPr id="26638" name="Rectangle 14"/>
          <p:cNvSpPr>
            <a:spLocks/>
          </p:cNvSpPr>
          <p:nvPr/>
        </p:nvSpPr>
        <p:spPr bwMode="auto">
          <a:xfrm>
            <a:off x="5984875" y="3295650"/>
            <a:ext cx="4079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75"/>
              </a:spcBef>
            </a:pPr>
            <a:r>
              <a:rPr lang="en-US" sz="1800">
                <a:solidFill>
                  <a:srgbClr val="990033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no</a:t>
            </a:r>
          </a:p>
        </p:txBody>
      </p:sp>
      <p:grpSp>
        <p:nvGrpSpPr>
          <p:cNvPr id="26639" name="Group 15"/>
          <p:cNvGrpSpPr>
            <a:grpSpLocks/>
          </p:cNvGrpSpPr>
          <p:nvPr/>
        </p:nvGrpSpPr>
        <p:grpSpPr bwMode="auto">
          <a:xfrm>
            <a:off x="6424613" y="4300538"/>
            <a:ext cx="1054100" cy="1274762"/>
            <a:chOff x="0" y="0"/>
            <a:chExt cx="664" cy="803"/>
          </a:xfrm>
        </p:grpSpPr>
        <p:sp>
          <p:nvSpPr>
            <p:cNvPr id="26640" name="Rectangle 16"/>
            <p:cNvSpPr>
              <a:spLocks/>
            </p:cNvSpPr>
            <p:nvPr/>
          </p:nvSpPr>
          <p:spPr bwMode="auto">
            <a:xfrm>
              <a:off x="92" y="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40639" bIns="0"/>
            <a:lstStyle/>
            <a:p>
              <a:pPr marL="39688" algn="ctr">
                <a:spcBef>
                  <a:spcPts val="1350"/>
                </a:spcBef>
              </a:pPr>
              <a:r>
                <a:rPr lang="en-US" b="1">
                  <a:solidFill>
                    <a:srgbClr val="990033"/>
                  </a:solidFill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r</a:t>
              </a:r>
            </a:p>
          </p:txBody>
        </p:sp>
        <p:sp>
          <p:nvSpPr>
            <p:cNvPr id="26641" name="Rectangle 17"/>
            <p:cNvSpPr>
              <a:spLocks/>
            </p:cNvSpPr>
            <p:nvPr/>
          </p:nvSpPr>
          <p:spPr bwMode="auto">
            <a:xfrm>
              <a:off x="0" y="531"/>
              <a:ext cx="664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40639" bIns="0"/>
            <a:lstStyle/>
            <a:p>
              <a:pPr marL="39688" algn="ctr">
                <a:spcBef>
                  <a:spcPts val="1200"/>
                </a:spcBef>
              </a:pPr>
              <a:r>
                <a:rPr lang="en-US" sz="1800">
                  <a:solidFill>
                    <a:srgbClr val="990033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throw F</a:t>
              </a:r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 flipH="1">
              <a:off x="331" y="296"/>
              <a:ext cx="1" cy="2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43" name="Rectangle 19"/>
          <p:cNvSpPr>
            <a:spLocks/>
          </p:cNvSpPr>
          <p:nvPr/>
        </p:nvSpPr>
        <p:spPr bwMode="auto">
          <a:xfrm>
            <a:off x="3529013" y="42672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1350"/>
              </a:spcBef>
            </a:pPr>
            <a:r>
              <a:rPr lang="en-US" b="1">
                <a:solidFill>
                  <a:srgbClr val="990033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q</a:t>
            </a:r>
          </a:p>
        </p:txBody>
      </p:sp>
      <p:sp>
        <p:nvSpPr>
          <p:cNvPr id="26644" name="Rectangle 20"/>
          <p:cNvSpPr>
            <a:spLocks/>
          </p:cNvSpPr>
          <p:nvPr/>
        </p:nvSpPr>
        <p:spPr bwMode="auto">
          <a:xfrm>
            <a:off x="2382838" y="5080000"/>
            <a:ext cx="762000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1350"/>
              </a:spcBef>
            </a:pPr>
            <a:r>
              <a:rPr lang="en-US" b="1">
                <a:solidFill>
                  <a:srgbClr val="990033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r</a:t>
            </a:r>
          </a:p>
        </p:txBody>
      </p:sp>
      <p:sp>
        <p:nvSpPr>
          <p:cNvPr id="26645" name="AutoShape 21"/>
          <p:cNvSpPr>
            <a:spLocks/>
          </p:cNvSpPr>
          <p:nvPr/>
        </p:nvSpPr>
        <p:spPr bwMode="auto">
          <a:xfrm flipH="1">
            <a:off x="2763838" y="4502150"/>
            <a:ext cx="765175" cy="5778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6" name="AutoShape 22"/>
          <p:cNvSpPr>
            <a:spLocks/>
          </p:cNvSpPr>
          <p:nvPr/>
        </p:nvSpPr>
        <p:spPr bwMode="auto">
          <a:xfrm>
            <a:off x="4291013" y="4502150"/>
            <a:ext cx="752475" cy="6000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7" name="Rectangle 23"/>
          <p:cNvSpPr>
            <a:spLocks/>
          </p:cNvSpPr>
          <p:nvPr/>
        </p:nvSpPr>
        <p:spPr bwMode="auto">
          <a:xfrm>
            <a:off x="1944688" y="4146550"/>
            <a:ext cx="1563687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75"/>
              </a:spcBef>
            </a:pPr>
            <a:r>
              <a:rPr lang="en-US" sz="1800">
                <a:solidFill>
                  <a:srgbClr val="990033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halts normally</a:t>
            </a:r>
          </a:p>
        </p:txBody>
      </p:sp>
      <p:sp>
        <p:nvSpPr>
          <p:cNvPr id="26648" name="Rectangle 24"/>
          <p:cNvSpPr>
            <a:spLocks/>
          </p:cNvSpPr>
          <p:nvPr/>
        </p:nvSpPr>
        <p:spPr bwMode="auto">
          <a:xfrm>
            <a:off x="4337050" y="4146550"/>
            <a:ext cx="10683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75"/>
              </a:spcBef>
            </a:pPr>
            <a:r>
              <a:rPr lang="en-US" sz="1800">
                <a:solidFill>
                  <a:srgbClr val="990033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throws G</a:t>
            </a:r>
          </a:p>
        </p:txBody>
      </p:sp>
      <p:grpSp>
        <p:nvGrpSpPr>
          <p:cNvPr id="26649" name="Group 25"/>
          <p:cNvGrpSpPr>
            <a:grpSpLocks/>
          </p:cNvGrpSpPr>
          <p:nvPr/>
        </p:nvGrpSpPr>
        <p:grpSpPr bwMode="auto">
          <a:xfrm>
            <a:off x="4516438" y="5102225"/>
            <a:ext cx="1054100" cy="1273175"/>
            <a:chOff x="0" y="0"/>
            <a:chExt cx="664" cy="802"/>
          </a:xfrm>
        </p:grpSpPr>
        <p:sp>
          <p:nvSpPr>
            <p:cNvPr id="26650" name="Rectangle 26"/>
            <p:cNvSpPr>
              <a:spLocks/>
            </p:cNvSpPr>
            <p:nvPr/>
          </p:nvSpPr>
          <p:spPr bwMode="auto">
            <a:xfrm>
              <a:off x="92" y="0"/>
              <a:ext cx="48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40639" bIns="0"/>
            <a:lstStyle/>
            <a:p>
              <a:pPr marL="39688" algn="ctr">
                <a:spcBef>
                  <a:spcPts val="1350"/>
                </a:spcBef>
              </a:pPr>
              <a:r>
                <a:rPr lang="en-US" b="1">
                  <a:solidFill>
                    <a:srgbClr val="990033"/>
                  </a:solidFill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r</a:t>
              </a:r>
            </a:p>
          </p:txBody>
        </p:sp>
        <p:sp>
          <p:nvSpPr>
            <p:cNvPr id="26651" name="Rectangle 27"/>
            <p:cNvSpPr>
              <a:spLocks/>
            </p:cNvSpPr>
            <p:nvPr/>
          </p:nvSpPr>
          <p:spPr bwMode="auto">
            <a:xfrm>
              <a:off x="0" y="530"/>
              <a:ext cx="664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40639" bIns="0"/>
            <a:lstStyle/>
            <a:p>
              <a:pPr marL="39688" algn="ctr">
                <a:spcBef>
                  <a:spcPts val="1200"/>
                </a:spcBef>
              </a:pPr>
              <a:r>
                <a:rPr lang="en-US" sz="1800" dirty="0">
                  <a:solidFill>
                    <a:srgbClr val="990033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throw G</a:t>
              </a:r>
            </a:p>
          </p:txBody>
        </p:sp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 flipH="1">
              <a:off x="331" y="296"/>
              <a:ext cx="1" cy="2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3851275" y="2244725"/>
            <a:ext cx="1588" cy="230188"/>
          </a:xfrm>
          <a:prstGeom prst="line">
            <a:avLst/>
          </a:prstGeom>
          <a:noFill/>
          <a:ln w="127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Rectangle 30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90650"/>
          </a:xfrm>
          <a:ln/>
        </p:spPr>
        <p:txBody>
          <a:bodyPr rIns="132080" anchor="b"/>
          <a:lstStyle/>
          <a:p>
            <a:r>
              <a:rPr lang="en-US"/>
              <a:t>Try/Catch/Finally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1B438-9492-0140-9B0D-57D2D915B7B0}" type="slidenum">
              <a:rPr lang="en-US"/>
              <a:pPr/>
              <a:t>23</a:t>
            </a:fld>
            <a:endParaRPr lang="en-US"/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14350"/>
            <a:ext cx="7772400" cy="1333500"/>
          </a:xfrm>
          <a:ln/>
        </p:spPr>
        <p:txBody>
          <a:bodyPr rIns="132080"/>
          <a:lstStyle/>
          <a:p>
            <a:r>
              <a:rPr lang="en-US"/>
              <a:t>Java Security Model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847850"/>
            <a:ext cx="7591425" cy="5010150"/>
          </a:xfrm>
          <a:ln/>
        </p:spPr>
        <p:txBody>
          <a:bodyPr rIns="132080"/>
          <a:lstStyle/>
          <a:p>
            <a:pPr>
              <a:lnSpc>
                <a:spcPct val="90000"/>
              </a:lnSpc>
            </a:pPr>
            <a:r>
              <a:rPr lang="en-US" sz="2800"/>
              <a:t>Bytecode verification</a:t>
            </a:r>
          </a:p>
          <a:p>
            <a:pPr marL="782638" lvl="1">
              <a:lnSpc>
                <a:spcPct val="90000"/>
              </a:lnSpc>
              <a:buClr>
                <a:srgbClr val="3333CC"/>
              </a:buClr>
            </a:pPr>
            <a:r>
              <a:rPr lang="en-US" sz="2400">
                <a:solidFill>
                  <a:srgbClr val="3333CC"/>
                </a:solidFill>
              </a:rPr>
              <a:t>Type safety</a:t>
            </a:r>
          </a:p>
          <a:p>
            <a:pPr marL="782638" lvl="1">
              <a:lnSpc>
                <a:spcPct val="90000"/>
              </a:lnSpc>
              <a:buClr>
                <a:srgbClr val="3333CC"/>
              </a:buClr>
            </a:pPr>
            <a:r>
              <a:rPr lang="en-US" sz="2400">
                <a:solidFill>
                  <a:srgbClr val="3333CC"/>
                </a:solidFill>
              </a:rPr>
              <a:t>Private/protected/package/final annotations</a:t>
            </a:r>
          </a:p>
          <a:p>
            <a:pPr marL="782638" lvl="1">
              <a:lnSpc>
                <a:spcPct val="90000"/>
              </a:lnSpc>
              <a:buClr>
                <a:srgbClr val="3333CC"/>
              </a:buClr>
            </a:pPr>
            <a:r>
              <a:rPr lang="en-US" sz="2400">
                <a:solidFill>
                  <a:srgbClr val="3333CC"/>
                </a:solidFill>
              </a:rPr>
              <a:t>Basis for the entire security model</a:t>
            </a:r>
          </a:p>
          <a:p>
            <a:pPr marL="782638" lvl="1">
              <a:lnSpc>
                <a:spcPct val="90000"/>
              </a:lnSpc>
              <a:buClr>
                <a:srgbClr val="3333CC"/>
              </a:buClr>
            </a:pPr>
            <a:r>
              <a:rPr lang="en-US" sz="2400">
                <a:solidFill>
                  <a:srgbClr val="3333CC"/>
                </a:solidFill>
              </a:rPr>
              <a:t>Prevents circumvention of higher-level checks</a:t>
            </a:r>
          </a:p>
          <a:p>
            <a:pPr>
              <a:lnSpc>
                <a:spcPct val="90000"/>
              </a:lnSpc>
            </a:pPr>
            <a:r>
              <a:rPr lang="en-US" sz="2800"/>
              <a:t>Secure class loading</a:t>
            </a:r>
          </a:p>
          <a:p>
            <a:pPr marL="782638" lvl="1">
              <a:lnSpc>
                <a:spcPct val="90000"/>
              </a:lnSpc>
              <a:buClr>
                <a:srgbClr val="3333CC"/>
              </a:buClr>
            </a:pPr>
            <a:r>
              <a:rPr lang="en-US" sz="2400">
                <a:solidFill>
                  <a:srgbClr val="3333CC"/>
                </a:solidFill>
              </a:rPr>
              <a:t>Guards against substitution of malicious code for standard system classes</a:t>
            </a:r>
          </a:p>
          <a:p>
            <a:pPr>
              <a:lnSpc>
                <a:spcPct val="90000"/>
              </a:lnSpc>
            </a:pPr>
            <a:r>
              <a:rPr lang="en-US" sz="2800"/>
              <a:t>Stack inspection</a:t>
            </a:r>
          </a:p>
          <a:p>
            <a:pPr marL="782638" lvl="1">
              <a:lnSpc>
                <a:spcPct val="90000"/>
              </a:lnSpc>
              <a:buClr>
                <a:srgbClr val="3333CC"/>
              </a:buClr>
            </a:pPr>
            <a:r>
              <a:rPr lang="en-US" sz="2400">
                <a:solidFill>
                  <a:srgbClr val="3333CC"/>
                </a:solidFill>
              </a:rPr>
              <a:t>Mediates access to critical resources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A34DE-3BFA-C94B-8A50-12F1BE47AEED}" type="slidenum">
              <a:rPr lang="en-US"/>
              <a:pPr/>
              <a:t>24</a:t>
            </a:fld>
            <a:endParaRPr lang="en-US"/>
          </a:p>
        </p:txBody>
      </p:sp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409700"/>
          </a:xfrm>
          <a:ln/>
        </p:spPr>
        <p:txBody>
          <a:bodyPr rIns="132080"/>
          <a:lstStyle/>
          <a:p>
            <a:r>
              <a:rPr lang="en-US"/>
              <a:t>Bytecode Verification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458200" cy="4972050"/>
          </a:xfrm>
          <a:ln/>
        </p:spPr>
        <p:txBody>
          <a:bodyPr rIns="132080"/>
          <a:lstStyle/>
          <a:p>
            <a:pPr>
              <a:lnSpc>
                <a:spcPct val="90000"/>
              </a:lnSpc>
            </a:pPr>
            <a:r>
              <a:rPr lang="en-US"/>
              <a:t>Performed at load time</a:t>
            </a:r>
          </a:p>
          <a:p>
            <a:pPr>
              <a:lnSpc>
                <a:spcPct val="90000"/>
              </a:lnSpc>
            </a:pPr>
            <a:r>
              <a:rPr lang="en-US"/>
              <a:t>Enforces type safety</a:t>
            </a:r>
          </a:p>
          <a:p>
            <a:pPr marL="782638" lvl="1">
              <a:lnSpc>
                <a:spcPct val="90000"/>
              </a:lnSpc>
              <a:buClr>
                <a:srgbClr val="3333CC"/>
              </a:buClr>
            </a:pPr>
            <a:r>
              <a:rPr lang="en-US">
                <a:solidFill>
                  <a:srgbClr val="3333CC"/>
                </a:solidFill>
              </a:rPr>
              <a:t>All operations are well-typed (e.g., may not confuse refs and ints)</a:t>
            </a:r>
          </a:p>
          <a:p>
            <a:pPr marL="782638" lvl="1">
              <a:lnSpc>
                <a:spcPct val="90000"/>
              </a:lnSpc>
              <a:buClr>
                <a:srgbClr val="3333CC"/>
              </a:buClr>
            </a:pPr>
            <a:r>
              <a:rPr lang="en-US">
                <a:solidFill>
                  <a:srgbClr val="3333CC"/>
                </a:solidFill>
              </a:rPr>
              <a:t>Array bounds</a:t>
            </a:r>
          </a:p>
          <a:p>
            <a:pPr marL="782638" lvl="1">
              <a:lnSpc>
                <a:spcPct val="90000"/>
              </a:lnSpc>
              <a:buClr>
                <a:srgbClr val="3333CC"/>
              </a:buClr>
            </a:pPr>
            <a:r>
              <a:rPr lang="en-US">
                <a:solidFill>
                  <a:srgbClr val="3333CC"/>
                </a:solidFill>
              </a:rPr>
              <a:t>Operand stack overflow, underflow</a:t>
            </a:r>
          </a:p>
          <a:p>
            <a:pPr marL="782638" lvl="1">
              <a:lnSpc>
                <a:spcPct val="90000"/>
              </a:lnSpc>
              <a:buClr>
                <a:srgbClr val="3333CC"/>
              </a:buClr>
            </a:pPr>
            <a:r>
              <a:rPr lang="en-US">
                <a:solidFill>
                  <a:srgbClr val="3333CC"/>
                </a:solidFill>
              </a:rPr>
              <a:t>Consistent state over all dataflow paths</a:t>
            </a:r>
          </a:p>
          <a:p>
            <a:pPr>
              <a:lnSpc>
                <a:spcPct val="90000"/>
              </a:lnSpc>
            </a:pPr>
            <a:r>
              <a:rPr lang="en-US"/>
              <a:t>Private/protected/package/final annotations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80AC9-42E3-3449-9B64-BF3620B03A70}" type="slidenum">
              <a:rPr lang="en-US"/>
              <a:pPr/>
              <a:t>25</a:t>
            </a:fld>
            <a:endParaRPr lang="en-US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762000" y="2171700"/>
            <a:ext cx="7829550" cy="4676775"/>
          </a:xfrm>
          <a:ln/>
        </p:spPr>
        <p:txBody>
          <a:bodyPr rIns="132080"/>
          <a:lstStyle/>
          <a:p>
            <a:pPr>
              <a:lnSpc>
                <a:spcPct val="90000"/>
              </a:lnSpc>
            </a:pPr>
            <a:r>
              <a:rPr lang="en-US"/>
              <a:t>A form of </a:t>
            </a:r>
            <a:r>
              <a:rPr lang="en-US" i="1">
                <a:solidFill>
                  <a:srgbClr val="FF0000"/>
                </a:solidFill>
              </a:rPr>
              <a:t>dataflow analysis</a:t>
            </a:r>
            <a:r>
              <a:rPr lang="en-US"/>
              <a:t> or </a:t>
            </a:r>
            <a:r>
              <a:rPr lang="en-US" i="1">
                <a:solidFill>
                  <a:srgbClr val="FF0000"/>
                </a:solidFill>
              </a:rPr>
              <a:t>abstract interpretation</a:t>
            </a:r>
            <a:r>
              <a:rPr lang="en-US"/>
              <a:t> performed at load time</a:t>
            </a:r>
          </a:p>
          <a:p>
            <a:pPr>
              <a:lnSpc>
                <a:spcPct val="90000"/>
              </a:lnSpc>
            </a:pPr>
            <a:r>
              <a:rPr lang="en-US"/>
              <a:t>Annotate the program with information about the execution state at each point</a:t>
            </a:r>
          </a:p>
          <a:p>
            <a:pPr>
              <a:lnSpc>
                <a:spcPct val="90000"/>
              </a:lnSpc>
            </a:pPr>
            <a:r>
              <a:rPr lang="en-US"/>
              <a:t>Guarantees that values are used correctly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  <a:ln/>
        </p:spPr>
        <p:txBody>
          <a:bodyPr rIns="132080" anchor="b"/>
          <a:lstStyle/>
          <a:p>
            <a:r>
              <a:rPr lang="en-US"/>
              <a:t>Bytecode Verification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3A97E-5BEA-0E43-97FD-423C8F85521F}" type="slidenum">
              <a:rPr lang="en-US"/>
              <a:pPr/>
              <a:t>26</a:t>
            </a:fld>
            <a:endParaRPr lang="en-US"/>
          </a:p>
        </p:txBody>
      </p:sp>
      <p:sp>
        <p:nvSpPr>
          <p:cNvPr id="30721" name="Rectangle 1"/>
          <p:cNvSpPr>
            <a:spLocks/>
          </p:cNvSpPr>
          <p:nvPr/>
        </p:nvSpPr>
        <p:spPr bwMode="auto">
          <a:xfrm>
            <a:off x="2120900" y="2241550"/>
            <a:ext cx="10350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6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650"/>
              </a:spcBef>
            </a:pP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Object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3721100" y="3784600"/>
            <a:ext cx="11366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6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650"/>
              </a:spcBef>
            </a:pP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Array</a:t>
            </a:r>
            <a:r>
              <a:rPr lang="en-US" sz="8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 </a:t>
            </a: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[</a:t>
            </a:r>
            <a:r>
              <a:rPr lang="en-US" sz="8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  </a:t>
            </a: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]</a:t>
            </a:r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4143375" y="2241550"/>
            <a:ext cx="11033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6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650"/>
              </a:spcBef>
            </a:pP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Integer</a:t>
            </a:r>
          </a:p>
        </p:txBody>
      </p:sp>
      <p:sp>
        <p:nvSpPr>
          <p:cNvPr id="30724" name="Rectangle 4"/>
          <p:cNvSpPr>
            <a:spLocks/>
          </p:cNvSpPr>
          <p:nvPr/>
        </p:nvSpPr>
        <p:spPr bwMode="auto">
          <a:xfrm>
            <a:off x="6127750" y="2241550"/>
            <a:ext cx="20177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6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650"/>
              </a:spcBef>
            </a:pP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Continuations</a:t>
            </a:r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5046663" y="3784600"/>
            <a:ext cx="13620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6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650"/>
              </a:spcBef>
            </a:pP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Array</a:t>
            </a:r>
            <a:r>
              <a:rPr lang="en-US" sz="8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 </a:t>
            </a: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[</a:t>
            </a:r>
            <a:r>
              <a:rPr lang="en-US" sz="8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  </a:t>
            </a: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][</a:t>
            </a:r>
            <a:r>
              <a:rPr lang="en-US" sz="8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  </a:t>
            </a: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]</a:t>
            </a:r>
          </a:p>
        </p:txBody>
      </p:sp>
      <p:sp>
        <p:nvSpPr>
          <p:cNvPr id="30726" name="Rectangle 6"/>
          <p:cNvSpPr>
            <a:spLocks/>
          </p:cNvSpPr>
          <p:nvPr/>
        </p:nvSpPr>
        <p:spPr bwMode="auto">
          <a:xfrm>
            <a:off x="6472238" y="3560763"/>
            <a:ext cx="66198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6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1075"/>
              </a:spcBef>
            </a:pPr>
            <a:r>
              <a:rPr lang="en-US" sz="4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…</a:t>
            </a:r>
          </a:p>
        </p:txBody>
      </p:sp>
      <p:sp>
        <p:nvSpPr>
          <p:cNvPr id="30727" name="Rectangle 7"/>
          <p:cNvSpPr>
            <a:spLocks/>
          </p:cNvSpPr>
          <p:nvPr/>
        </p:nvSpPr>
        <p:spPr bwMode="auto">
          <a:xfrm>
            <a:off x="395288" y="3262313"/>
            <a:ext cx="13398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6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650"/>
              </a:spcBef>
            </a:pP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Interface</a:t>
            </a:r>
          </a:p>
        </p:txBody>
      </p:sp>
      <p:sp>
        <p:nvSpPr>
          <p:cNvPr id="30728" name="Rectangle 8"/>
          <p:cNvSpPr>
            <a:spLocks/>
          </p:cNvSpPr>
          <p:nvPr/>
        </p:nvSpPr>
        <p:spPr bwMode="auto">
          <a:xfrm>
            <a:off x="638175" y="3925888"/>
            <a:ext cx="10636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6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FF000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implements</a:t>
            </a:r>
          </a:p>
        </p:txBody>
      </p:sp>
      <p:sp>
        <p:nvSpPr>
          <p:cNvPr id="30729" name="Rectangle 9"/>
          <p:cNvSpPr>
            <a:spLocks/>
          </p:cNvSpPr>
          <p:nvPr/>
        </p:nvSpPr>
        <p:spPr bwMode="auto">
          <a:xfrm>
            <a:off x="4070350" y="1524000"/>
            <a:ext cx="12398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6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650"/>
              </a:spcBef>
            </a:pP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Useless</a:t>
            </a:r>
          </a:p>
        </p:txBody>
      </p:sp>
      <p:sp>
        <p:nvSpPr>
          <p:cNvPr id="30730" name="Rectangle 10"/>
          <p:cNvSpPr>
            <a:spLocks/>
          </p:cNvSpPr>
          <p:nvPr/>
        </p:nvSpPr>
        <p:spPr bwMode="auto">
          <a:xfrm>
            <a:off x="3937000" y="6048375"/>
            <a:ext cx="6810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6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650"/>
              </a:spcBef>
            </a:pP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Null</a:t>
            </a:r>
          </a:p>
        </p:txBody>
      </p:sp>
      <p:sp>
        <p:nvSpPr>
          <p:cNvPr id="30731" name="AutoShape 11"/>
          <p:cNvSpPr>
            <a:spLocks/>
          </p:cNvSpPr>
          <p:nvPr/>
        </p:nvSpPr>
        <p:spPr bwMode="auto">
          <a:xfrm>
            <a:off x="4879975" y="4229100"/>
            <a:ext cx="1624013" cy="1428750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2" name="AutoShape 12"/>
          <p:cNvSpPr>
            <a:spLocks/>
          </p:cNvSpPr>
          <p:nvPr/>
        </p:nvSpPr>
        <p:spPr bwMode="auto">
          <a:xfrm>
            <a:off x="3465513" y="4229100"/>
            <a:ext cx="1624012" cy="1428750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3" name="AutoShape 13"/>
          <p:cNvSpPr>
            <a:spLocks/>
          </p:cNvSpPr>
          <p:nvPr/>
        </p:nvSpPr>
        <p:spPr bwMode="auto">
          <a:xfrm>
            <a:off x="1085850" y="2695575"/>
            <a:ext cx="3106738" cy="2759075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4" name="Rectangle 14"/>
          <p:cNvSpPr>
            <a:spLocks/>
          </p:cNvSpPr>
          <p:nvPr/>
        </p:nvSpPr>
        <p:spPr bwMode="auto">
          <a:xfrm>
            <a:off x="1838325" y="4448175"/>
            <a:ext cx="1577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6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650"/>
              </a:spcBef>
            </a:pPr>
            <a:r>
              <a:rPr lang="en-US">
                <a:solidFill>
                  <a:srgbClr val="00006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Java class</a:t>
            </a:r>
          </a:p>
          <a:p>
            <a:pPr marL="39688" algn="ctr">
              <a:spcBef>
                <a:spcPts val="650"/>
              </a:spcBef>
            </a:pPr>
            <a:r>
              <a:rPr lang="en-US">
                <a:solidFill>
                  <a:srgbClr val="00006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hierarchy</a:t>
            </a:r>
          </a:p>
        </p:txBody>
      </p:sp>
      <p:sp>
        <p:nvSpPr>
          <p:cNvPr id="30735" name="AutoShape 15"/>
          <p:cNvSpPr>
            <a:spLocks/>
          </p:cNvSpPr>
          <p:nvPr/>
        </p:nvSpPr>
        <p:spPr bwMode="auto">
          <a:xfrm rot="10800000" flipH="1">
            <a:off x="2640013" y="1981200"/>
            <a:ext cx="2051050" cy="2603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rot="10800000">
            <a:off x="4691063" y="1981200"/>
            <a:ext cx="4762" cy="260350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AutoShape 17"/>
          <p:cNvSpPr>
            <a:spLocks/>
          </p:cNvSpPr>
          <p:nvPr/>
        </p:nvSpPr>
        <p:spPr bwMode="auto">
          <a:xfrm rot="10800000">
            <a:off x="4691063" y="1981200"/>
            <a:ext cx="2446337" cy="2603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8" name="AutoShape 18"/>
          <p:cNvSpPr>
            <a:spLocks/>
          </p:cNvSpPr>
          <p:nvPr/>
        </p:nvSpPr>
        <p:spPr bwMode="auto">
          <a:xfrm rot="10800000">
            <a:off x="2640013" y="2698750"/>
            <a:ext cx="1651000" cy="10858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9" name="AutoShape 19"/>
          <p:cNvSpPr>
            <a:spLocks/>
          </p:cNvSpPr>
          <p:nvPr/>
        </p:nvSpPr>
        <p:spPr bwMode="auto">
          <a:xfrm rot="10800000">
            <a:off x="2640013" y="2698750"/>
            <a:ext cx="3089275" cy="10858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0" name="AutoShape 20"/>
          <p:cNvSpPr>
            <a:spLocks/>
          </p:cNvSpPr>
          <p:nvPr/>
        </p:nvSpPr>
        <p:spPr bwMode="auto">
          <a:xfrm rot="10800000">
            <a:off x="1066800" y="3719513"/>
            <a:ext cx="1562100" cy="72866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1" name="AutoShape 21"/>
          <p:cNvSpPr>
            <a:spLocks/>
          </p:cNvSpPr>
          <p:nvPr/>
        </p:nvSpPr>
        <p:spPr bwMode="auto">
          <a:xfrm flipH="1">
            <a:off x="1066800" y="2698750"/>
            <a:ext cx="1573213" cy="56356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2" name="AutoShape 22"/>
          <p:cNvSpPr>
            <a:spLocks/>
          </p:cNvSpPr>
          <p:nvPr/>
        </p:nvSpPr>
        <p:spPr bwMode="auto">
          <a:xfrm rot="10800000">
            <a:off x="2641600" y="5456238"/>
            <a:ext cx="1636713" cy="592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 rot="10800000" flipH="1">
            <a:off x="4278313" y="5659438"/>
            <a:ext cx="1587" cy="38893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AutoShape 24"/>
          <p:cNvSpPr>
            <a:spLocks/>
          </p:cNvSpPr>
          <p:nvPr/>
        </p:nvSpPr>
        <p:spPr bwMode="auto">
          <a:xfrm rot="10800000" flipH="1">
            <a:off x="4278313" y="5659438"/>
            <a:ext cx="1416050" cy="3889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5" name="AutoShape 25"/>
          <p:cNvSpPr>
            <a:spLocks/>
          </p:cNvSpPr>
          <p:nvPr/>
        </p:nvSpPr>
        <p:spPr bwMode="auto">
          <a:xfrm>
            <a:off x="5973763" y="2698750"/>
            <a:ext cx="444500" cy="390525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6" name="AutoShape 26"/>
          <p:cNvSpPr>
            <a:spLocks/>
          </p:cNvSpPr>
          <p:nvPr/>
        </p:nvSpPr>
        <p:spPr bwMode="auto">
          <a:xfrm>
            <a:off x="6462713" y="2698750"/>
            <a:ext cx="444500" cy="390525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7" name="AutoShape 27"/>
          <p:cNvSpPr>
            <a:spLocks/>
          </p:cNvSpPr>
          <p:nvPr/>
        </p:nvSpPr>
        <p:spPr bwMode="auto">
          <a:xfrm>
            <a:off x="6953250" y="2698750"/>
            <a:ext cx="444500" cy="390525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8" name="AutoShape 28"/>
          <p:cNvSpPr>
            <a:spLocks/>
          </p:cNvSpPr>
          <p:nvPr/>
        </p:nvSpPr>
        <p:spPr bwMode="auto">
          <a:xfrm>
            <a:off x="7443788" y="2698750"/>
            <a:ext cx="444500" cy="390525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9" name="AutoShape 29"/>
          <p:cNvSpPr>
            <a:spLocks/>
          </p:cNvSpPr>
          <p:nvPr/>
        </p:nvSpPr>
        <p:spPr bwMode="auto">
          <a:xfrm>
            <a:off x="7934325" y="2698750"/>
            <a:ext cx="444500" cy="390525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0" name="Rectangle 30"/>
          <p:cNvSpPr>
            <a:spLocks/>
          </p:cNvSpPr>
          <p:nvPr/>
        </p:nvSpPr>
        <p:spPr bwMode="auto">
          <a:xfrm>
            <a:off x="4237038" y="2628900"/>
            <a:ext cx="1320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6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375"/>
              </a:spcBef>
            </a:pPr>
            <a:r>
              <a:rPr lang="en-US" sz="1400">
                <a:solidFill>
                  <a:srgbClr val="FF000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int, short, byte,</a:t>
            </a:r>
          </a:p>
          <a:p>
            <a:pPr marL="39688">
              <a:spcBef>
                <a:spcPts val="375"/>
              </a:spcBef>
            </a:pPr>
            <a:r>
              <a:rPr lang="en-US" sz="1400">
                <a:solidFill>
                  <a:srgbClr val="FF000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boolean, char</a:t>
            </a:r>
          </a:p>
        </p:txBody>
      </p:sp>
      <p:sp>
        <p:nvSpPr>
          <p:cNvPr id="30751" name="Rectangle 3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rIns="132080"/>
          <a:lstStyle/>
          <a:p>
            <a:r>
              <a:rPr lang="en-US"/>
              <a:t>Types in the JVM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0EDAA-E649-E444-955E-0677B67419F0}" type="slidenum">
              <a:rPr lang="en-US"/>
              <a:pPr/>
              <a:t>27</a:t>
            </a:fld>
            <a:endParaRPr lang="en-US"/>
          </a:p>
        </p:txBody>
      </p:sp>
      <p:sp>
        <p:nvSpPr>
          <p:cNvPr id="31745" name="Rectangle 1"/>
          <p:cNvSpPr>
            <a:spLocks/>
          </p:cNvSpPr>
          <p:nvPr/>
        </p:nvSpPr>
        <p:spPr bwMode="auto">
          <a:xfrm>
            <a:off x="1811338" y="4141788"/>
            <a:ext cx="727075" cy="66675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3292475" y="4141788"/>
            <a:ext cx="727075" cy="66675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47" name="Rectangle 3"/>
          <p:cNvSpPr>
            <a:spLocks/>
          </p:cNvSpPr>
          <p:nvPr/>
        </p:nvSpPr>
        <p:spPr bwMode="auto">
          <a:xfrm>
            <a:off x="1457325" y="2112963"/>
            <a:ext cx="727075" cy="66675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48" name="Rectangle 4"/>
          <p:cNvSpPr>
            <a:spLocks/>
          </p:cNvSpPr>
          <p:nvPr/>
        </p:nvSpPr>
        <p:spPr bwMode="auto">
          <a:xfrm>
            <a:off x="2192338" y="2112963"/>
            <a:ext cx="727075" cy="666750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2928938" y="2112963"/>
            <a:ext cx="727075" cy="66675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0" name="Rectangle 6"/>
          <p:cNvSpPr>
            <a:spLocks/>
          </p:cNvSpPr>
          <p:nvPr/>
        </p:nvSpPr>
        <p:spPr bwMode="auto">
          <a:xfrm>
            <a:off x="3665538" y="2112963"/>
            <a:ext cx="727075" cy="666750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1" name="Rectangle 7"/>
          <p:cNvSpPr>
            <a:spLocks/>
          </p:cNvSpPr>
          <p:nvPr/>
        </p:nvSpPr>
        <p:spPr bwMode="auto">
          <a:xfrm>
            <a:off x="4410075" y="2112963"/>
            <a:ext cx="727075" cy="666750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2" name="Rectangle 8"/>
          <p:cNvSpPr>
            <a:spLocks/>
          </p:cNvSpPr>
          <p:nvPr/>
        </p:nvSpPr>
        <p:spPr bwMode="auto">
          <a:xfrm>
            <a:off x="5156200" y="2112963"/>
            <a:ext cx="727075" cy="666750"/>
          </a:xfrm>
          <a:prstGeom prst="rect">
            <a:avLst/>
          </a:prstGeom>
          <a:solidFill>
            <a:srgbClr val="CCCCFF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3" name="Rectangle 9"/>
          <p:cNvSpPr>
            <a:spLocks/>
          </p:cNvSpPr>
          <p:nvPr/>
        </p:nvSpPr>
        <p:spPr bwMode="auto">
          <a:xfrm>
            <a:off x="5892800" y="2112963"/>
            <a:ext cx="727075" cy="66675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4" name="Rectangle 10"/>
          <p:cNvSpPr>
            <a:spLocks/>
          </p:cNvSpPr>
          <p:nvPr/>
        </p:nvSpPr>
        <p:spPr bwMode="auto">
          <a:xfrm>
            <a:off x="3040063" y="1557338"/>
            <a:ext cx="27130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650"/>
              </a:spcBef>
            </a:pP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 variable array</a:t>
            </a:r>
          </a:p>
        </p:txBody>
      </p:sp>
      <p:sp>
        <p:nvSpPr>
          <p:cNvPr id="31755" name="Rectangle 11"/>
          <p:cNvSpPr>
            <a:spLocks/>
          </p:cNvSpPr>
          <p:nvPr/>
        </p:nvSpPr>
        <p:spPr bwMode="auto">
          <a:xfrm>
            <a:off x="3360738" y="3611563"/>
            <a:ext cx="2070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650"/>
              </a:spcBef>
            </a:pP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operand stack</a:t>
            </a:r>
          </a:p>
        </p:txBody>
      </p:sp>
      <p:sp>
        <p:nvSpPr>
          <p:cNvPr id="31756" name="Rectangle 12"/>
          <p:cNvSpPr>
            <a:spLocks/>
          </p:cNvSpPr>
          <p:nvPr/>
        </p:nvSpPr>
        <p:spPr bwMode="auto">
          <a:xfrm>
            <a:off x="1550988" y="2703513"/>
            <a:ext cx="549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this</a:t>
            </a:r>
          </a:p>
        </p:txBody>
      </p:sp>
      <p:sp>
        <p:nvSpPr>
          <p:cNvPr id="31757" name="Rectangle 13"/>
          <p:cNvSpPr>
            <a:spLocks/>
          </p:cNvSpPr>
          <p:nvPr/>
        </p:nvSpPr>
        <p:spPr bwMode="auto">
          <a:xfrm>
            <a:off x="2393950" y="2703513"/>
            <a:ext cx="390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p</a:t>
            </a:r>
            <a:r>
              <a:rPr lang="en-US" sz="2000" baseline="-25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0</a:t>
            </a:r>
          </a:p>
        </p:txBody>
      </p:sp>
      <p:sp>
        <p:nvSpPr>
          <p:cNvPr id="31758" name="Rectangle 14"/>
          <p:cNvSpPr>
            <a:spLocks/>
          </p:cNvSpPr>
          <p:nvPr/>
        </p:nvSpPr>
        <p:spPr bwMode="auto">
          <a:xfrm>
            <a:off x="3143250" y="2703513"/>
            <a:ext cx="390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p</a:t>
            </a:r>
            <a:r>
              <a:rPr lang="en-US" sz="2000" baseline="-25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1</a:t>
            </a:r>
          </a:p>
        </p:txBody>
      </p:sp>
      <p:sp>
        <p:nvSpPr>
          <p:cNvPr id="31759" name="Rectangle 15"/>
          <p:cNvSpPr>
            <a:spLocks/>
          </p:cNvSpPr>
          <p:nvPr/>
        </p:nvSpPr>
        <p:spPr bwMode="auto">
          <a:xfrm>
            <a:off x="3860800" y="2703513"/>
            <a:ext cx="390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p</a:t>
            </a:r>
            <a:r>
              <a:rPr lang="en-US" sz="2000" baseline="-25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2</a:t>
            </a:r>
          </a:p>
        </p:txBody>
      </p:sp>
      <p:sp>
        <p:nvSpPr>
          <p:cNvPr id="31760" name="AutoShape 16"/>
          <p:cNvSpPr>
            <a:spLocks/>
          </p:cNvSpPr>
          <p:nvPr/>
        </p:nvSpPr>
        <p:spPr bwMode="auto">
          <a:xfrm rot="-5400000">
            <a:off x="2819400" y="1700213"/>
            <a:ext cx="231775" cy="29051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1" name="AutoShape 17"/>
          <p:cNvSpPr>
            <a:spLocks/>
          </p:cNvSpPr>
          <p:nvPr/>
        </p:nvSpPr>
        <p:spPr bwMode="auto">
          <a:xfrm rot="-5400000">
            <a:off x="5751513" y="1700213"/>
            <a:ext cx="231775" cy="29051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2" name="Rectangle 18"/>
          <p:cNvSpPr>
            <a:spLocks/>
          </p:cNvSpPr>
          <p:nvPr/>
        </p:nvSpPr>
        <p:spPr bwMode="auto">
          <a:xfrm>
            <a:off x="2370138" y="3224213"/>
            <a:ext cx="1182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parameters</a:t>
            </a:r>
          </a:p>
        </p:txBody>
      </p:sp>
      <p:sp>
        <p:nvSpPr>
          <p:cNvPr id="31763" name="Rectangle 19"/>
          <p:cNvSpPr>
            <a:spLocks/>
          </p:cNvSpPr>
          <p:nvPr/>
        </p:nvSpPr>
        <p:spPr bwMode="auto">
          <a:xfrm>
            <a:off x="5286375" y="3225800"/>
            <a:ext cx="1195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other locals</a:t>
            </a:r>
          </a:p>
        </p:txBody>
      </p:sp>
      <p:sp>
        <p:nvSpPr>
          <p:cNvPr id="31764" name="Rectangle 20"/>
          <p:cNvSpPr>
            <a:spLocks/>
          </p:cNvSpPr>
          <p:nvPr/>
        </p:nvSpPr>
        <p:spPr bwMode="auto">
          <a:xfrm rot="5400000">
            <a:off x="6931819" y="2248694"/>
            <a:ext cx="1125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maxLocals</a:t>
            </a:r>
          </a:p>
        </p:txBody>
      </p:sp>
      <p:sp>
        <p:nvSpPr>
          <p:cNvPr id="31765" name="Rectangle 21"/>
          <p:cNvSpPr>
            <a:spLocks/>
          </p:cNvSpPr>
          <p:nvPr/>
        </p:nvSpPr>
        <p:spPr bwMode="auto">
          <a:xfrm rot="5400000">
            <a:off x="6598443" y="4377532"/>
            <a:ext cx="1046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maxStack</a:t>
            </a:r>
          </a:p>
        </p:txBody>
      </p:sp>
      <p:sp>
        <p:nvSpPr>
          <p:cNvPr id="31766" name="Rectangle 22"/>
          <p:cNvSpPr>
            <a:spLocks/>
          </p:cNvSpPr>
          <p:nvPr/>
        </p:nvSpPr>
        <p:spPr bwMode="auto">
          <a:xfrm>
            <a:off x="2960688" y="5316538"/>
            <a:ext cx="746125" cy="142875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7" name="Rectangle 23"/>
          <p:cNvSpPr>
            <a:spLocks/>
          </p:cNvSpPr>
          <p:nvPr/>
        </p:nvSpPr>
        <p:spPr bwMode="auto">
          <a:xfrm>
            <a:off x="2960688" y="5597525"/>
            <a:ext cx="746125" cy="142875"/>
          </a:xfrm>
          <a:prstGeom prst="rect">
            <a:avLst/>
          </a:prstGeom>
          <a:solidFill>
            <a:srgbClr val="FFC5C5"/>
          </a:solidFill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8" name="Rectangle 24"/>
          <p:cNvSpPr>
            <a:spLocks/>
          </p:cNvSpPr>
          <p:nvPr/>
        </p:nvSpPr>
        <p:spPr bwMode="auto">
          <a:xfrm>
            <a:off x="2960688" y="5878513"/>
            <a:ext cx="746125" cy="1428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69" name="Rectangle 25"/>
          <p:cNvSpPr>
            <a:spLocks/>
          </p:cNvSpPr>
          <p:nvPr/>
        </p:nvSpPr>
        <p:spPr bwMode="auto">
          <a:xfrm>
            <a:off x="3779838" y="5208588"/>
            <a:ext cx="18145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75"/>
              </a:spcBef>
            </a:pPr>
            <a:r>
              <a:rPr lang="en-US" sz="18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= reference type</a:t>
            </a:r>
          </a:p>
        </p:txBody>
      </p:sp>
      <p:sp>
        <p:nvSpPr>
          <p:cNvPr id="31770" name="Rectangle 26"/>
          <p:cNvSpPr>
            <a:spLocks/>
          </p:cNvSpPr>
          <p:nvPr/>
        </p:nvSpPr>
        <p:spPr bwMode="auto">
          <a:xfrm>
            <a:off x="3781425" y="5487988"/>
            <a:ext cx="10493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75"/>
              </a:spcBef>
            </a:pPr>
            <a:r>
              <a:rPr lang="en-US" sz="18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= integer</a:t>
            </a:r>
          </a:p>
        </p:txBody>
      </p:sp>
      <p:sp>
        <p:nvSpPr>
          <p:cNvPr id="31771" name="Rectangle 27"/>
          <p:cNvSpPr>
            <a:spLocks/>
          </p:cNvSpPr>
          <p:nvPr/>
        </p:nvSpPr>
        <p:spPr bwMode="auto">
          <a:xfrm>
            <a:off x="3779838" y="5767388"/>
            <a:ext cx="1585912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75"/>
              </a:spcBef>
            </a:pPr>
            <a:r>
              <a:rPr lang="en-US" sz="18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= continuation</a:t>
            </a:r>
          </a:p>
        </p:txBody>
      </p:sp>
      <p:sp>
        <p:nvSpPr>
          <p:cNvPr id="31772" name="Rectangle 28"/>
          <p:cNvSpPr>
            <a:spLocks/>
          </p:cNvSpPr>
          <p:nvPr/>
        </p:nvSpPr>
        <p:spPr bwMode="auto">
          <a:xfrm>
            <a:off x="1511300" y="2293938"/>
            <a:ext cx="620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00006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String</a:t>
            </a:r>
          </a:p>
        </p:txBody>
      </p:sp>
      <p:sp>
        <p:nvSpPr>
          <p:cNvPr id="31773" name="Rectangle 29"/>
          <p:cNvSpPr>
            <a:spLocks/>
          </p:cNvSpPr>
          <p:nvPr/>
        </p:nvSpPr>
        <p:spPr bwMode="auto">
          <a:xfrm>
            <a:off x="2973388" y="2166938"/>
            <a:ext cx="63023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00006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Hash-</a:t>
            </a:r>
          </a:p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00006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table</a:t>
            </a:r>
          </a:p>
        </p:txBody>
      </p:sp>
      <p:sp>
        <p:nvSpPr>
          <p:cNvPr id="31774" name="Rectangle 30"/>
          <p:cNvSpPr>
            <a:spLocks/>
          </p:cNvSpPr>
          <p:nvPr/>
        </p:nvSpPr>
        <p:spPr bwMode="auto">
          <a:xfrm>
            <a:off x="5916613" y="2293938"/>
            <a:ext cx="6699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00006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Object</a:t>
            </a:r>
          </a:p>
        </p:txBody>
      </p:sp>
      <p:grpSp>
        <p:nvGrpSpPr>
          <p:cNvPr id="31775" name="Group 31"/>
          <p:cNvGrpSpPr>
            <a:grpSpLocks/>
          </p:cNvGrpSpPr>
          <p:nvPr/>
        </p:nvGrpSpPr>
        <p:grpSpPr bwMode="auto">
          <a:xfrm>
            <a:off x="1833563" y="4141788"/>
            <a:ext cx="5149850" cy="687387"/>
            <a:chOff x="0" y="0"/>
            <a:chExt cx="3243" cy="433"/>
          </a:xfrm>
        </p:grpSpPr>
        <p:sp>
          <p:nvSpPr>
            <p:cNvPr id="31776" name="Rectangle 32"/>
            <p:cNvSpPr>
              <a:spLocks/>
            </p:cNvSpPr>
            <p:nvPr/>
          </p:nvSpPr>
          <p:spPr bwMode="auto">
            <a:xfrm>
              <a:off x="451" y="0"/>
              <a:ext cx="458" cy="42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777" name="Rectangle 33"/>
            <p:cNvSpPr>
              <a:spLocks/>
            </p:cNvSpPr>
            <p:nvPr/>
          </p:nvSpPr>
          <p:spPr bwMode="auto">
            <a:xfrm>
              <a:off x="1385" y="0"/>
              <a:ext cx="458" cy="42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778" name="Rectangle 34"/>
            <p:cNvSpPr>
              <a:spLocks/>
            </p:cNvSpPr>
            <p:nvPr/>
          </p:nvSpPr>
          <p:spPr bwMode="auto">
            <a:xfrm>
              <a:off x="1851" y="0"/>
              <a:ext cx="458" cy="42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779" name="Rectangle 35"/>
            <p:cNvSpPr>
              <a:spLocks/>
            </p:cNvSpPr>
            <p:nvPr/>
          </p:nvSpPr>
          <p:spPr bwMode="auto">
            <a:xfrm>
              <a:off x="2318" y="0"/>
              <a:ext cx="458" cy="42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780" name="Rectangle 36"/>
            <p:cNvSpPr>
              <a:spLocks/>
            </p:cNvSpPr>
            <p:nvPr/>
          </p:nvSpPr>
          <p:spPr bwMode="auto">
            <a:xfrm>
              <a:off x="2785" y="0"/>
              <a:ext cx="458" cy="42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781" name="Rectangle 37"/>
            <p:cNvSpPr>
              <a:spLocks/>
            </p:cNvSpPr>
            <p:nvPr/>
          </p:nvSpPr>
          <p:spPr bwMode="auto">
            <a:xfrm>
              <a:off x="0" y="33"/>
              <a:ext cx="427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>
                <a:spcBef>
                  <a:spcPts val="375"/>
                </a:spcBef>
              </a:pPr>
              <a:r>
                <a:rPr lang="en-US" sz="1400">
                  <a:solidFill>
                    <a:srgbClr val="000060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String-</a:t>
              </a:r>
            </a:p>
            <a:p>
              <a:pPr marL="39688" algn="ctr">
                <a:spcBef>
                  <a:spcPts val="375"/>
                </a:spcBef>
              </a:pPr>
              <a:r>
                <a:rPr lang="en-US" sz="1400">
                  <a:solidFill>
                    <a:srgbClr val="000060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Buffer</a:t>
              </a:r>
            </a:p>
          </p:txBody>
        </p:sp>
        <p:sp>
          <p:nvSpPr>
            <p:cNvPr id="31782" name="Rectangle 38"/>
            <p:cNvSpPr>
              <a:spLocks/>
            </p:cNvSpPr>
            <p:nvPr/>
          </p:nvSpPr>
          <p:spPr bwMode="auto">
            <a:xfrm>
              <a:off x="953" y="33"/>
              <a:ext cx="37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>
                <a:spcBef>
                  <a:spcPts val="375"/>
                </a:spcBef>
              </a:pPr>
              <a:r>
                <a:rPr lang="en-US" sz="1400">
                  <a:solidFill>
                    <a:srgbClr val="000060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User-</a:t>
              </a:r>
            </a:p>
            <a:p>
              <a:pPr marL="39688" algn="ctr">
                <a:spcBef>
                  <a:spcPts val="375"/>
                </a:spcBef>
              </a:pPr>
              <a:r>
                <a:rPr lang="en-US" sz="1400">
                  <a:solidFill>
                    <a:srgbClr val="000060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Class</a:t>
              </a:r>
            </a:p>
          </p:txBody>
        </p:sp>
      </p:grpSp>
      <p:sp>
        <p:nvSpPr>
          <p:cNvPr id="31783" name="Rectangle 39"/>
          <p:cNvSpPr>
            <a:spLocks/>
          </p:cNvSpPr>
          <p:nvPr/>
        </p:nvSpPr>
        <p:spPr bwMode="auto">
          <a:xfrm>
            <a:off x="4162425" y="4322763"/>
            <a:ext cx="492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00006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int[ ]</a:t>
            </a:r>
          </a:p>
        </p:txBody>
      </p:sp>
      <p:sp>
        <p:nvSpPr>
          <p:cNvPr id="31784" name="Rectangle 40"/>
          <p:cNvSpPr>
            <a:spLocks/>
          </p:cNvSpPr>
          <p:nvPr/>
        </p:nvSpPr>
        <p:spPr bwMode="auto">
          <a:xfrm>
            <a:off x="6627813" y="2109788"/>
            <a:ext cx="727075" cy="666750"/>
          </a:xfrm>
          <a:prstGeom prst="rect">
            <a:avLst/>
          </a:prstGeom>
          <a:noFill/>
          <a:ln w="12700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85" name="Rectangle 41"/>
          <p:cNvSpPr>
            <a:spLocks/>
          </p:cNvSpPr>
          <p:nvPr/>
        </p:nvSpPr>
        <p:spPr bwMode="auto">
          <a:xfrm>
            <a:off x="2962275" y="6159500"/>
            <a:ext cx="746125" cy="142875"/>
          </a:xfrm>
          <a:prstGeom prst="rect">
            <a:avLst/>
          </a:prstGeom>
          <a:noFill/>
          <a:ln w="12700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86" name="Rectangle 42"/>
          <p:cNvSpPr>
            <a:spLocks/>
          </p:cNvSpPr>
          <p:nvPr/>
        </p:nvSpPr>
        <p:spPr bwMode="auto">
          <a:xfrm>
            <a:off x="3781425" y="6045200"/>
            <a:ext cx="112553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75"/>
              </a:spcBef>
            </a:pPr>
            <a:r>
              <a:rPr lang="en-US" sz="18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= useless</a:t>
            </a:r>
          </a:p>
        </p:txBody>
      </p:sp>
      <p:sp>
        <p:nvSpPr>
          <p:cNvPr id="31787" name="Rectangle 43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772400" cy="1400175"/>
          </a:xfrm>
          <a:ln/>
        </p:spPr>
        <p:txBody>
          <a:bodyPr rIns="132080" anchor="b"/>
          <a:lstStyle/>
          <a:p>
            <a:r>
              <a:rPr lang="en-US"/>
              <a:t>Typing of Java Bytecode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E3731-0957-BE48-BD06-0624B166B0CF}" type="slidenum">
              <a:rPr lang="en-US"/>
              <a:pPr/>
              <a:t>28</a:t>
            </a:fld>
            <a:endParaRPr lang="en-US"/>
          </a:p>
        </p:txBody>
      </p:sp>
      <p:sp>
        <p:nvSpPr>
          <p:cNvPr id="32769" name="Rectangle 1"/>
          <p:cNvSpPr>
            <a:spLocks/>
          </p:cNvSpPr>
          <p:nvPr/>
        </p:nvSpPr>
        <p:spPr bwMode="auto">
          <a:xfrm>
            <a:off x="841375" y="1679575"/>
            <a:ext cx="542925" cy="55880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1390650" y="1679575"/>
            <a:ext cx="542925" cy="558800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1" name="Rectangle 3"/>
          <p:cNvSpPr>
            <a:spLocks/>
          </p:cNvSpPr>
          <p:nvPr/>
        </p:nvSpPr>
        <p:spPr bwMode="auto">
          <a:xfrm>
            <a:off x="1939925" y="1679575"/>
            <a:ext cx="542925" cy="55880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2490788" y="1679575"/>
            <a:ext cx="542925" cy="558800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3046413" y="1679575"/>
            <a:ext cx="542925" cy="558800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3603625" y="1679575"/>
            <a:ext cx="542925" cy="558800"/>
          </a:xfrm>
          <a:prstGeom prst="rect">
            <a:avLst/>
          </a:prstGeom>
          <a:solidFill>
            <a:srgbClr val="CCCCFF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4152900" y="1679575"/>
            <a:ext cx="542925" cy="55880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966788" y="2195513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0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1517650" y="2195513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1</a:t>
            </a:r>
          </a:p>
        </p:txBody>
      </p:sp>
      <p:sp>
        <p:nvSpPr>
          <p:cNvPr id="32778" name="Rectangle 10"/>
          <p:cNvSpPr>
            <a:spLocks/>
          </p:cNvSpPr>
          <p:nvPr/>
        </p:nvSpPr>
        <p:spPr bwMode="auto">
          <a:xfrm>
            <a:off x="2071688" y="2195513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2</a:t>
            </a:r>
          </a:p>
        </p:txBody>
      </p:sp>
      <p:sp>
        <p:nvSpPr>
          <p:cNvPr id="32779" name="Rectangle 11"/>
          <p:cNvSpPr>
            <a:spLocks/>
          </p:cNvSpPr>
          <p:nvPr/>
        </p:nvSpPr>
        <p:spPr bwMode="auto">
          <a:xfrm>
            <a:off x="2624138" y="2195513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3</a:t>
            </a:r>
          </a:p>
        </p:txBody>
      </p:sp>
      <p:sp>
        <p:nvSpPr>
          <p:cNvPr id="32780" name="Rectangle 12"/>
          <p:cNvSpPr>
            <a:spLocks/>
          </p:cNvSpPr>
          <p:nvPr/>
        </p:nvSpPr>
        <p:spPr bwMode="auto">
          <a:xfrm>
            <a:off x="3176588" y="2195513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4</a:t>
            </a:r>
          </a:p>
        </p:txBody>
      </p:sp>
      <p:sp>
        <p:nvSpPr>
          <p:cNvPr id="32781" name="Rectangle 13"/>
          <p:cNvSpPr>
            <a:spLocks/>
          </p:cNvSpPr>
          <p:nvPr/>
        </p:nvSpPr>
        <p:spPr bwMode="auto">
          <a:xfrm>
            <a:off x="3730625" y="2195513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5</a:t>
            </a:r>
          </a:p>
        </p:txBody>
      </p:sp>
      <p:sp>
        <p:nvSpPr>
          <p:cNvPr id="32782" name="Rectangle 14"/>
          <p:cNvSpPr>
            <a:spLocks/>
          </p:cNvSpPr>
          <p:nvPr/>
        </p:nvSpPr>
        <p:spPr bwMode="auto">
          <a:xfrm>
            <a:off x="4286250" y="2195513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6</a:t>
            </a:r>
          </a:p>
        </p:txBody>
      </p:sp>
      <p:sp>
        <p:nvSpPr>
          <p:cNvPr id="32783" name="Rectangle 15"/>
          <p:cNvSpPr>
            <a:spLocks/>
          </p:cNvSpPr>
          <p:nvPr/>
        </p:nvSpPr>
        <p:spPr bwMode="auto">
          <a:xfrm>
            <a:off x="4841875" y="2195513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7</a:t>
            </a:r>
          </a:p>
        </p:txBody>
      </p:sp>
      <p:sp>
        <p:nvSpPr>
          <p:cNvPr id="32784" name="Rectangle 16"/>
          <p:cNvSpPr>
            <a:spLocks/>
          </p:cNvSpPr>
          <p:nvPr/>
        </p:nvSpPr>
        <p:spPr bwMode="auto">
          <a:xfrm rot="-5400000">
            <a:off x="321468" y="1745457"/>
            <a:ext cx="804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</p:txBody>
      </p:sp>
      <p:sp>
        <p:nvSpPr>
          <p:cNvPr id="32785" name="Rectangle 17"/>
          <p:cNvSpPr>
            <a:spLocks/>
          </p:cNvSpPr>
          <p:nvPr/>
        </p:nvSpPr>
        <p:spPr bwMode="auto">
          <a:xfrm>
            <a:off x="841375" y="2586038"/>
            <a:ext cx="546100" cy="574675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6" name="Rectangle 18"/>
          <p:cNvSpPr>
            <a:spLocks/>
          </p:cNvSpPr>
          <p:nvPr/>
        </p:nvSpPr>
        <p:spPr bwMode="auto">
          <a:xfrm>
            <a:off x="1397000" y="2586038"/>
            <a:ext cx="546100" cy="574675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7" name="Rectangle 19"/>
          <p:cNvSpPr>
            <a:spLocks/>
          </p:cNvSpPr>
          <p:nvPr/>
        </p:nvSpPr>
        <p:spPr bwMode="auto">
          <a:xfrm>
            <a:off x="1952625" y="2586038"/>
            <a:ext cx="546100" cy="574675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8" name="Rectangle 20"/>
          <p:cNvSpPr>
            <a:spLocks/>
          </p:cNvSpPr>
          <p:nvPr/>
        </p:nvSpPr>
        <p:spPr bwMode="auto">
          <a:xfrm>
            <a:off x="2509838" y="2586038"/>
            <a:ext cx="546100" cy="574675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89" name="Rectangle 21"/>
          <p:cNvSpPr>
            <a:spLocks/>
          </p:cNvSpPr>
          <p:nvPr/>
        </p:nvSpPr>
        <p:spPr bwMode="auto">
          <a:xfrm>
            <a:off x="3065463" y="2586038"/>
            <a:ext cx="546100" cy="574675"/>
          </a:xfrm>
          <a:prstGeom prst="rect">
            <a:avLst/>
          </a:prstGeom>
          <a:noFill/>
          <a:ln w="12700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0" name="Rectangle 22"/>
          <p:cNvSpPr>
            <a:spLocks/>
          </p:cNvSpPr>
          <p:nvPr/>
        </p:nvSpPr>
        <p:spPr bwMode="auto">
          <a:xfrm>
            <a:off x="3622675" y="2586038"/>
            <a:ext cx="544513" cy="574675"/>
          </a:xfrm>
          <a:prstGeom prst="rect">
            <a:avLst/>
          </a:prstGeom>
          <a:noFill/>
          <a:ln w="12700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1" name="Rectangle 23"/>
          <p:cNvSpPr>
            <a:spLocks/>
          </p:cNvSpPr>
          <p:nvPr/>
        </p:nvSpPr>
        <p:spPr bwMode="auto">
          <a:xfrm>
            <a:off x="4178300" y="2586038"/>
            <a:ext cx="546100" cy="574675"/>
          </a:xfrm>
          <a:prstGeom prst="rect">
            <a:avLst/>
          </a:prstGeom>
          <a:noFill/>
          <a:ln w="12700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2" name="Rectangle 24"/>
          <p:cNvSpPr>
            <a:spLocks/>
          </p:cNvSpPr>
          <p:nvPr/>
        </p:nvSpPr>
        <p:spPr bwMode="auto">
          <a:xfrm rot="-5400000">
            <a:off x="350043" y="2675732"/>
            <a:ext cx="7477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H="1">
            <a:off x="2781300" y="3346450"/>
            <a:ext cx="1588" cy="1128713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Rectangle 26"/>
          <p:cNvSpPr>
            <a:spLocks/>
          </p:cNvSpPr>
          <p:nvPr/>
        </p:nvSpPr>
        <p:spPr bwMode="auto">
          <a:xfrm>
            <a:off x="860425" y="4619625"/>
            <a:ext cx="542925" cy="55880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5" name="Rectangle 27"/>
          <p:cNvSpPr>
            <a:spLocks/>
          </p:cNvSpPr>
          <p:nvPr/>
        </p:nvSpPr>
        <p:spPr bwMode="auto">
          <a:xfrm>
            <a:off x="1409700" y="4619625"/>
            <a:ext cx="542925" cy="558800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6" name="Rectangle 28"/>
          <p:cNvSpPr>
            <a:spLocks/>
          </p:cNvSpPr>
          <p:nvPr/>
        </p:nvSpPr>
        <p:spPr bwMode="auto">
          <a:xfrm>
            <a:off x="1958975" y="4619625"/>
            <a:ext cx="542925" cy="55880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7" name="Rectangle 29"/>
          <p:cNvSpPr>
            <a:spLocks/>
          </p:cNvSpPr>
          <p:nvPr/>
        </p:nvSpPr>
        <p:spPr bwMode="auto">
          <a:xfrm>
            <a:off x="2509838" y="4619625"/>
            <a:ext cx="542925" cy="558800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8" name="Rectangle 30"/>
          <p:cNvSpPr>
            <a:spLocks/>
          </p:cNvSpPr>
          <p:nvPr/>
        </p:nvSpPr>
        <p:spPr bwMode="auto">
          <a:xfrm>
            <a:off x="3065463" y="4619625"/>
            <a:ext cx="542925" cy="558800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99" name="Rectangle 31"/>
          <p:cNvSpPr>
            <a:spLocks/>
          </p:cNvSpPr>
          <p:nvPr/>
        </p:nvSpPr>
        <p:spPr bwMode="auto">
          <a:xfrm>
            <a:off x="3622675" y="4619625"/>
            <a:ext cx="542925" cy="558800"/>
          </a:xfrm>
          <a:prstGeom prst="rect">
            <a:avLst/>
          </a:prstGeom>
          <a:solidFill>
            <a:srgbClr val="CCCCFF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0" name="Rectangle 32"/>
          <p:cNvSpPr>
            <a:spLocks/>
          </p:cNvSpPr>
          <p:nvPr/>
        </p:nvSpPr>
        <p:spPr bwMode="auto">
          <a:xfrm>
            <a:off x="4171950" y="4619625"/>
            <a:ext cx="542925" cy="55880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01" name="Rectangle 33"/>
          <p:cNvSpPr>
            <a:spLocks/>
          </p:cNvSpPr>
          <p:nvPr/>
        </p:nvSpPr>
        <p:spPr bwMode="auto">
          <a:xfrm>
            <a:off x="985838" y="5135563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0</a:t>
            </a:r>
          </a:p>
        </p:txBody>
      </p:sp>
      <p:sp>
        <p:nvSpPr>
          <p:cNvPr id="32802" name="Rectangle 34"/>
          <p:cNvSpPr>
            <a:spLocks/>
          </p:cNvSpPr>
          <p:nvPr/>
        </p:nvSpPr>
        <p:spPr bwMode="auto">
          <a:xfrm>
            <a:off x="1536700" y="5135563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1</a:t>
            </a:r>
          </a:p>
        </p:txBody>
      </p:sp>
      <p:sp>
        <p:nvSpPr>
          <p:cNvPr id="32803" name="Rectangle 35"/>
          <p:cNvSpPr>
            <a:spLocks/>
          </p:cNvSpPr>
          <p:nvPr/>
        </p:nvSpPr>
        <p:spPr bwMode="auto">
          <a:xfrm>
            <a:off x="2090738" y="5135563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2</a:t>
            </a:r>
          </a:p>
        </p:txBody>
      </p:sp>
      <p:sp>
        <p:nvSpPr>
          <p:cNvPr id="32804" name="Rectangle 36"/>
          <p:cNvSpPr>
            <a:spLocks/>
          </p:cNvSpPr>
          <p:nvPr/>
        </p:nvSpPr>
        <p:spPr bwMode="auto">
          <a:xfrm>
            <a:off x="2643188" y="5135563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3</a:t>
            </a:r>
          </a:p>
        </p:txBody>
      </p:sp>
      <p:sp>
        <p:nvSpPr>
          <p:cNvPr id="32805" name="Rectangle 37"/>
          <p:cNvSpPr>
            <a:spLocks/>
          </p:cNvSpPr>
          <p:nvPr/>
        </p:nvSpPr>
        <p:spPr bwMode="auto">
          <a:xfrm>
            <a:off x="3195638" y="5135563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4</a:t>
            </a:r>
          </a:p>
        </p:txBody>
      </p:sp>
      <p:sp>
        <p:nvSpPr>
          <p:cNvPr id="32806" name="Rectangle 38"/>
          <p:cNvSpPr>
            <a:spLocks/>
          </p:cNvSpPr>
          <p:nvPr/>
        </p:nvSpPr>
        <p:spPr bwMode="auto">
          <a:xfrm>
            <a:off x="3749675" y="5135563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5</a:t>
            </a:r>
          </a:p>
        </p:txBody>
      </p:sp>
      <p:sp>
        <p:nvSpPr>
          <p:cNvPr id="32807" name="Rectangle 39"/>
          <p:cNvSpPr>
            <a:spLocks/>
          </p:cNvSpPr>
          <p:nvPr/>
        </p:nvSpPr>
        <p:spPr bwMode="auto">
          <a:xfrm>
            <a:off x="4305300" y="5135563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6</a:t>
            </a:r>
          </a:p>
        </p:txBody>
      </p:sp>
      <p:sp>
        <p:nvSpPr>
          <p:cNvPr id="32808" name="Rectangle 40"/>
          <p:cNvSpPr>
            <a:spLocks/>
          </p:cNvSpPr>
          <p:nvPr/>
        </p:nvSpPr>
        <p:spPr bwMode="auto">
          <a:xfrm>
            <a:off x="4860925" y="5135563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7</a:t>
            </a:r>
          </a:p>
        </p:txBody>
      </p:sp>
      <p:sp>
        <p:nvSpPr>
          <p:cNvPr id="32809" name="Rectangle 41"/>
          <p:cNvSpPr>
            <a:spLocks/>
          </p:cNvSpPr>
          <p:nvPr/>
        </p:nvSpPr>
        <p:spPr bwMode="auto">
          <a:xfrm rot="-5400000">
            <a:off x="340518" y="4685507"/>
            <a:ext cx="8048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</p:txBody>
      </p:sp>
      <p:sp>
        <p:nvSpPr>
          <p:cNvPr id="32810" name="Rectangle 42"/>
          <p:cNvSpPr>
            <a:spLocks/>
          </p:cNvSpPr>
          <p:nvPr/>
        </p:nvSpPr>
        <p:spPr bwMode="auto">
          <a:xfrm>
            <a:off x="860425" y="5526088"/>
            <a:ext cx="546100" cy="574675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11" name="Rectangle 43"/>
          <p:cNvSpPr>
            <a:spLocks/>
          </p:cNvSpPr>
          <p:nvPr/>
        </p:nvSpPr>
        <p:spPr bwMode="auto">
          <a:xfrm>
            <a:off x="1416050" y="5526088"/>
            <a:ext cx="546100" cy="574675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12" name="Rectangle 44"/>
          <p:cNvSpPr>
            <a:spLocks/>
          </p:cNvSpPr>
          <p:nvPr/>
        </p:nvSpPr>
        <p:spPr bwMode="auto">
          <a:xfrm>
            <a:off x="1973263" y="5526088"/>
            <a:ext cx="546100" cy="574675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13" name="Rectangle 45"/>
          <p:cNvSpPr>
            <a:spLocks/>
          </p:cNvSpPr>
          <p:nvPr/>
        </p:nvSpPr>
        <p:spPr bwMode="auto">
          <a:xfrm>
            <a:off x="2528888" y="5526088"/>
            <a:ext cx="546100" cy="574675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14" name="Rectangle 46"/>
          <p:cNvSpPr>
            <a:spLocks/>
          </p:cNvSpPr>
          <p:nvPr/>
        </p:nvSpPr>
        <p:spPr bwMode="auto">
          <a:xfrm>
            <a:off x="3641725" y="5526088"/>
            <a:ext cx="544513" cy="574675"/>
          </a:xfrm>
          <a:prstGeom prst="rect">
            <a:avLst/>
          </a:prstGeom>
          <a:noFill/>
          <a:ln w="12700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15" name="Rectangle 47"/>
          <p:cNvSpPr>
            <a:spLocks/>
          </p:cNvSpPr>
          <p:nvPr/>
        </p:nvSpPr>
        <p:spPr bwMode="auto">
          <a:xfrm>
            <a:off x="4197350" y="5526088"/>
            <a:ext cx="546100" cy="574675"/>
          </a:xfrm>
          <a:prstGeom prst="rect">
            <a:avLst/>
          </a:prstGeom>
          <a:noFill/>
          <a:ln w="12700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16" name="Rectangle 48"/>
          <p:cNvSpPr>
            <a:spLocks/>
          </p:cNvSpPr>
          <p:nvPr/>
        </p:nvSpPr>
        <p:spPr bwMode="auto">
          <a:xfrm rot="-5400000">
            <a:off x="369093" y="5615782"/>
            <a:ext cx="7477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2817" name="Rectangle 49"/>
          <p:cNvSpPr>
            <a:spLocks/>
          </p:cNvSpPr>
          <p:nvPr/>
        </p:nvSpPr>
        <p:spPr bwMode="auto">
          <a:xfrm>
            <a:off x="3086100" y="5526088"/>
            <a:ext cx="546100" cy="574675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18" name="Rectangle 50"/>
          <p:cNvSpPr>
            <a:spLocks/>
          </p:cNvSpPr>
          <p:nvPr/>
        </p:nvSpPr>
        <p:spPr bwMode="auto">
          <a:xfrm>
            <a:off x="2849563" y="3625850"/>
            <a:ext cx="10525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>
              <a:spcBef>
                <a:spcPts val="650"/>
              </a:spcBef>
            </a:pP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iload 3</a:t>
            </a:r>
          </a:p>
        </p:txBody>
      </p:sp>
      <p:sp>
        <p:nvSpPr>
          <p:cNvPr id="32819" name="Rectangle 51"/>
          <p:cNvSpPr>
            <a:spLocks/>
          </p:cNvSpPr>
          <p:nvPr/>
        </p:nvSpPr>
        <p:spPr bwMode="auto">
          <a:xfrm>
            <a:off x="5611813" y="2078038"/>
            <a:ext cx="32766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750"/>
              </a:spcBef>
            </a:pPr>
            <a:r>
              <a:rPr lang="en-US" sz="28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Preconditions for safe execution:</a:t>
            </a:r>
          </a:p>
          <a:p>
            <a:pPr marL="228600" indent="-188913">
              <a:spcBef>
                <a:spcPts val="650"/>
              </a:spcBef>
              <a:buClr>
                <a:srgbClr val="3333CC"/>
              </a:buClr>
              <a:buSzPct val="100000"/>
              <a:buFont typeface="Arial Unicode MS" charset="0"/>
              <a:buChar char="•"/>
            </a:pPr>
            <a:r>
              <a:rPr lang="en-US" dirty="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 3 is an integer</a:t>
            </a:r>
          </a:p>
          <a:p>
            <a:pPr marL="228600" indent="-188913">
              <a:spcBef>
                <a:spcPts val="650"/>
              </a:spcBef>
              <a:buClr>
                <a:srgbClr val="3333CC"/>
              </a:buClr>
              <a:buSzPct val="100000"/>
              <a:buFont typeface="Arial Unicode MS" charset="0"/>
              <a:buChar char="•"/>
            </a:pPr>
            <a:r>
              <a:rPr lang="en-US" dirty="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 is not full</a:t>
            </a:r>
          </a:p>
          <a:p>
            <a:pPr marL="39688">
              <a:spcBef>
                <a:spcPts val="650"/>
              </a:spcBef>
            </a:pPr>
            <a:endParaRPr lang="en-US" dirty="0">
              <a:solidFill>
                <a:srgbClr val="00FF00"/>
              </a:solidFill>
              <a:latin typeface="Arial Unicode MS" charset="0"/>
              <a:ea typeface="ＭＳ Ｐゴシック" charset="0"/>
              <a:cs typeface="Arial Unicode MS" charset="0"/>
              <a:sym typeface="Arial Unicode MS" charset="0"/>
            </a:endParaRPr>
          </a:p>
          <a:p>
            <a:pPr marL="39688">
              <a:spcBef>
                <a:spcPts val="750"/>
              </a:spcBef>
            </a:pPr>
            <a:r>
              <a:rPr lang="en-US" sz="28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Effect:</a:t>
            </a:r>
          </a:p>
          <a:p>
            <a:pPr marL="228600" indent="-188913">
              <a:spcBef>
                <a:spcPts val="650"/>
              </a:spcBef>
              <a:buClr>
                <a:srgbClr val="3333CC"/>
              </a:buClr>
              <a:buSzPct val="100000"/>
              <a:buFont typeface="Arial Unicode MS" charset="0"/>
              <a:buChar char="•"/>
            </a:pPr>
            <a:r>
              <a:rPr lang="en-US" dirty="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push integer in local 3 on stack</a:t>
            </a:r>
          </a:p>
        </p:txBody>
      </p:sp>
      <p:sp>
        <p:nvSpPr>
          <p:cNvPr id="32820" name="Rectangle 52"/>
          <p:cNvSpPr>
            <a:spLocks/>
          </p:cNvSpPr>
          <p:nvPr/>
        </p:nvSpPr>
        <p:spPr bwMode="auto">
          <a:xfrm>
            <a:off x="4705350" y="1673225"/>
            <a:ext cx="546100" cy="574675"/>
          </a:xfrm>
          <a:prstGeom prst="rect">
            <a:avLst/>
          </a:prstGeom>
          <a:noFill/>
          <a:ln w="12700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21" name="Rectangle 53"/>
          <p:cNvSpPr>
            <a:spLocks/>
          </p:cNvSpPr>
          <p:nvPr/>
        </p:nvSpPr>
        <p:spPr bwMode="auto">
          <a:xfrm>
            <a:off x="4719638" y="4605338"/>
            <a:ext cx="546100" cy="574675"/>
          </a:xfrm>
          <a:prstGeom prst="rect">
            <a:avLst/>
          </a:prstGeom>
          <a:noFill/>
          <a:ln w="12700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22" name="Rectangle 54"/>
          <p:cNvSpPr>
            <a:spLocks noGrp="1" noChangeArrowheads="1"/>
          </p:cNvSpPr>
          <p:nvPr>
            <p:ph type="title"/>
          </p:nvPr>
        </p:nvSpPr>
        <p:spPr>
          <a:xfrm>
            <a:off x="314325" y="0"/>
            <a:ext cx="8267700" cy="1295400"/>
          </a:xfrm>
          <a:ln/>
        </p:spPr>
        <p:txBody>
          <a:bodyPr rIns="132080" anchor="b"/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FA568-B291-B842-A64E-32E939049076}" type="slidenum">
              <a:rPr lang="en-US"/>
              <a:pPr/>
              <a:t>29</a:t>
            </a:fld>
            <a:endParaRPr lang="en-US"/>
          </a:p>
        </p:txBody>
      </p:sp>
      <p:sp>
        <p:nvSpPr>
          <p:cNvPr id="33793" name="Rectangle 1"/>
          <p:cNvSpPr>
            <a:spLocks/>
          </p:cNvSpPr>
          <p:nvPr/>
        </p:nvSpPr>
        <p:spPr bwMode="auto">
          <a:xfrm>
            <a:off x="1454150" y="2403475"/>
            <a:ext cx="144463" cy="142875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1600200" y="2403475"/>
            <a:ext cx="144463" cy="142875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1747838" y="2403475"/>
            <a:ext cx="144462" cy="142875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6" name="Rectangle 4"/>
          <p:cNvSpPr>
            <a:spLocks/>
          </p:cNvSpPr>
          <p:nvPr/>
        </p:nvSpPr>
        <p:spPr bwMode="auto">
          <a:xfrm>
            <a:off x="1895475" y="2403475"/>
            <a:ext cx="142875" cy="142875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7" name="Rectangle 5"/>
          <p:cNvSpPr>
            <a:spLocks/>
          </p:cNvSpPr>
          <p:nvPr/>
        </p:nvSpPr>
        <p:spPr bwMode="auto">
          <a:xfrm>
            <a:off x="2041525" y="2403475"/>
            <a:ext cx="144463" cy="142875"/>
          </a:xfrm>
          <a:prstGeom prst="rect">
            <a:avLst/>
          </a:prstGeom>
          <a:noFill/>
          <a:ln w="12700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8" name="Rectangle 6"/>
          <p:cNvSpPr>
            <a:spLocks/>
          </p:cNvSpPr>
          <p:nvPr/>
        </p:nvSpPr>
        <p:spPr bwMode="auto">
          <a:xfrm>
            <a:off x="2189163" y="2403475"/>
            <a:ext cx="142875" cy="142875"/>
          </a:xfrm>
          <a:prstGeom prst="rect">
            <a:avLst/>
          </a:prstGeom>
          <a:noFill/>
          <a:ln w="12700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9" name="Rectangle 7"/>
          <p:cNvSpPr>
            <a:spLocks/>
          </p:cNvSpPr>
          <p:nvPr/>
        </p:nvSpPr>
        <p:spPr bwMode="auto">
          <a:xfrm>
            <a:off x="2335213" y="2403475"/>
            <a:ext cx="144462" cy="142875"/>
          </a:xfrm>
          <a:prstGeom prst="rect">
            <a:avLst/>
          </a:prstGeom>
          <a:noFill/>
          <a:ln w="12700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0" name="Rectangle 8"/>
          <p:cNvSpPr>
            <a:spLocks/>
          </p:cNvSpPr>
          <p:nvPr/>
        </p:nvSpPr>
        <p:spPr bwMode="auto">
          <a:xfrm>
            <a:off x="1457325" y="2184400"/>
            <a:ext cx="146050" cy="160338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1" name="Rectangle 9"/>
          <p:cNvSpPr>
            <a:spLocks/>
          </p:cNvSpPr>
          <p:nvPr/>
        </p:nvSpPr>
        <p:spPr bwMode="auto">
          <a:xfrm>
            <a:off x="1604963" y="2184400"/>
            <a:ext cx="146050" cy="160338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2" name="Rectangle 10"/>
          <p:cNvSpPr>
            <a:spLocks/>
          </p:cNvSpPr>
          <p:nvPr/>
        </p:nvSpPr>
        <p:spPr bwMode="auto">
          <a:xfrm>
            <a:off x="1752600" y="2184400"/>
            <a:ext cx="146050" cy="160338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3" name="Rectangle 11"/>
          <p:cNvSpPr>
            <a:spLocks/>
          </p:cNvSpPr>
          <p:nvPr/>
        </p:nvSpPr>
        <p:spPr bwMode="auto">
          <a:xfrm>
            <a:off x="1900238" y="2184400"/>
            <a:ext cx="146050" cy="160338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4" name="Rectangle 12"/>
          <p:cNvSpPr>
            <a:spLocks/>
          </p:cNvSpPr>
          <p:nvPr/>
        </p:nvSpPr>
        <p:spPr bwMode="auto">
          <a:xfrm>
            <a:off x="2049463" y="2184400"/>
            <a:ext cx="146050" cy="160338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5" name="Rectangle 13"/>
          <p:cNvSpPr>
            <a:spLocks/>
          </p:cNvSpPr>
          <p:nvPr/>
        </p:nvSpPr>
        <p:spPr bwMode="auto">
          <a:xfrm>
            <a:off x="2200275" y="2184400"/>
            <a:ext cx="146050" cy="160338"/>
          </a:xfrm>
          <a:prstGeom prst="rect">
            <a:avLst/>
          </a:prstGeom>
          <a:solidFill>
            <a:srgbClr val="CCCCFF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06" name="Rectangle 14"/>
          <p:cNvSpPr>
            <a:spLocks/>
          </p:cNvSpPr>
          <p:nvPr/>
        </p:nvSpPr>
        <p:spPr bwMode="auto">
          <a:xfrm>
            <a:off x="2347913" y="2184400"/>
            <a:ext cx="146050" cy="160338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3807" name="Group 15"/>
          <p:cNvGrpSpPr>
            <a:grpSpLocks/>
          </p:cNvGrpSpPr>
          <p:nvPr/>
        </p:nvGrpSpPr>
        <p:grpSpPr bwMode="auto">
          <a:xfrm>
            <a:off x="2495550" y="2184400"/>
            <a:ext cx="146050" cy="160338"/>
            <a:chOff x="0" y="0"/>
            <a:chExt cx="92" cy="101"/>
          </a:xfrm>
        </p:grpSpPr>
        <p:sp>
          <p:nvSpPr>
            <p:cNvPr id="33808" name="Rectangle 16"/>
            <p:cNvSpPr>
              <a:spLocks/>
            </p:cNvSpPr>
            <p:nvPr/>
          </p:nvSpPr>
          <p:spPr bwMode="auto">
            <a:xfrm>
              <a:off x="0" y="0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809" name="Rectangle 17"/>
            <p:cNvSpPr>
              <a:spLocks/>
            </p:cNvSpPr>
            <p:nvPr/>
          </p:nvSpPr>
          <p:spPr bwMode="auto">
            <a:xfrm>
              <a:off x="0" y="0"/>
              <a:ext cx="92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33810" name="Rectangle 18"/>
          <p:cNvSpPr>
            <a:spLocks/>
          </p:cNvSpPr>
          <p:nvPr/>
        </p:nvSpPr>
        <p:spPr bwMode="auto">
          <a:xfrm>
            <a:off x="762000" y="2166938"/>
            <a:ext cx="60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1820863" y="2546350"/>
            <a:ext cx="4762" cy="73183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1820863" y="3640138"/>
            <a:ext cx="4762" cy="73183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AutoShape 21"/>
          <p:cNvSpPr>
            <a:spLocks/>
          </p:cNvSpPr>
          <p:nvPr/>
        </p:nvSpPr>
        <p:spPr bwMode="auto">
          <a:xfrm>
            <a:off x="1820863" y="4727575"/>
            <a:ext cx="1314450" cy="7334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3921125" y="5661025"/>
            <a:ext cx="1452563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6348413" y="3205163"/>
            <a:ext cx="3175" cy="225583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Rectangle 24"/>
          <p:cNvSpPr>
            <a:spLocks/>
          </p:cNvSpPr>
          <p:nvPr/>
        </p:nvSpPr>
        <p:spPr bwMode="auto">
          <a:xfrm>
            <a:off x="1833563" y="2746375"/>
            <a:ext cx="679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iload 3</a:t>
            </a:r>
          </a:p>
        </p:txBody>
      </p:sp>
      <p:sp>
        <p:nvSpPr>
          <p:cNvPr id="33817" name="Rectangle 25"/>
          <p:cNvSpPr>
            <a:spLocks/>
          </p:cNvSpPr>
          <p:nvPr/>
        </p:nvSpPr>
        <p:spPr bwMode="auto">
          <a:xfrm>
            <a:off x="1804988" y="3832225"/>
            <a:ext cx="679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iload 4</a:t>
            </a:r>
          </a:p>
        </p:txBody>
      </p:sp>
      <p:sp>
        <p:nvSpPr>
          <p:cNvPr id="33818" name="Rectangle 26"/>
          <p:cNvSpPr>
            <a:spLocks/>
          </p:cNvSpPr>
          <p:nvPr/>
        </p:nvSpPr>
        <p:spPr bwMode="auto">
          <a:xfrm>
            <a:off x="2527300" y="4872038"/>
            <a:ext cx="492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iadd</a:t>
            </a:r>
          </a:p>
        </p:txBody>
      </p:sp>
      <p:sp>
        <p:nvSpPr>
          <p:cNvPr id="33819" name="Rectangle 27"/>
          <p:cNvSpPr>
            <a:spLocks/>
          </p:cNvSpPr>
          <p:nvPr/>
        </p:nvSpPr>
        <p:spPr bwMode="auto">
          <a:xfrm>
            <a:off x="4310063" y="5370513"/>
            <a:ext cx="738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istore 3</a:t>
            </a:r>
          </a:p>
        </p:txBody>
      </p:sp>
      <p:sp>
        <p:nvSpPr>
          <p:cNvPr id="33820" name="Rectangle 28"/>
          <p:cNvSpPr>
            <a:spLocks/>
          </p:cNvSpPr>
          <p:nvPr/>
        </p:nvSpPr>
        <p:spPr bwMode="auto">
          <a:xfrm>
            <a:off x="5334000" y="2825750"/>
            <a:ext cx="60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3821" name="Rectangle 29"/>
          <p:cNvSpPr>
            <a:spLocks/>
          </p:cNvSpPr>
          <p:nvPr/>
        </p:nvSpPr>
        <p:spPr bwMode="auto">
          <a:xfrm>
            <a:off x="6345238" y="4129088"/>
            <a:ext cx="50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goto</a:t>
            </a:r>
          </a:p>
        </p:txBody>
      </p:sp>
      <p:sp>
        <p:nvSpPr>
          <p:cNvPr id="33822" name="Rectangle 30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  <a:ln/>
        </p:spPr>
        <p:txBody>
          <a:bodyPr rIns="132080" anchor="b"/>
          <a:lstStyle/>
          <a:p>
            <a:r>
              <a:rPr lang="en-US"/>
              <a:t>Example</a:t>
            </a:r>
          </a:p>
        </p:txBody>
      </p:sp>
      <p:sp>
        <p:nvSpPr>
          <p:cNvPr id="33823" name="Rectangle 31"/>
          <p:cNvSpPr>
            <a:spLocks/>
          </p:cNvSpPr>
          <p:nvPr/>
        </p:nvSpPr>
        <p:spPr bwMode="auto">
          <a:xfrm>
            <a:off x="6143625" y="2747963"/>
            <a:ext cx="35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80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?</a:t>
            </a:r>
          </a:p>
        </p:txBody>
      </p:sp>
      <p:sp>
        <p:nvSpPr>
          <p:cNvPr id="33824" name="Rectangle 32"/>
          <p:cNvSpPr>
            <a:spLocks/>
          </p:cNvSpPr>
          <p:nvPr/>
        </p:nvSpPr>
        <p:spPr bwMode="auto">
          <a:xfrm>
            <a:off x="5334000" y="5470525"/>
            <a:ext cx="60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3825" name="Rectangle 33"/>
          <p:cNvSpPr>
            <a:spLocks/>
          </p:cNvSpPr>
          <p:nvPr/>
        </p:nvSpPr>
        <p:spPr bwMode="auto">
          <a:xfrm>
            <a:off x="6175375" y="5392738"/>
            <a:ext cx="35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80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?</a:t>
            </a:r>
          </a:p>
        </p:txBody>
      </p:sp>
      <p:sp>
        <p:nvSpPr>
          <p:cNvPr id="33826" name="Rectangle 34"/>
          <p:cNvSpPr>
            <a:spLocks/>
          </p:cNvSpPr>
          <p:nvPr/>
        </p:nvSpPr>
        <p:spPr bwMode="auto">
          <a:xfrm>
            <a:off x="2819400" y="5489575"/>
            <a:ext cx="60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3827" name="Rectangle 35"/>
          <p:cNvSpPr>
            <a:spLocks/>
          </p:cNvSpPr>
          <p:nvPr/>
        </p:nvSpPr>
        <p:spPr bwMode="auto">
          <a:xfrm>
            <a:off x="3584575" y="5411788"/>
            <a:ext cx="35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80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?</a:t>
            </a:r>
          </a:p>
        </p:txBody>
      </p:sp>
      <p:sp>
        <p:nvSpPr>
          <p:cNvPr id="33828" name="Rectangle 36"/>
          <p:cNvSpPr>
            <a:spLocks/>
          </p:cNvSpPr>
          <p:nvPr/>
        </p:nvSpPr>
        <p:spPr bwMode="auto">
          <a:xfrm>
            <a:off x="762000" y="4357688"/>
            <a:ext cx="60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3829" name="Rectangle 37"/>
          <p:cNvSpPr>
            <a:spLocks/>
          </p:cNvSpPr>
          <p:nvPr/>
        </p:nvSpPr>
        <p:spPr bwMode="auto">
          <a:xfrm>
            <a:off x="1639888" y="4279900"/>
            <a:ext cx="35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80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?</a:t>
            </a:r>
          </a:p>
        </p:txBody>
      </p:sp>
      <p:sp>
        <p:nvSpPr>
          <p:cNvPr id="33830" name="Rectangle 38"/>
          <p:cNvSpPr>
            <a:spLocks/>
          </p:cNvSpPr>
          <p:nvPr/>
        </p:nvSpPr>
        <p:spPr bwMode="auto">
          <a:xfrm>
            <a:off x="762000" y="3275013"/>
            <a:ext cx="60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3831" name="Rectangle 39"/>
          <p:cNvSpPr>
            <a:spLocks/>
          </p:cNvSpPr>
          <p:nvPr/>
        </p:nvSpPr>
        <p:spPr bwMode="auto">
          <a:xfrm>
            <a:off x="1633538" y="3197225"/>
            <a:ext cx="35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80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99652-8BFF-E947-9316-4765CC652813}" type="slidenum">
              <a:rPr lang="en-US"/>
              <a:pPr/>
              <a:t>3</a:t>
            </a:fld>
            <a:endParaRPr lang="en-US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69863"/>
            <a:ext cx="7772400" cy="1811337"/>
          </a:xfrm>
          <a:ln/>
        </p:spPr>
        <p:txBody>
          <a:bodyPr rIns="132080"/>
          <a:lstStyle/>
          <a:p>
            <a:r>
              <a:rPr lang="en-US"/>
              <a:t>Today</a:t>
            </a:r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1066800" y="1774824"/>
            <a:ext cx="71501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269875" indent="-230188">
              <a:lnSpc>
                <a:spcPct val="110000"/>
              </a:lnSpc>
              <a:buClr>
                <a:srgbClr val="B2B2B2"/>
              </a:buClr>
              <a:buSzPct val="100000"/>
              <a:buFont typeface="Arial" charset="0"/>
              <a:buChar char="•"/>
            </a:pPr>
            <a:r>
              <a:rPr lang="en-US" sz="3200" dirty="0">
                <a:solidFill>
                  <a:srgbClr val="B2B2B2"/>
                </a:solidFill>
                <a:ea typeface="ＭＳ Ｐゴシック" charset="0"/>
                <a:cs typeface="Arial" charset="0"/>
              </a:rPr>
              <a:t>Class file format</a:t>
            </a:r>
          </a:p>
          <a:p>
            <a:pPr marL="269875" indent="-230188">
              <a:lnSpc>
                <a:spcPct val="110000"/>
              </a:lnSpc>
              <a:buClr>
                <a:srgbClr val="B2B2B2"/>
              </a:buClr>
              <a:buSzPct val="100000"/>
              <a:buFont typeface="Arial" charset="0"/>
              <a:buChar char="•"/>
            </a:pPr>
            <a:r>
              <a:rPr lang="en-US" sz="3200" dirty="0">
                <a:solidFill>
                  <a:srgbClr val="B2B2B2"/>
                </a:solidFill>
                <a:ea typeface="ＭＳ Ｐゴシック" charset="0"/>
                <a:cs typeface="Arial" charset="0"/>
              </a:rPr>
              <a:t>Class loading and initialization</a:t>
            </a:r>
          </a:p>
          <a:p>
            <a:pPr marL="269875" indent="-230188">
              <a:lnSpc>
                <a:spcPct val="110000"/>
              </a:lnSpc>
              <a:buClr>
                <a:srgbClr val="B2B2B2"/>
              </a:buClr>
              <a:buSzPct val="100000"/>
              <a:buFont typeface="Arial" charset="0"/>
              <a:buChar char="•"/>
            </a:pPr>
            <a:r>
              <a:rPr lang="en-US" sz="3200" dirty="0">
                <a:solidFill>
                  <a:srgbClr val="B2B2B2"/>
                </a:solidFill>
                <a:ea typeface="ＭＳ Ｐゴシック" charset="0"/>
                <a:cs typeface="Arial" charset="0"/>
              </a:rPr>
              <a:t>Object initialization</a:t>
            </a:r>
          </a:p>
          <a:p>
            <a:pPr marL="269875" indent="-230188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Method dispatch</a:t>
            </a:r>
          </a:p>
          <a:p>
            <a:pPr marL="269875" indent="-230188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Exception handling</a:t>
            </a:r>
          </a:p>
          <a:p>
            <a:pPr marL="269875" indent="-230188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Java security model</a:t>
            </a:r>
          </a:p>
          <a:p>
            <a:pPr marL="727075" lvl="1" indent="-230188">
              <a:lnSpc>
                <a:spcPct val="110000"/>
              </a:lnSpc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 sz="2800" dirty="0" err="1">
                <a:solidFill>
                  <a:srgbClr val="008000"/>
                </a:solidFill>
                <a:ea typeface="ＭＳ Ｐゴシック" charset="0"/>
                <a:cs typeface="Arial" charset="0"/>
              </a:rPr>
              <a:t>Bytecode</a:t>
            </a:r>
            <a:r>
              <a:rPr lang="en-US" sz="2800" dirty="0">
                <a:solidFill>
                  <a:srgbClr val="008000"/>
                </a:solidFill>
                <a:ea typeface="ＭＳ Ｐゴシック" charset="0"/>
                <a:cs typeface="Arial" charset="0"/>
              </a:rPr>
              <a:t> verification</a:t>
            </a:r>
          </a:p>
          <a:p>
            <a:pPr marL="727075" lvl="1" indent="-230188">
              <a:lnSpc>
                <a:spcPct val="110000"/>
              </a:lnSpc>
              <a:buClr>
                <a:srgbClr val="008000"/>
              </a:buClr>
              <a:buSzPct val="100000"/>
              <a:buFont typeface="Arial" charset="0"/>
              <a:buChar char="–"/>
            </a:pPr>
            <a:r>
              <a:rPr lang="en-US" sz="2800" dirty="0">
                <a:solidFill>
                  <a:srgbClr val="008000"/>
                </a:solidFill>
                <a:ea typeface="ＭＳ Ｐゴシック" charset="0"/>
                <a:cs typeface="Arial" charset="0"/>
              </a:rPr>
              <a:t>Stack inspection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DD05E-0D8E-9940-9E2F-AE6AE67C2738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34817" name="Group 1"/>
          <p:cNvGrpSpPr>
            <a:grpSpLocks/>
          </p:cNvGrpSpPr>
          <p:nvPr/>
        </p:nvGrpSpPr>
        <p:grpSpPr bwMode="auto">
          <a:xfrm>
            <a:off x="761900" y="2166938"/>
            <a:ext cx="1879700" cy="571500"/>
            <a:chOff x="-71" y="0"/>
            <a:chExt cx="1183" cy="360"/>
          </a:xfrm>
        </p:grpSpPr>
        <p:sp>
          <p:nvSpPr>
            <p:cNvPr id="34818" name="Rectangle 2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19" name="Rectangle 3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20" name="Rectangle 4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21" name="Rectangle 5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22" name="Rectangle 6"/>
            <p:cNvSpPr>
              <a:spLocks/>
            </p:cNvSpPr>
            <p:nvPr/>
          </p:nvSpPr>
          <p:spPr bwMode="auto">
            <a:xfrm>
              <a:off x="734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23" name="Rectangle 7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24" name="Rectangle 8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25" name="Rectangle 9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26" name="Rectangle 10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27" name="Rectangle 11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28" name="Rectangle 12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29" name="Rectangle 13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30" name="Rectangle 14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31" name="Rectangle 15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4832" name="Group 16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4833" name="Rectangle 17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4834" name="Rectangle 18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35" name="Rectangle 19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</p:grpSp>
      <p:grpSp>
        <p:nvGrpSpPr>
          <p:cNvPr id="34836" name="Group 20"/>
          <p:cNvGrpSpPr>
            <a:grpSpLocks/>
          </p:cNvGrpSpPr>
          <p:nvPr/>
        </p:nvGrpSpPr>
        <p:grpSpPr bwMode="auto">
          <a:xfrm>
            <a:off x="761900" y="3260725"/>
            <a:ext cx="1879700" cy="571500"/>
            <a:chOff x="-71" y="0"/>
            <a:chExt cx="1183" cy="360"/>
          </a:xfrm>
        </p:grpSpPr>
        <p:sp>
          <p:nvSpPr>
            <p:cNvPr id="34837" name="Rectangle 21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38" name="Rectangle 22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39" name="Rectangle 23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40" name="Rectangle 24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41" name="Rectangle 25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42" name="Rectangle 26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43" name="Rectangle 27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44" name="Rectangle 28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45" name="Rectangle 29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46" name="Rectangle 30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47" name="Rectangle 31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48" name="Rectangle 32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49" name="Rectangle 33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4850" name="Group 34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4851" name="Rectangle 35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4852" name="Rectangle 36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53" name="Rectangle 37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34854" name="Rectangle 38"/>
            <p:cNvSpPr>
              <a:spLocks/>
            </p:cNvSpPr>
            <p:nvPr/>
          </p:nvSpPr>
          <p:spPr bwMode="auto">
            <a:xfrm>
              <a:off x="731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1820863" y="2546350"/>
            <a:ext cx="4762" cy="73183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1820863" y="3640138"/>
            <a:ext cx="4762" cy="73183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Rectangle 41"/>
          <p:cNvSpPr>
            <a:spLocks/>
          </p:cNvSpPr>
          <p:nvPr/>
        </p:nvSpPr>
        <p:spPr bwMode="auto">
          <a:xfrm>
            <a:off x="1833563" y="2746375"/>
            <a:ext cx="679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iload 3</a:t>
            </a:r>
          </a:p>
        </p:txBody>
      </p:sp>
      <p:sp>
        <p:nvSpPr>
          <p:cNvPr id="34858" name="Rectangle 42"/>
          <p:cNvSpPr>
            <a:spLocks/>
          </p:cNvSpPr>
          <p:nvPr/>
        </p:nvSpPr>
        <p:spPr bwMode="auto">
          <a:xfrm>
            <a:off x="1804988" y="3832225"/>
            <a:ext cx="679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iload 4</a:t>
            </a:r>
          </a:p>
        </p:txBody>
      </p:sp>
      <p:sp>
        <p:nvSpPr>
          <p:cNvPr id="34859" name="Rectangle 4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  <a:ln/>
        </p:spPr>
        <p:txBody>
          <a:bodyPr rIns="132080" anchor="b"/>
          <a:lstStyle/>
          <a:p>
            <a:r>
              <a:rPr lang="en-US"/>
              <a:t>Example</a:t>
            </a:r>
          </a:p>
        </p:txBody>
      </p:sp>
      <p:sp>
        <p:nvSpPr>
          <p:cNvPr id="34860" name="AutoShape 44"/>
          <p:cNvSpPr>
            <a:spLocks/>
          </p:cNvSpPr>
          <p:nvPr/>
        </p:nvSpPr>
        <p:spPr bwMode="auto">
          <a:xfrm>
            <a:off x="1820863" y="4727575"/>
            <a:ext cx="1314450" cy="7334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3921125" y="5661025"/>
            <a:ext cx="1452563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2" name="Rectangle 46"/>
          <p:cNvSpPr>
            <a:spLocks/>
          </p:cNvSpPr>
          <p:nvPr/>
        </p:nvSpPr>
        <p:spPr bwMode="auto">
          <a:xfrm>
            <a:off x="2527300" y="4872038"/>
            <a:ext cx="492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iadd</a:t>
            </a:r>
          </a:p>
        </p:txBody>
      </p:sp>
      <p:sp>
        <p:nvSpPr>
          <p:cNvPr id="34863" name="Rectangle 47"/>
          <p:cNvSpPr>
            <a:spLocks/>
          </p:cNvSpPr>
          <p:nvPr/>
        </p:nvSpPr>
        <p:spPr bwMode="auto">
          <a:xfrm>
            <a:off x="4310063" y="5370513"/>
            <a:ext cx="738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istore 3</a:t>
            </a:r>
          </a:p>
        </p:txBody>
      </p:sp>
      <p:sp>
        <p:nvSpPr>
          <p:cNvPr id="34864" name="Rectangle 48"/>
          <p:cNvSpPr>
            <a:spLocks/>
          </p:cNvSpPr>
          <p:nvPr/>
        </p:nvSpPr>
        <p:spPr bwMode="auto">
          <a:xfrm>
            <a:off x="5334000" y="5470525"/>
            <a:ext cx="60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4865" name="Rectangle 49"/>
          <p:cNvSpPr>
            <a:spLocks/>
          </p:cNvSpPr>
          <p:nvPr/>
        </p:nvSpPr>
        <p:spPr bwMode="auto">
          <a:xfrm>
            <a:off x="6175375" y="5392738"/>
            <a:ext cx="35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80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?</a:t>
            </a:r>
          </a:p>
        </p:txBody>
      </p:sp>
      <p:sp>
        <p:nvSpPr>
          <p:cNvPr id="34866" name="Rectangle 50"/>
          <p:cNvSpPr>
            <a:spLocks/>
          </p:cNvSpPr>
          <p:nvPr/>
        </p:nvSpPr>
        <p:spPr bwMode="auto">
          <a:xfrm>
            <a:off x="2819400" y="5489575"/>
            <a:ext cx="60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4867" name="Rectangle 51"/>
          <p:cNvSpPr>
            <a:spLocks/>
          </p:cNvSpPr>
          <p:nvPr/>
        </p:nvSpPr>
        <p:spPr bwMode="auto">
          <a:xfrm>
            <a:off x="3584575" y="5411788"/>
            <a:ext cx="35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80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?</a:t>
            </a:r>
          </a:p>
        </p:txBody>
      </p:sp>
      <p:sp>
        <p:nvSpPr>
          <p:cNvPr id="34868" name="Rectangle 52"/>
          <p:cNvSpPr>
            <a:spLocks/>
          </p:cNvSpPr>
          <p:nvPr/>
        </p:nvSpPr>
        <p:spPr bwMode="auto">
          <a:xfrm>
            <a:off x="762000" y="4357688"/>
            <a:ext cx="60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4869" name="Rectangle 53"/>
          <p:cNvSpPr>
            <a:spLocks/>
          </p:cNvSpPr>
          <p:nvPr/>
        </p:nvSpPr>
        <p:spPr bwMode="auto">
          <a:xfrm>
            <a:off x="1639888" y="4279900"/>
            <a:ext cx="35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80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?</a:t>
            </a:r>
          </a:p>
        </p:txBody>
      </p:sp>
      <p:sp>
        <p:nvSpPr>
          <p:cNvPr id="34870" name="Line 54"/>
          <p:cNvSpPr>
            <a:spLocks noChangeShapeType="1"/>
          </p:cNvSpPr>
          <p:nvPr/>
        </p:nvSpPr>
        <p:spPr bwMode="auto">
          <a:xfrm>
            <a:off x="6348413" y="3205163"/>
            <a:ext cx="3175" cy="225583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1" name="Rectangle 55"/>
          <p:cNvSpPr>
            <a:spLocks/>
          </p:cNvSpPr>
          <p:nvPr/>
        </p:nvSpPr>
        <p:spPr bwMode="auto">
          <a:xfrm>
            <a:off x="5334000" y="2825750"/>
            <a:ext cx="60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4872" name="Rectangle 56"/>
          <p:cNvSpPr>
            <a:spLocks/>
          </p:cNvSpPr>
          <p:nvPr/>
        </p:nvSpPr>
        <p:spPr bwMode="auto">
          <a:xfrm>
            <a:off x="6345238" y="4129088"/>
            <a:ext cx="50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goto</a:t>
            </a:r>
          </a:p>
        </p:txBody>
      </p:sp>
      <p:sp>
        <p:nvSpPr>
          <p:cNvPr id="34873" name="Rectangle 57"/>
          <p:cNvSpPr>
            <a:spLocks/>
          </p:cNvSpPr>
          <p:nvPr/>
        </p:nvSpPr>
        <p:spPr bwMode="auto">
          <a:xfrm>
            <a:off x="6143625" y="2747963"/>
            <a:ext cx="35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80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E5CCE-A44E-0049-84B7-CACEBCCE5DB2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35841" name="Group 1"/>
          <p:cNvGrpSpPr>
            <a:grpSpLocks/>
          </p:cNvGrpSpPr>
          <p:nvPr/>
        </p:nvGrpSpPr>
        <p:grpSpPr bwMode="auto">
          <a:xfrm>
            <a:off x="761900" y="2166938"/>
            <a:ext cx="1879700" cy="571500"/>
            <a:chOff x="-71" y="0"/>
            <a:chExt cx="1183" cy="360"/>
          </a:xfrm>
        </p:grpSpPr>
        <p:sp>
          <p:nvSpPr>
            <p:cNvPr id="35842" name="Rectangle 2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43" name="Rectangle 3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44" name="Rectangle 4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45" name="Rectangle 5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46" name="Rectangle 6"/>
            <p:cNvSpPr>
              <a:spLocks/>
            </p:cNvSpPr>
            <p:nvPr/>
          </p:nvSpPr>
          <p:spPr bwMode="auto">
            <a:xfrm>
              <a:off x="734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47" name="Rectangle 7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48" name="Rectangle 8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49" name="Rectangle 9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52" name="Rectangle 12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53" name="Rectangle 13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54" name="Rectangle 14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55" name="Rectangle 15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5856" name="Group 16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5857" name="Rectangle 17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5858" name="Rectangle 18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859" name="Rectangle 19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</p:grpSp>
      <p:grpSp>
        <p:nvGrpSpPr>
          <p:cNvPr id="35860" name="Group 20"/>
          <p:cNvGrpSpPr>
            <a:grpSpLocks/>
          </p:cNvGrpSpPr>
          <p:nvPr/>
        </p:nvGrpSpPr>
        <p:grpSpPr bwMode="auto">
          <a:xfrm>
            <a:off x="761900" y="3260725"/>
            <a:ext cx="1879700" cy="571500"/>
            <a:chOff x="-71" y="0"/>
            <a:chExt cx="1183" cy="360"/>
          </a:xfrm>
        </p:grpSpPr>
        <p:sp>
          <p:nvSpPr>
            <p:cNvPr id="35861" name="Rectangle 21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2" name="Rectangle 22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3" name="Rectangle 23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4" name="Rectangle 24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5" name="Rectangle 25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6" name="Rectangle 26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7" name="Rectangle 27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8" name="Rectangle 28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9" name="Rectangle 29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70" name="Rectangle 30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71" name="Rectangle 31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72" name="Rectangle 32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73" name="Rectangle 33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5874" name="Group 34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5875" name="Rectangle 35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5876" name="Rectangle 36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877" name="Rectangle 37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35878" name="Rectangle 38"/>
            <p:cNvSpPr>
              <a:spLocks/>
            </p:cNvSpPr>
            <p:nvPr/>
          </p:nvSpPr>
          <p:spPr bwMode="auto">
            <a:xfrm>
              <a:off x="731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5879" name="Group 39"/>
          <p:cNvGrpSpPr>
            <a:grpSpLocks/>
          </p:cNvGrpSpPr>
          <p:nvPr/>
        </p:nvGrpSpPr>
        <p:grpSpPr bwMode="auto">
          <a:xfrm>
            <a:off x="761900" y="4354513"/>
            <a:ext cx="1879700" cy="571500"/>
            <a:chOff x="-71" y="0"/>
            <a:chExt cx="1183" cy="360"/>
          </a:xfrm>
        </p:grpSpPr>
        <p:sp>
          <p:nvSpPr>
            <p:cNvPr id="35880" name="Rectangle 40"/>
            <p:cNvSpPr>
              <a:spLocks/>
            </p:cNvSpPr>
            <p:nvPr/>
          </p:nvSpPr>
          <p:spPr bwMode="auto">
            <a:xfrm>
              <a:off x="364" y="145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81" name="Rectangle 41"/>
            <p:cNvSpPr>
              <a:spLocks/>
            </p:cNvSpPr>
            <p:nvPr/>
          </p:nvSpPr>
          <p:spPr bwMode="auto">
            <a:xfrm>
              <a:off x="456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82" name="Rectangle 42"/>
            <p:cNvSpPr>
              <a:spLocks/>
            </p:cNvSpPr>
            <p:nvPr/>
          </p:nvSpPr>
          <p:spPr bwMode="auto">
            <a:xfrm>
              <a:off x="549" y="145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83" name="Rectangle 43"/>
            <p:cNvSpPr>
              <a:spLocks/>
            </p:cNvSpPr>
            <p:nvPr/>
          </p:nvSpPr>
          <p:spPr bwMode="auto">
            <a:xfrm>
              <a:off x="642" y="145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84" name="Rectangle 44"/>
            <p:cNvSpPr>
              <a:spLocks/>
            </p:cNvSpPr>
            <p:nvPr/>
          </p:nvSpPr>
          <p:spPr bwMode="auto">
            <a:xfrm>
              <a:off x="919" y="145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85" name="Rectangle 45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86" name="Rectangle 46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87" name="Rectangle 47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88" name="Rectangle 48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89" name="Rectangle 49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90" name="Rectangle 50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91" name="Rectangle 51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5892" name="Group 52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5893" name="Rectangle 53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5894" name="Rectangle 54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5895" name="Rectangle 55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35896" name="Rectangle 56"/>
            <p:cNvSpPr>
              <a:spLocks/>
            </p:cNvSpPr>
            <p:nvPr/>
          </p:nvSpPr>
          <p:spPr bwMode="auto">
            <a:xfrm>
              <a:off x="733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97" name="Rectangle 57"/>
            <p:cNvSpPr>
              <a:spLocks/>
            </p:cNvSpPr>
            <p:nvPr/>
          </p:nvSpPr>
          <p:spPr bwMode="auto">
            <a:xfrm>
              <a:off x="826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5898" name="Line 58"/>
          <p:cNvSpPr>
            <a:spLocks noChangeShapeType="1"/>
          </p:cNvSpPr>
          <p:nvPr/>
        </p:nvSpPr>
        <p:spPr bwMode="auto">
          <a:xfrm>
            <a:off x="1820863" y="2546350"/>
            <a:ext cx="4762" cy="73183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9" name="Line 59"/>
          <p:cNvSpPr>
            <a:spLocks noChangeShapeType="1"/>
          </p:cNvSpPr>
          <p:nvPr/>
        </p:nvSpPr>
        <p:spPr bwMode="auto">
          <a:xfrm>
            <a:off x="1820863" y="3640138"/>
            <a:ext cx="4762" cy="73183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0" name="AutoShape 60"/>
          <p:cNvSpPr>
            <a:spLocks/>
          </p:cNvSpPr>
          <p:nvPr/>
        </p:nvSpPr>
        <p:spPr bwMode="auto">
          <a:xfrm>
            <a:off x="1820863" y="4727575"/>
            <a:ext cx="1314450" cy="7334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01" name="Rectangle 61"/>
          <p:cNvSpPr>
            <a:spLocks/>
          </p:cNvSpPr>
          <p:nvPr/>
        </p:nvSpPr>
        <p:spPr bwMode="auto">
          <a:xfrm>
            <a:off x="1833563" y="2746375"/>
            <a:ext cx="679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iload 3</a:t>
            </a:r>
          </a:p>
        </p:txBody>
      </p:sp>
      <p:sp>
        <p:nvSpPr>
          <p:cNvPr id="35902" name="Rectangle 62"/>
          <p:cNvSpPr>
            <a:spLocks/>
          </p:cNvSpPr>
          <p:nvPr/>
        </p:nvSpPr>
        <p:spPr bwMode="auto">
          <a:xfrm>
            <a:off x="1804988" y="3832225"/>
            <a:ext cx="679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iload 4</a:t>
            </a:r>
          </a:p>
        </p:txBody>
      </p:sp>
      <p:sp>
        <p:nvSpPr>
          <p:cNvPr id="35903" name="Rectangle 63"/>
          <p:cNvSpPr>
            <a:spLocks/>
          </p:cNvSpPr>
          <p:nvPr/>
        </p:nvSpPr>
        <p:spPr bwMode="auto">
          <a:xfrm>
            <a:off x="2527300" y="4872038"/>
            <a:ext cx="492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iadd</a:t>
            </a:r>
          </a:p>
        </p:txBody>
      </p:sp>
      <p:sp>
        <p:nvSpPr>
          <p:cNvPr id="35904" name="Rectangle 6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  <a:ln/>
        </p:spPr>
        <p:txBody>
          <a:bodyPr rIns="132080" anchor="b"/>
          <a:lstStyle/>
          <a:p>
            <a:r>
              <a:rPr lang="en-US"/>
              <a:t>Example</a:t>
            </a:r>
          </a:p>
        </p:txBody>
      </p:sp>
      <p:sp>
        <p:nvSpPr>
          <p:cNvPr id="35905" name="Line 65"/>
          <p:cNvSpPr>
            <a:spLocks noChangeShapeType="1"/>
          </p:cNvSpPr>
          <p:nvPr/>
        </p:nvSpPr>
        <p:spPr bwMode="auto">
          <a:xfrm>
            <a:off x="3921125" y="5661025"/>
            <a:ext cx="1452563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6" name="Rectangle 66"/>
          <p:cNvSpPr>
            <a:spLocks/>
          </p:cNvSpPr>
          <p:nvPr/>
        </p:nvSpPr>
        <p:spPr bwMode="auto">
          <a:xfrm>
            <a:off x="4310063" y="5370513"/>
            <a:ext cx="738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istore 3</a:t>
            </a:r>
          </a:p>
        </p:txBody>
      </p:sp>
      <p:sp>
        <p:nvSpPr>
          <p:cNvPr id="35907" name="Rectangle 67"/>
          <p:cNvSpPr>
            <a:spLocks/>
          </p:cNvSpPr>
          <p:nvPr/>
        </p:nvSpPr>
        <p:spPr bwMode="auto">
          <a:xfrm>
            <a:off x="5334000" y="5470525"/>
            <a:ext cx="60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5908" name="Rectangle 68"/>
          <p:cNvSpPr>
            <a:spLocks/>
          </p:cNvSpPr>
          <p:nvPr/>
        </p:nvSpPr>
        <p:spPr bwMode="auto">
          <a:xfrm>
            <a:off x="6175375" y="5392738"/>
            <a:ext cx="35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80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?</a:t>
            </a:r>
          </a:p>
        </p:txBody>
      </p:sp>
      <p:sp>
        <p:nvSpPr>
          <p:cNvPr id="35909" name="Rectangle 69"/>
          <p:cNvSpPr>
            <a:spLocks/>
          </p:cNvSpPr>
          <p:nvPr/>
        </p:nvSpPr>
        <p:spPr bwMode="auto">
          <a:xfrm>
            <a:off x="2819400" y="5489575"/>
            <a:ext cx="60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5910" name="Rectangle 70"/>
          <p:cNvSpPr>
            <a:spLocks/>
          </p:cNvSpPr>
          <p:nvPr/>
        </p:nvSpPr>
        <p:spPr bwMode="auto">
          <a:xfrm>
            <a:off x="3584575" y="5411788"/>
            <a:ext cx="35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80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?</a:t>
            </a:r>
          </a:p>
        </p:txBody>
      </p:sp>
      <p:sp>
        <p:nvSpPr>
          <p:cNvPr id="35911" name="Line 71"/>
          <p:cNvSpPr>
            <a:spLocks noChangeShapeType="1"/>
          </p:cNvSpPr>
          <p:nvPr/>
        </p:nvSpPr>
        <p:spPr bwMode="auto">
          <a:xfrm>
            <a:off x="6348413" y="3205163"/>
            <a:ext cx="3175" cy="225583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2" name="Rectangle 72"/>
          <p:cNvSpPr>
            <a:spLocks/>
          </p:cNvSpPr>
          <p:nvPr/>
        </p:nvSpPr>
        <p:spPr bwMode="auto">
          <a:xfrm>
            <a:off x="5334000" y="2825750"/>
            <a:ext cx="60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5913" name="Rectangle 73"/>
          <p:cNvSpPr>
            <a:spLocks/>
          </p:cNvSpPr>
          <p:nvPr/>
        </p:nvSpPr>
        <p:spPr bwMode="auto">
          <a:xfrm>
            <a:off x="6345238" y="4129088"/>
            <a:ext cx="50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goto</a:t>
            </a:r>
          </a:p>
        </p:txBody>
      </p:sp>
      <p:sp>
        <p:nvSpPr>
          <p:cNvPr id="35914" name="Rectangle 74"/>
          <p:cNvSpPr>
            <a:spLocks/>
          </p:cNvSpPr>
          <p:nvPr/>
        </p:nvSpPr>
        <p:spPr bwMode="auto">
          <a:xfrm>
            <a:off x="6143625" y="2747963"/>
            <a:ext cx="35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80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8584A-E7CE-3248-B81E-DC766D64C828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36865" name="Group 1"/>
          <p:cNvGrpSpPr>
            <a:grpSpLocks/>
          </p:cNvGrpSpPr>
          <p:nvPr/>
        </p:nvGrpSpPr>
        <p:grpSpPr bwMode="auto">
          <a:xfrm>
            <a:off x="761900" y="2166938"/>
            <a:ext cx="1879700" cy="571500"/>
            <a:chOff x="-71" y="0"/>
            <a:chExt cx="1183" cy="360"/>
          </a:xfrm>
        </p:grpSpPr>
        <p:sp>
          <p:nvSpPr>
            <p:cNvPr id="36866" name="Rectangle 2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67" name="Rectangle 3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68" name="Rectangle 4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69" name="Rectangle 5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0" name="Rectangle 6"/>
            <p:cNvSpPr>
              <a:spLocks/>
            </p:cNvSpPr>
            <p:nvPr/>
          </p:nvSpPr>
          <p:spPr bwMode="auto">
            <a:xfrm>
              <a:off x="734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1" name="Rectangle 7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2" name="Rectangle 8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3" name="Rectangle 9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4" name="Rectangle 10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5" name="Rectangle 11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6" name="Rectangle 12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7" name="Rectangle 13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8" name="Rectangle 14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9" name="Rectangle 15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6880" name="Group 16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6881" name="Rectangle 17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882" name="Rectangle 18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883" name="Rectangle 19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</p:grpSp>
      <p:grpSp>
        <p:nvGrpSpPr>
          <p:cNvPr id="36884" name="Group 20"/>
          <p:cNvGrpSpPr>
            <a:grpSpLocks/>
          </p:cNvGrpSpPr>
          <p:nvPr/>
        </p:nvGrpSpPr>
        <p:grpSpPr bwMode="auto">
          <a:xfrm>
            <a:off x="761900" y="3260725"/>
            <a:ext cx="1879700" cy="571500"/>
            <a:chOff x="-71" y="0"/>
            <a:chExt cx="1183" cy="360"/>
          </a:xfrm>
        </p:grpSpPr>
        <p:sp>
          <p:nvSpPr>
            <p:cNvPr id="36885" name="Rectangle 21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6" name="Rectangle 22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7" name="Rectangle 23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8" name="Rectangle 24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9" name="Rectangle 25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0" name="Rectangle 26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1" name="Rectangle 27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2" name="Rectangle 28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3" name="Rectangle 29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4" name="Rectangle 30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5" name="Rectangle 31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6" name="Rectangle 32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7" name="Rectangle 33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6898" name="Group 34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6899" name="Rectangle 35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00" name="Rectangle 36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901" name="Rectangle 37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36902" name="Rectangle 38"/>
            <p:cNvSpPr>
              <a:spLocks/>
            </p:cNvSpPr>
            <p:nvPr/>
          </p:nvSpPr>
          <p:spPr bwMode="auto">
            <a:xfrm>
              <a:off x="731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6903" name="Group 39"/>
          <p:cNvGrpSpPr>
            <a:grpSpLocks/>
          </p:cNvGrpSpPr>
          <p:nvPr/>
        </p:nvGrpSpPr>
        <p:grpSpPr bwMode="auto">
          <a:xfrm>
            <a:off x="761900" y="4354513"/>
            <a:ext cx="1879700" cy="571500"/>
            <a:chOff x="-71" y="0"/>
            <a:chExt cx="1183" cy="360"/>
          </a:xfrm>
        </p:grpSpPr>
        <p:sp>
          <p:nvSpPr>
            <p:cNvPr id="36904" name="Rectangle 40"/>
            <p:cNvSpPr>
              <a:spLocks/>
            </p:cNvSpPr>
            <p:nvPr/>
          </p:nvSpPr>
          <p:spPr bwMode="auto">
            <a:xfrm>
              <a:off x="364" y="145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05" name="Rectangle 41"/>
            <p:cNvSpPr>
              <a:spLocks/>
            </p:cNvSpPr>
            <p:nvPr/>
          </p:nvSpPr>
          <p:spPr bwMode="auto">
            <a:xfrm>
              <a:off x="456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06" name="Rectangle 42"/>
            <p:cNvSpPr>
              <a:spLocks/>
            </p:cNvSpPr>
            <p:nvPr/>
          </p:nvSpPr>
          <p:spPr bwMode="auto">
            <a:xfrm>
              <a:off x="549" y="145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07" name="Rectangle 43"/>
            <p:cNvSpPr>
              <a:spLocks/>
            </p:cNvSpPr>
            <p:nvPr/>
          </p:nvSpPr>
          <p:spPr bwMode="auto">
            <a:xfrm>
              <a:off x="642" y="145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08" name="Rectangle 44"/>
            <p:cNvSpPr>
              <a:spLocks/>
            </p:cNvSpPr>
            <p:nvPr/>
          </p:nvSpPr>
          <p:spPr bwMode="auto">
            <a:xfrm>
              <a:off x="919" y="145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09" name="Rectangle 45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0" name="Rectangle 46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1" name="Rectangle 47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2" name="Rectangle 48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3" name="Rectangle 49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4" name="Rectangle 50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5" name="Rectangle 51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6916" name="Group 52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6917" name="Rectangle 53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18" name="Rectangle 54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919" name="Rectangle 55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36920" name="Rectangle 56"/>
            <p:cNvSpPr>
              <a:spLocks/>
            </p:cNvSpPr>
            <p:nvPr/>
          </p:nvSpPr>
          <p:spPr bwMode="auto">
            <a:xfrm>
              <a:off x="733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21" name="Rectangle 57"/>
            <p:cNvSpPr>
              <a:spLocks/>
            </p:cNvSpPr>
            <p:nvPr/>
          </p:nvSpPr>
          <p:spPr bwMode="auto">
            <a:xfrm>
              <a:off x="826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6922" name="Group 58"/>
          <p:cNvGrpSpPr>
            <a:grpSpLocks/>
          </p:cNvGrpSpPr>
          <p:nvPr/>
        </p:nvGrpSpPr>
        <p:grpSpPr bwMode="auto">
          <a:xfrm>
            <a:off x="2057285" y="5443538"/>
            <a:ext cx="1894003" cy="571500"/>
            <a:chOff x="-80" y="0"/>
            <a:chExt cx="1192" cy="360"/>
          </a:xfrm>
        </p:grpSpPr>
        <p:sp>
          <p:nvSpPr>
            <p:cNvPr id="36923" name="Rectangle 59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24" name="Rectangle 60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25" name="Rectangle 61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26" name="Rectangle 62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27" name="Rectangle 63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28" name="Rectangle 64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29" name="Rectangle 65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30" name="Rectangle 66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31" name="Rectangle 67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32" name="Rectangle 68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33" name="Rectangle 69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34" name="Rectangle 70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35" name="Rectangle 71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6936" name="Group 72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6937" name="Rectangle 73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38" name="Rectangle 74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939" name="Rectangle 75"/>
            <p:cNvSpPr>
              <a:spLocks/>
            </p:cNvSpPr>
            <p:nvPr/>
          </p:nvSpPr>
          <p:spPr bwMode="auto">
            <a:xfrm>
              <a:off x="-80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36940" name="Rectangle 76"/>
            <p:cNvSpPr>
              <a:spLocks/>
            </p:cNvSpPr>
            <p:nvPr/>
          </p:nvSpPr>
          <p:spPr bwMode="auto">
            <a:xfrm>
              <a:off x="731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6941" name="Line 77"/>
          <p:cNvSpPr>
            <a:spLocks noChangeShapeType="1"/>
          </p:cNvSpPr>
          <p:nvPr/>
        </p:nvSpPr>
        <p:spPr bwMode="auto">
          <a:xfrm>
            <a:off x="1820863" y="2546350"/>
            <a:ext cx="4762" cy="73183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2" name="Line 78"/>
          <p:cNvSpPr>
            <a:spLocks noChangeShapeType="1"/>
          </p:cNvSpPr>
          <p:nvPr/>
        </p:nvSpPr>
        <p:spPr bwMode="auto">
          <a:xfrm>
            <a:off x="1820863" y="3640138"/>
            <a:ext cx="4762" cy="73183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3" name="AutoShape 79"/>
          <p:cNvSpPr>
            <a:spLocks/>
          </p:cNvSpPr>
          <p:nvPr/>
        </p:nvSpPr>
        <p:spPr bwMode="auto">
          <a:xfrm>
            <a:off x="1820863" y="4727575"/>
            <a:ext cx="1314450" cy="7334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44" name="Line 80"/>
          <p:cNvSpPr>
            <a:spLocks noChangeShapeType="1"/>
          </p:cNvSpPr>
          <p:nvPr/>
        </p:nvSpPr>
        <p:spPr bwMode="auto">
          <a:xfrm>
            <a:off x="3921125" y="5661025"/>
            <a:ext cx="1452563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5" name="Rectangle 81"/>
          <p:cNvSpPr>
            <a:spLocks/>
          </p:cNvSpPr>
          <p:nvPr/>
        </p:nvSpPr>
        <p:spPr bwMode="auto">
          <a:xfrm>
            <a:off x="1833563" y="2746375"/>
            <a:ext cx="679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iload 3</a:t>
            </a:r>
          </a:p>
        </p:txBody>
      </p:sp>
      <p:sp>
        <p:nvSpPr>
          <p:cNvPr id="36946" name="Rectangle 82"/>
          <p:cNvSpPr>
            <a:spLocks/>
          </p:cNvSpPr>
          <p:nvPr/>
        </p:nvSpPr>
        <p:spPr bwMode="auto">
          <a:xfrm>
            <a:off x="1804988" y="3832225"/>
            <a:ext cx="679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iload 4</a:t>
            </a:r>
          </a:p>
        </p:txBody>
      </p:sp>
      <p:sp>
        <p:nvSpPr>
          <p:cNvPr id="36947" name="Rectangle 83"/>
          <p:cNvSpPr>
            <a:spLocks/>
          </p:cNvSpPr>
          <p:nvPr/>
        </p:nvSpPr>
        <p:spPr bwMode="auto">
          <a:xfrm>
            <a:off x="2527300" y="4872038"/>
            <a:ext cx="492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iadd</a:t>
            </a:r>
          </a:p>
        </p:txBody>
      </p:sp>
      <p:sp>
        <p:nvSpPr>
          <p:cNvPr id="36948" name="Rectangle 84"/>
          <p:cNvSpPr>
            <a:spLocks/>
          </p:cNvSpPr>
          <p:nvPr/>
        </p:nvSpPr>
        <p:spPr bwMode="auto">
          <a:xfrm>
            <a:off x="4310063" y="5370513"/>
            <a:ext cx="738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istore 3</a:t>
            </a:r>
          </a:p>
        </p:txBody>
      </p:sp>
      <p:sp>
        <p:nvSpPr>
          <p:cNvPr id="36949" name="Rectangle 8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  <a:ln/>
        </p:spPr>
        <p:txBody>
          <a:bodyPr rIns="132080" anchor="b"/>
          <a:lstStyle/>
          <a:p>
            <a:r>
              <a:rPr lang="en-US"/>
              <a:t>Example</a:t>
            </a:r>
          </a:p>
        </p:txBody>
      </p:sp>
      <p:sp>
        <p:nvSpPr>
          <p:cNvPr id="36950" name="Rectangle 86"/>
          <p:cNvSpPr>
            <a:spLocks/>
          </p:cNvSpPr>
          <p:nvPr/>
        </p:nvSpPr>
        <p:spPr bwMode="auto">
          <a:xfrm>
            <a:off x="5334000" y="5448300"/>
            <a:ext cx="60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6951" name="Rectangle 87"/>
          <p:cNvSpPr>
            <a:spLocks/>
          </p:cNvSpPr>
          <p:nvPr/>
        </p:nvSpPr>
        <p:spPr bwMode="auto">
          <a:xfrm>
            <a:off x="6175375" y="5392738"/>
            <a:ext cx="35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80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?</a:t>
            </a:r>
          </a:p>
        </p:txBody>
      </p:sp>
      <p:sp>
        <p:nvSpPr>
          <p:cNvPr id="36952" name="Line 88"/>
          <p:cNvSpPr>
            <a:spLocks noChangeShapeType="1"/>
          </p:cNvSpPr>
          <p:nvPr/>
        </p:nvSpPr>
        <p:spPr bwMode="auto">
          <a:xfrm>
            <a:off x="6348413" y="3205163"/>
            <a:ext cx="3175" cy="225583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53" name="Rectangle 89"/>
          <p:cNvSpPr>
            <a:spLocks/>
          </p:cNvSpPr>
          <p:nvPr/>
        </p:nvSpPr>
        <p:spPr bwMode="auto">
          <a:xfrm>
            <a:off x="5334000" y="2825750"/>
            <a:ext cx="60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6954" name="Rectangle 90"/>
          <p:cNvSpPr>
            <a:spLocks/>
          </p:cNvSpPr>
          <p:nvPr/>
        </p:nvSpPr>
        <p:spPr bwMode="auto">
          <a:xfrm>
            <a:off x="6345238" y="4129088"/>
            <a:ext cx="50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goto</a:t>
            </a:r>
          </a:p>
        </p:txBody>
      </p:sp>
      <p:sp>
        <p:nvSpPr>
          <p:cNvPr id="36955" name="Rectangle 91"/>
          <p:cNvSpPr>
            <a:spLocks/>
          </p:cNvSpPr>
          <p:nvPr/>
        </p:nvSpPr>
        <p:spPr bwMode="auto">
          <a:xfrm>
            <a:off x="6143625" y="2747963"/>
            <a:ext cx="35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80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?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D0CA8-AFF1-8447-AE69-8BBA97EB97DF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37889" name="Group 1"/>
          <p:cNvGrpSpPr>
            <a:grpSpLocks/>
          </p:cNvGrpSpPr>
          <p:nvPr/>
        </p:nvGrpSpPr>
        <p:grpSpPr bwMode="auto">
          <a:xfrm>
            <a:off x="761900" y="2166938"/>
            <a:ext cx="1879700" cy="571500"/>
            <a:chOff x="-71" y="0"/>
            <a:chExt cx="1183" cy="360"/>
          </a:xfrm>
        </p:grpSpPr>
        <p:sp>
          <p:nvSpPr>
            <p:cNvPr id="37890" name="Rectangle 2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91" name="Rectangle 3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92" name="Rectangle 4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93" name="Rectangle 5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94" name="Rectangle 6"/>
            <p:cNvSpPr>
              <a:spLocks/>
            </p:cNvSpPr>
            <p:nvPr/>
          </p:nvSpPr>
          <p:spPr bwMode="auto">
            <a:xfrm>
              <a:off x="734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95" name="Rectangle 7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96" name="Rectangle 8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97" name="Rectangle 9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98" name="Rectangle 10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99" name="Rectangle 11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0" name="Rectangle 12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1" name="Rectangle 13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2" name="Rectangle 14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03" name="Rectangle 15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7904" name="Group 16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7905" name="Rectangle 17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7906" name="Rectangle 18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907" name="Rectangle 19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</p:grpSp>
      <p:grpSp>
        <p:nvGrpSpPr>
          <p:cNvPr id="37908" name="Group 20"/>
          <p:cNvGrpSpPr>
            <a:grpSpLocks/>
          </p:cNvGrpSpPr>
          <p:nvPr/>
        </p:nvGrpSpPr>
        <p:grpSpPr bwMode="auto">
          <a:xfrm>
            <a:off x="761900" y="3260725"/>
            <a:ext cx="1879700" cy="571500"/>
            <a:chOff x="-71" y="0"/>
            <a:chExt cx="1183" cy="360"/>
          </a:xfrm>
        </p:grpSpPr>
        <p:sp>
          <p:nvSpPr>
            <p:cNvPr id="37909" name="Rectangle 21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10" name="Rectangle 22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11" name="Rectangle 23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12" name="Rectangle 24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13" name="Rectangle 25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14" name="Rectangle 26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15" name="Rectangle 27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16" name="Rectangle 28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17" name="Rectangle 29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18" name="Rectangle 30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19" name="Rectangle 31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20" name="Rectangle 32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21" name="Rectangle 33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7922" name="Group 34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7923" name="Rectangle 35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7924" name="Rectangle 36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925" name="Rectangle 37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37926" name="Rectangle 38"/>
            <p:cNvSpPr>
              <a:spLocks/>
            </p:cNvSpPr>
            <p:nvPr/>
          </p:nvSpPr>
          <p:spPr bwMode="auto">
            <a:xfrm>
              <a:off x="731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7927" name="Group 39"/>
          <p:cNvGrpSpPr>
            <a:grpSpLocks/>
          </p:cNvGrpSpPr>
          <p:nvPr/>
        </p:nvGrpSpPr>
        <p:grpSpPr bwMode="auto">
          <a:xfrm>
            <a:off x="761900" y="4354513"/>
            <a:ext cx="1879700" cy="571500"/>
            <a:chOff x="-71" y="0"/>
            <a:chExt cx="1183" cy="360"/>
          </a:xfrm>
        </p:grpSpPr>
        <p:sp>
          <p:nvSpPr>
            <p:cNvPr id="37928" name="Rectangle 40"/>
            <p:cNvSpPr>
              <a:spLocks/>
            </p:cNvSpPr>
            <p:nvPr/>
          </p:nvSpPr>
          <p:spPr bwMode="auto">
            <a:xfrm>
              <a:off x="364" y="145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29" name="Rectangle 41"/>
            <p:cNvSpPr>
              <a:spLocks/>
            </p:cNvSpPr>
            <p:nvPr/>
          </p:nvSpPr>
          <p:spPr bwMode="auto">
            <a:xfrm>
              <a:off x="456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30" name="Rectangle 42"/>
            <p:cNvSpPr>
              <a:spLocks/>
            </p:cNvSpPr>
            <p:nvPr/>
          </p:nvSpPr>
          <p:spPr bwMode="auto">
            <a:xfrm>
              <a:off x="549" y="145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31" name="Rectangle 43"/>
            <p:cNvSpPr>
              <a:spLocks/>
            </p:cNvSpPr>
            <p:nvPr/>
          </p:nvSpPr>
          <p:spPr bwMode="auto">
            <a:xfrm>
              <a:off x="642" y="145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32" name="Rectangle 44"/>
            <p:cNvSpPr>
              <a:spLocks/>
            </p:cNvSpPr>
            <p:nvPr/>
          </p:nvSpPr>
          <p:spPr bwMode="auto">
            <a:xfrm>
              <a:off x="919" y="145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33" name="Rectangle 45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34" name="Rectangle 46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35" name="Rectangle 47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36" name="Rectangle 48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37" name="Rectangle 49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38" name="Rectangle 50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39" name="Rectangle 51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7940" name="Group 52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7941" name="Rectangle 53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7942" name="Rectangle 54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943" name="Rectangle 55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37944" name="Rectangle 56"/>
            <p:cNvSpPr>
              <a:spLocks/>
            </p:cNvSpPr>
            <p:nvPr/>
          </p:nvSpPr>
          <p:spPr bwMode="auto">
            <a:xfrm>
              <a:off x="733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45" name="Rectangle 57"/>
            <p:cNvSpPr>
              <a:spLocks/>
            </p:cNvSpPr>
            <p:nvPr/>
          </p:nvSpPr>
          <p:spPr bwMode="auto">
            <a:xfrm>
              <a:off x="826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7946" name="Group 58"/>
          <p:cNvGrpSpPr>
            <a:grpSpLocks/>
          </p:cNvGrpSpPr>
          <p:nvPr/>
        </p:nvGrpSpPr>
        <p:grpSpPr bwMode="auto">
          <a:xfrm>
            <a:off x="2057285" y="5443538"/>
            <a:ext cx="1894003" cy="571500"/>
            <a:chOff x="-80" y="0"/>
            <a:chExt cx="1192" cy="360"/>
          </a:xfrm>
        </p:grpSpPr>
        <p:sp>
          <p:nvSpPr>
            <p:cNvPr id="37947" name="Rectangle 59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48" name="Rectangle 60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49" name="Rectangle 61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50" name="Rectangle 62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51" name="Rectangle 63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52" name="Rectangle 64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53" name="Rectangle 65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54" name="Rectangle 66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55" name="Rectangle 67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56" name="Rectangle 68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57" name="Rectangle 69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58" name="Rectangle 70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59" name="Rectangle 71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7960" name="Group 72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7961" name="Rectangle 73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7962" name="Rectangle 74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963" name="Rectangle 75"/>
            <p:cNvSpPr>
              <a:spLocks/>
            </p:cNvSpPr>
            <p:nvPr/>
          </p:nvSpPr>
          <p:spPr bwMode="auto">
            <a:xfrm>
              <a:off x="-80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37964" name="Rectangle 76"/>
            <p:cNvSpPr>
              <a:spLocks/>
            </p:cNvSpPr>
            <p:nvPr/>
          </p:nvSpPr>
          <p:spPr bwMode="auto">
            <a:xfrm>
              <a:off x="731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7965" name="Line 77"/>
          <p:cNvSpPr>
            <a:spLocks noChangeShapeType="1"/>
          </p:cNvSpPr>
          <p:nvPr/>
        </p:nvSpPr>
        <p:spPr bwMode="auto">
          <a:xfrm>
            <a:off x="1820863" y="2546350"/>
            <a:ext cx="4762" cy="73183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6" name="Line 78"/>
          <p:cNvSpPr>
            <a:spLocks noChangeShapeType="1"/>
          </p:cNvSpPr>
          <p:nvPr/>
        </p:nvSpPr>
        <p:spPr bwMode="auto">
          <a:xfrm>
            <a:off x="1820863" y="3640138"/>
            <a:ext cx="4762" cy="73183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7" name="AutoShape 79"/>
          <p:cNvSpPr>
            <a:spLocks/>
          </p:cNvSpPr>
          <p:nvPr/>
        </p:nvSpPr>
        <p:spPr bwMode="auto">
          <a:xfrm>
            <a:off x="1820863" y="4727575"/>
            <a:ext cx="1314450" cy="7334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68" name="Line 80"/>
          <p:cNvSpPr>
            <a:spLocks noChangeShapeType="1"/>
          </p:cNvSpPr>
          <p:nvPr/>
        </p:nvSpPr>
        <p:spPr bwMode="auto">
          <a:xfrm>
            <a:off x="3921125" y="5661025"/>
            <a:ext cx="1452563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9" name="Rectangle 81"/>
          <p:cNvSpPr>
            <a:spLocks/>
          </p:cNvSpPr>
          <p:nvPr/>
        </p:nvSpPr>
        <p:spPr bwMode="auto">
          <a:xfrm>
            <a:off x="1833563" y="2746375"/>
            <a:ext cx="679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iload 3</a:t>
            </a:r>
          </a:p>
        </p:txBody>
      </p:sp>
      <p:sp>
        <p:nvSpPr>
          <p:cNvPr id="37970" name="Rectangle 82"/>
          <p:cNvSpPr>
            <a:spLocks/>
          </p:cNvSpPr>
          <p:nvPr/>
        </p:nvSpPr>
        <p:spPr bwMode="auto">
          <a:xfrm>
            <a:off x="1804988" y="3832225"/>
            <a:ext cx="679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iload 4</a:t>
            </a:r>
          </a:p>
        </p:txBody>
      </p:sp>
      <p:sp>
        <p:nvSpPr>
          <p:cNvPr id="37971" name="Rectangle 83"/>
          <p:cNvSpPr>
            <a:spLocks/>
          </p:cNvSpPr>
          <p:nvPr/>
        </p:nvSpPr>
        <p:spPr bwMode="auto">
          <a:xfrm>
            <a:off x="2527300" y="4872038"/>
            <a:ext cx="492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iadd</a:t>
            </a:r>
          </a:p>
        </p:txBody>
      </p:sp>
      <p:sp>
        <p:nvSpPr>
          <p:cNvPr id="37972" name="Rectangle 84"/>
          <p:cNvSpPr>
            <a:spLocks/>
          </p:cNvSpPr>
          <p:nvPr/>
        </p:nvSpPr>
        <p:spPr bwMode="auto">
          <a:xfrm>
            <a:off x="4310063" y="5370513"/>
            <a:ext cx="738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istore 3</a:t>
            </a:r>
          </a:p>
        </p:txBody>
      </p:sp>
      <p:sp>
        <p:nvSpPr>
          <p:cNvPr id="37973" name="Rectangle 85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  <a:ln/>
        </p:spPr>
        <p:txBody>
          <a:bodyPr rIns="132080" anchor="b"/>
          <a:lstStyle/>
          <a:p>
            <a:r>
              <a:rPr lang="en-US"/>
              <a:t>Example</a:t>
            </a:r>
          </a:p>
        </p:txBody>
      </p:sp>
      <p:sp>
        <p:nvSpPr>
          <p:cNvPr id="37974" name="Line 86"/>
          <p:cNvSpPr>
            <a:spLocks noChangeShapeType="1"/>
          </p:cNvSpPr>
          <p:nvPr/>
        </p:nvSpPr>
        <p:spPr bwMode="auto">
          <a:xfrm>
            <a:off x="6348413" y="3205163"/>
            <a:ext cx="3175" cy="225583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75" name="Rectangle 87"/>
          <p:cNvSpPr>
            <a:spLocks/>
          </p:cNvSpPr>
          <p:nvPr/>
        </p:nvSpPr>
        <p:spPr bwMode="auto">
          <a:xfrm>
            <a:off x="5334000" y="2825750"/>
            <a:ext cx="609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locals</a:t>
            </a:r>
          </a:p>
          <a:p>
            <a:pPr marL="39688" algn="r">
              <a:lnSpc>
                <a:spcPct val="70000"/>
              </a:lnSpc>
              <a:spcBef>
                <a:spcPts val="375"/>
              </a:spcBef>
            </a:pPr>
            <a:r>
              <a:rPr lang="en-US" sz="1400" dirty="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stack</a:t>
            </a:r>
          </a:p>
        </p:txBody>
      </p:sp>
      <p:sp>
        <p:nvSpPr>
          <p:cNvPr id="37976" name="Rectangle 88"/>
          <p:cNvSpPr>
            <a:spLocks/>
          </p:cNvSpPr>
          <p:nvPr/>
        </p:nvSpPr>
        <p:spPr bwMode="auto">
          <a:xfrm>
            <a:off x="6345238" y="4129088"/>
            <a:ext cx="50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goto</a:t>
            </a:r>
          </a:p>
        </p:txBody>
      </p:sp>
      <p:sp>
        <p:nvSpPr>
          <p:cNvPr id="37977" name="Rectangle 89"/>
          <p:cNvSpPr>
            <a:spLocks/>
          </p:cNvSpPr>
          <p:nvPr/>
        </p:nvSpPr>
        <p:spPr bwMode="auto">
          <a:xfrm>
            <a:off x="6143625" y="2747963"/>
            <a:ext cx="352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2800">
                <a:solidFill>
                  <a:srgbClr val="3333CC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?</a:t>
            </a:r>
          </a:p>
        </p:txBody>
      </p:sp>
      <p:grpSp>
        <p:nvGrpSpPr>
          <p:cNvPr id="37978" name="Group 90"/>
          <p:cNvGrpSpPr>
            <a:grpSpLocks/>
          </p:cNvGrpSpPr>
          <p:nvPr/>
        </p:nvGrpSpPr>
        <p:grpSpPr bwMode="auto">
          <a:xfrm>
            <a:off x="5333939" y="5443538"/>
            <a:ext cx="1838386" cy="571500"/>
            <a:chOff x="-43" y="0"/>
            <a:chExt cx="1157" cy="360"/>
          </a:xfrm>
        </p:grpSpPr>
        <p:sp>
          <p:nvSpPr>
            <p:cNvPr id="37979" name="Rectangle 91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80" name="Rectangle 92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81" name="Rectangle 93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82" name="Rectangle 94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83" name="Rectangle 95"/>
            <p:cNvSpPr>
              <a:spLocks/>
            </p:cNvSpPr>
            <p:nvPr/>
          </p:nvSpPr>
          <p:spPr bwMode="auto">
            <a:xfrm>
              <a:off x="734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84" name="Rectangle 96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85" name="Rectangle 97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86" name="Rectangle 98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87" name="Rectangle 99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88" name="Rectangle 100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89" name="Rectangle 101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90" name="Rectangle 102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91" name="Rectangle 103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92" name="Rectangle 104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93" name="Rectangle 105"/>
            <p:cNvSpPr>
              <a:spLocks/>
            </p:cNvSpPr>
            <p:nvPr/>
          </p:nvSpPr>
          <p:spPr bwMode="auto">
            <a:xfrm>
              <a:off x="-43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grpSp>
          <p:nvGrpSpPr>
            <p:cNvPr id="37994" name="Group 106"/>
            <p:cNvGrpSpPr>
              <a:grpSpLocks/>
            </p:cNvGrpSpPr>
            <p:nvPr/>
          </p:nvGrpSpPr>
          <p:grpSpPr bwMode="auto">
            <a:xfrm>
              <a:off x="1022" y="9"/>
              <a:ext cx="92" cy="101"/>
              <a:chOff x="0" y="0"/>
              <a:chExt cx="92" cy="101"/>
            </a:xfrm>
          </p:grpSpPr>
          <p:sp>
            <p:nvSpPr>
              <p:cNvPr id="37995" name="Rectangle 107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7996" name="Rectangle 108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E3C34-944D-4A47-8DBB-C8CC24BC83B8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38913" name="Group 1"/>
          <p:cNvGrpSpPr>
            <a:grpSpLocks/>
          </p:cNvGrpSpPr>
          <p:nvPr/>
        </p:nvGrpSpPr>
        <p:grpSpPr bwMode="auto">
          <a:xfrm>
            <a:off x="761900" y="2166938"/>
            <a:ext cx="1879700" cy="571500"/>
            <a:chOff x="-71" y="0"/>
            <a:chExt cx="1183" cy="360"/>
          </a:xfrm>
        </p:grpSpPr>
        <p:sp>
          <p:nvSpPr>
            <p:cNvPr id="38914" name="Rectangle 2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15" name="Rectangle 3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16" name="Rectangle 4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17" name="Rectangle 5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18" name="Rectangle 6"/>
            <p:cNvSpPr>
              <a:spLocks/>
            </p:cNvSpPr>
            <p:nvPr/>
          </p:nvSpPr>
          <p:spPr bwMode="auto">
            <a:xfrm>
              <a:off x="734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19" name="Rectangle 7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20" name="Rectangle 8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21" name="Rectangle 9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22" name="Rectangle 10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23" name="Rectangle 11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24" name="Rectangle 12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25" name="Rectangle 13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26" name="Rectangle 14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27" name="Rectangle 15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8928" name="Group 16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8929" name="Rectangle 17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8930" name="Rectangle 18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8931" name="Rectangle 19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</p:grpSp>
      <p:grpSp>
        <p:nvGrpSpPr>
          <p:cNvPr id="38932" name="Group 20"/>
          <p:cNvGrpSpPr>
            <a:grpSpLocks/>
          </p:cNvGrpSpPr>
          <p:nvPr/>
        </p:nvGrpSpPr>
        <p:grpSpPr bwMode="auto">
          <a:xfrm>
            <a:off x="761900" y="3260725"/>
            <a:ext cx="1879700" cy="571500"/>
            <a:chOff x="-71" y="0"/>
            <a:chExt cx="1183" cy="360"/>
          </a:xfrm>
        </p:grpSpPr>
        <p:sp>
          <p:nvSpPr>
            <p:cNvPr id="38933" name="Rectangle 21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34" name="Rectangle 22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35" name="Rectangle 23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36" name="Rectangle 24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37" name="Rectangle 25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38" name="Rectangle 26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39" name="Rectangle 27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40" name="Rectangle 28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41" name="Rectangle 29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42" name="Rectangle 30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43" name="Rectangle 31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44" name="Rectangle 32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45" name="Rectangle 33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8946" name="Group 34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8947" name="Rectangle 35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8948" name="Rectangle 36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8949" name="Rectangle 37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38950" name="Rectangle 38"/>
            <p:cNvSpPr>
              <a:spLocks/>
            </p:cNvSpPr>
            <p:nvPr/>
          </p:nvSpPr>
          <p:spPr bwMode="auto">
            <a:xfrm>
              <a:off x="731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8951" name="Group 39"/>
          <p:cNvGrpSpPr>
            <a:grpSpLocks/>
          </p:cNvGrpSpPr>
          <p:nvPr/>
        </p:nvGrpSpPr>
        <p:grpSpPr bwMode="auto">
          <a:xfrm>
            <a:off x="761900" y="4354513"/>
            <a:ext cx="1879700" cy="571500"/>
            <a:chOff x="-71" y="0"/>
            <a:chExt cx="1183" cy="360"/>
          </a:xfrm>
        </p:grpSpPr>
        <p:sp>
          <p:nvSpPr>
            <p:cNvPr id="38952" name="Rectangle 40"/>
            <p:cNvSpPr>
              <a:spLocks/>
            </p:cNvSpPr>
            <p:nvPr/>
          </p:nvSpPr>
          <p:spPr bwMode="auto">
            <a:xfrm>
              <a:off x="364" y="145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53" name="Rectangle 41"/>
            <p:cNvSpPr>
              <a:spLocks/>
            </p:cNvSpPr>
            <p:nvPr/>
          </p:nvSpPr>
          <p:spPr bwMode="auto">
            <a:xfrm>
              <a:off x="456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54" name="Rectangle 42"/>
            <p:cNvSpPr>
              <a:spLocks/>
            </p:cNvSpPr>
            <p:nvPr/>
          </p:nvSpPr>
          <p:spPr bwMode="auto">
            <a:xfrm>
              <a:off x="549" y="145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55" name="Rectangle 43"/>
            <p:cNvSpPr>
              <a:spLocks/>
            </p:cNvSpPr>
            <p:nvPr/>
          </p:nvSpPr>
          <p:spPr bwMode="auto">
            <a:xfrm>
              <a:off x="642" y="145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56" name="Rectangle 44"/>
            <p:cNvSpPr>
              <a:spLocks/>
            </p:cNvSpPr>
            <p:nvPr/>
          </p:nvSpPr>
          <p:spPr bwMode="auto">
            <a:xfrm>
              <a:off x="919" y="145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57" name="Rectangle 45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58" name="Rectangle 46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59" name="Rectangle 47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60" name="Rectangle 48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61" name="Rectangle 49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62" name="Rectangle 50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63" name="Rectangle 51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8964" name="Group 52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8965" name="Rectangle 53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8966" name="Rectangle 54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8967" name="Rectangle 55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38968" name="Rectangle 56"/>
            <p:cNvSpPr>
              <a:spLocks/>
            </p:cNvSpPr>
            <p:nvPr/>
          </p:nvSpPr>
          <p:spPr bwMode="auto">
            <a:xfrm>
              <a:off x="733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69" name="Rectangle 57"/>
            <p:cNvSpPr>
              <a:spLocks/>
            </p:cNvSpPr>
            <p:nvPr/>
          </p:nvSpPr>
          <p:spPr bwMode="auto">
            <a:xfrm>
              <a:off x="826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8970" name="Group 58"/>
          <p:cNvGrpSpPr>
            <a:grpSpLocks/>
          </p:cNvGrpSpPr>
          <p:nvPr/>
        </p:nvGrpSpPr>
        <p:grpSpPr bwMode="auto">
          <a:xfrm>
            <a:off x="2057285" y="5443538"/>
            <a:ext cx="1894003" cy="571500"/>
            <a:chOff x="-80" y="0"/>
            <a:chExt cx="1192" cy="360"/>
          </a:xfrm>
        </p:grpSpPr>
        <p:sp>
          <p:nvSpPr>
            <p:cNvPr id="38971" name="Rectangle 59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72" name="Rectangle 60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73" name="Rectangle 61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74" name="Rectangle 62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75" name="Rectangle 63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76" name="Rectangle 64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77" name="Rectangle 65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78" name="Rectangle 66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79" name="Rectangle 67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80" name="Rectangle 68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81" name="Rectangle 69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82" name="Rectangle 70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83" name="Rectangle 71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8984" name="Group 72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8985" name="Rectangle 73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8986" name="Rectangle 74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8987" name="Rectangle 75"/>
            <p:cNvSpPr>
              <a:spLocks/>
            </p:cNvSpPr>
            <p:nvPr/>
          </p:nvSpPr>
          <p:spPr bwMode="auto">
            <a:xfrm>
              <a:off x="-80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38988" name="Rectangle 76"/>
            <p:cNvSpPr>
              <a:spLocks/>
            </p:cNvSpPr>
            <p:nvPr/>
          </p:nvSpPr>
          <p:spPr bwMode="auto">
            <a:xfrm>
              <a:off x="731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8989" name="Line 77"/>
          <p:cNvSpPr>
            <a:spLocks noChangeShapeType="1"/>
          </p:cNvSpPr>
          <p:nvPr/>
        </p:nvSpPr>
        <p:spPr bwMode="auto">
          <a:xfrm>
            <a:off x="1820863" y="2546350"/>
            <a:ext cx="4762" cy="73183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0" name="Line 78"/>
          <p:cNvSpPr>
            <a:spLocks noChangeShapeType="1"/>
          </p:cNvSpPr>
          <p:nvPr/>
        </p:nvSpPr>
        <p:spPr bwMode="auto">
          <a:xfrm>
            <a:off x="1820863" y="3640138"/>
            <a:ext cx="4762" cy="73183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1" name="AutoShape 79"/>
          <p:cNvSpPr>
            <a:spLocks/>
          </p:cNvSpPr>
          <p:nvPr/>
        </p:nvSpPr>
        <p:spPr bwMode="auto">
          <a:xfrm>
            <a:off x="1820863" y="4727575"/>
            <a:ext cx="1314450" cy="7334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92" name="Line 80"/>
          <p:cNvSpPr>
            <a:spLocks noChangeShapeType="1"/>
          </p:cNvSpPr>
          <p:nvPr/>
        </p:nvSpPr>
        <p:spPr bwMode="auto">
          <a:xfrm>
            <a:off x="3921125" y="5661025"/>
            <a:ext cx="1452563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3" name="Line 81"/>
          <p:cNvSpPr>
            <a:spLocks noChangeShapeType="1"/>
          </p:cNvSpPr>
          <p:nvPr/>
        </p:nvSpPr>
        <p:spPr bwMode="auto">
          <a:xfrm>
            <a:off x="6348413" y="3205163"/>
            <a:ext cx="3175" cy="225583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4" name="Rectangle 82"/>
          <p:cNvSpPr>
            <a:spLocks/>
          </p:cNvSpPr>
          <p:nvPr/>
        </p:nvSpPr>
        <p:spPr bwMode="auto">
          <a:xfrm>
            <a:off x="1833563" y="2746375"/>
            <a:ext cx="679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iload 3</a:t>
            </a:r>
          </a:p>
        </p:txBody>
      </p:sp>
      <p:sp>
        <p:nvSpPr>
          <p:cNvPr id="38995" name="Rectangle 83"/>
          <p:cNvSpPr>
            <a:spLocks/>
          </p:cNvSpPr>
          <p:nvPr/>
        </p:nvSpPr>
        <p:spPr bwMode="auto">
          <a:xfrm>
            <a:off x="1804988" y="3832225"/>
            <a:ext cx="679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iload 4</a:t>
            </a:r>
          </a:p>
        </p:txBody>
      </p:sp>
      <p:sp>
        <p:nvSpPr>
          <p:cNvPr id="38996" name="Rectangle 84"/>
          <p:cNvSpPr>
            <a:spLocks/>
          </p:cNvSpPr>
          <p:nvPr/>
        </p:nvSpPr>
        <p:spPr bwMode="auto">
          <a:xfrm>
            <a:off x="2527300" y="4872038"/>
            <a:ext cx="492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iadd</a:t>
            </a:r>
          </a:p>
        </p:txBody>
      </p:sp>
      <p:sp>
        <p:nvSpPr>
          <p:cNvPr id="38997" name="Rectangle 85"/>
          <p:cNvSpPr>
            <a:spLocks/>
          </p:cNvSpPr>
          <p:nvPr/>
        </p:nvSpPr>
        <p:spPr bwMode="auto">
          <a:xfrm>
            <a:off x="4310063" y="5370513"/>
            <a:ext cx="738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istore 3</a:t>
            </a:r>
          </a:p>
        </p:txBody>
      </p:sp>
      <p:grpSp>
        <p:nvGrpSpPr>
          <p:cNvPr id="38998" name="Group 86"/>
          <p:cNvGrpSpPr>
            <a:grpSpLocks/>
          </p:cNvGrpSpPr>
          <p:nvPr/>
        </p:nvGrpSpPr>
        <p:grpSpPr bwMode="auto">
          <a:xfrm>
            <a:off x="5333939" y="2825750"/>
            <a:ext cx="1835211" cy="571500"/>
            <a:chOff x="-43" y="0"/>
            <a:chExt cx="1155" cy="360"/>
          </a:xfrm>
        </p:grpSpPr>
        <p:sp>
          <p:nvSpPr>
            <p:cNvPr id="38999" name="Rectangle 87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00" name="Rectangle 88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01" name="Rectangle 89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02" name="Rectangle 90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03" name="Rectangle 91"/>
            <p:cNvSpPr>
              <a:spLocks/>
            </p:cNvSpPr>
            <p:nvPr/>
          </p:nvSpPr>
          <p:spPr bwMode="auto">
            <a:xfrm>
              <a:off x="734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04" name="Rectangle 92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05" name="Rectangle 93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06" name="Rectangle 94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07" name="Rectangle 95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08" name="Rectangle 96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09" name="Rectangle 97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10" name="Rectangle 98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11" name="Rectangle 99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12" name="Rectangle 100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9013" name="Group 101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9014" name="Rectangle 102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9015" name="Rectangle 103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016" name="Rectangle 104"/>
            <p:cNvSpPr>
              <a:spLocks/>
            </p:cNvSpPr>
            <p:nvPr/>
          </p:nvSpPr>
          <p:spPr bwMode="auto">
            <a:xfrm>
              <a:off x="-43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</p:grpSp>
      <p:sp>
        <p:nvSpPr>
          <p:cNvPr id="39017" name="Rectangle 105"/>
          <p:cNvSpPr>
            <a:spLocks/>
          </p:cNvSpPr>
          <p:nvPr/>
        </p:nvSpPr>
        <p:spPr bwMode="auto">
          <a:xfrm>
            <a:off x="6345238" y="4129088"/>
            <a:ext cx="50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goto</a:t>
            </a:r>
          </a:p>
        </p:txBody>
      </p:sp>
      <p:sp>
        <p:nvSpPr>
          <p:cNvPr id="39018" name="Rectangle 10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  <a:ln/>
        </p:spPr>
        <p:txBody>
          <a:bodyPr rIns="132080" anchor="b"/>
          <a:lstStyle/>
          <a:p>
            <a:r>
              <a:rPr lang="en-US"/>
              <a:t>Example</a:t>
            </a:r>
          </a:p>
        </p:txBody>
      </p:sp>
      <p:grpSp>
        <p:nvGrpSpPr>
          <p:cNvPr id="39019" name="Group 107"/>
          <p:cNvGrpSpPr>
            <a:grpSpLocks/>
          </p:cNvGrpSpPr>
          <p:nvPr/>
        </p:nvGrpSpPr>
        <p:grpSpPr bwMode="auto">
          <a:xfrm>
            <a:off x="5333939" y="5443538"/>
            <a:ext cx="1838386" cy="571500"/>
            <a:chOff x="-43" y="0"/>
            <a:chExt cx="1157" cy="360"/>
          </a:xfrm>
        </p:grpSpPr>
        <p:sp>
          <p:nvSpPr>
            <p:cNvPr id="39020" name="Rectangle 108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21" name="Rectangle 109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22" name="Rectangle 110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23" name="Rectangle 111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24" name="Rectangle 112"/>
            <p:cNvSpPr>
              <a:spLocks/>
            </p:cNvSpPr>
            <p:nvPr/>
          </p:nvSpPr>
          <p:spPr bwMode="auto">
            <a:xfrm>
              <a:off x="734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25" name="Rectangle 113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26" name="Rectangle 114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27" name="Rectangle 115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28" name="Rectangle 116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29" name="Rectangle 117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30" name="Rectangle 118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31" name="Rectangle 119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32" name="Rectangle 120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33" name="Rectangle 121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34" name="Rectangle 122"/>
            <p:cNvSpPr>
              <a:spLocks/>
            </p:cNvSpPr>
            <p:nvPr/>
          </p:nvSpPr>
          <p:spPr bwMode="auto">
            <a:xfrm>
              <a:off x="-43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grpSp>
          <p:nvGrpSpPr>
            <p:cNvPr id="39035" name="Group 123"/>
            <p:cNvGrpSpPr>
              <a:grpSpLocks/>
            </p:cNvGrpSpPr>
            <p:nvPr/>
          </p:nvGrpSpPr>
          <p:grpSpPr bwMode="auto">
            <a:xfrm>
              <a:off x="1022" y="9"/>
              <a:ext cx="92" cy="101"/>
              <a:chOff x="0" y="0"/>
              <a:chExt cx="92" cy="101"/>
            </a:xfrm>
          </p:grpSpPr>
          <p:sp>
            <p:nvSpPr>
              <p:cNvPr id="39036" name="Rectangle 124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9037" name="Rectangle 125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81627-378C-3643-BB59-3B703BB41E92}" type="slidenum">
              <a:rPr lang="en-US"/>
              <a:pPr/>
              <a:t>35</a:t>
            </a:fld>
            <a:endParaRPr lang="en-US"/>
          </a:p>
        </p:txBody>
      </p:sp>
      <p:grpSp>
        <p:nvGrpSpPr>
          <p:cNvPr id="39937" name="Group 1"/>
          <p:cNvGrpSpPr>
            <a:grpSpLocks/>
          </p:cNvGrpSpPr>
          <p:nvPr/>
        </p:nvGrpSpPr>
        <p:grpSpPr bwMode="auto">
          <a:xfrm>
            <a:off x="761900" y="2166938"/>
            <a:ext cx="1879700" cy="571500"/>
            <a:chOff x="-71" y="0"/>
            <a:chExt cx="1183" cy="360"/>
          </a:xfrm>
        </p:grpSpPr>
        <p:sp>
          <p:nvSpPr>
            <p:cNvPr id="39938" name="Rectangle 2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39" name="Rectangle 3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0" name="Rectangle 4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1" name="Rectangle 5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2" name="Rectangle 6"/>
            <p:cNvSpPr>
              <a:spLocks/>
            </p:cNvSpPr>
            <p:nvPr/>
          </p:nvSpPr>
          <p:spPr bwMode="auto">
            <a:xfrm>
              <a:off x="734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3" name="Rectangle 7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4" name="Rectangle 8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5" name="Rectangle 9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6" name="Rectangle 10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7" name="Rectangle 11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8" name="Rectangle 12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49" name="Rectangle 13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50" name="Rectangle 14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51" name="Rectangle 15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9952" name="Group 16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9953" name="Rectangle 17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9954" name="Rectangle 18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5" name="Rectangle 19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</p:grpSp>
      <p:grpSp>
        <p:nvGrpSpPr>
          <p:cNvPr id="39956" name="Group 20"/>
          <p:cNvGrpSpPr>
            <a:grpSpLocks/>
          </p:cNvGrpSpPr>
          <p:nvPr/>
        </p:nvGrpSpPr>
        <p:grpSpPr bwMode="auto">
          <a:xfrm>
            <a:off x="761900" y="3260725"/>
            <a:ext cx="1879700" cy="571500"/>
            <a:chOff x="-71" y="0"/>
            <a:chExt cx="1183" cy="360"/>
          </a:xfrm>
        </p:grpSpPr>
        <p:sp>
          <p:nvSpPr>
            <p:cNvPr id="39957" name="Rectangle 21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58" name="Rectangle 22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59" name="Rectangle 23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60" name="Rectangle 24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61" name="Rectangle 25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62" name="Rectangle 26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63" name="Rectangle 27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64" name="Rectangle 28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65" name="Rectangle 29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66" name="Rectangle 30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67" name="Rectangle 31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68" name="Rectangle 32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69" name="Rectangle 33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9970" name="Group 34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9971" name="Rectangle 35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9972" name="Rectangle 36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73" name="Rectangle 37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39974" name="Rectangle 38"/>
            <p:cNvSpPr>
              <a:spLocks/>
            </p:cNvSpPr>
            <p:nvPr/>
          </p:nvSpPr>
          <p:spPr bwMode="auto">
            <a:xfrm>
              <a:off x="731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9975" name="Group 39"/>
          <p:cNvGrpSpPr>
            <a:grpSpLocks/>
          </p:cNvGrpSpPr>
          <p:nvPr/>
        </p:nvGrpSpPr>
        <p:grpSpPr bwMode="auto">
          <a:xfrm>
            <a:off x="761900" y="4354513"/>
            <a:ext cx="1879700" cy="571500"/>
            <a:chOff x="-71" y="0"/>
            <a:chExt cx="1183" cy="360"/>
          </a:xfrm>
        </p:grpSpPr>
        <p:sp>
          <p:nvSpPr>
            <p:cNvPr id="39976" name="Rectangle 40"/>
            <p:cNvSpPr>
              <a:spLocks/>
            </p:cNvSpPr>
            <p:nvPr/>
          </p:nvSpPr>
          <p:spPr bwMode="auto">
            <a:xfrm>
              <a:off x="364" y="145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77" name="Rectangle 41"/>
            <p:cNvSpPr>
              <a:spLocks/>
            </p:cNvSpPr>
            <p:nvPr/>
          </p:nvSpPr>
          <p:spPr bwMode="auto">
            <a:xfrm>
              <a:off x="456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78" name="Rectangle 42"/>
            <p:cNvSpPr>
              <a:spLocks/>
            </p:cNvSpPr>
            <p:nvPr/>
          </p:nvSpPr>
          <p:spPr bwMode="auto">
            <a:xfrm>
              <a:off x="549" y="145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79" name="Rectangle 43"/>
            <p:cNvSpPr>
              <a:spLocks/>
            </p:cNvSpPr>
            <p:nvPr/>
          </p:nvSpPr>
          <p:spPr bwMode="auto">
            <a:xfrm>
              <a:off x="642" y="145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80" name="Rectangle 44"/>
            <p:cNvSpPr>
              <a:spLocks/>
            </p:cNvSpPr>
            <p:nvPr/>
          </p:nvSpPr>
          <p:spPr bwMode="auto">
            <a:xfrm>
              <a:off x="919" y="145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81" name="Rectangle 45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82" name="Rectangle 46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83" name="Rectangle 47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84" name="Rectangle 48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85" name="Rectangle 49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86" name="Rectangle 50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87" name="Rectangle 51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9988" name="Group 52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39989" name="Rectangle 53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9990" name="Rectangle 54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91" name="Rectangle 55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39992" name="Rectangle 56"/>
            <p:cNvSpPr>
              <a:spLocks/>
            </p:cNvSpPr>
            <p:nvPr/>
          </p:nvSpPr>
          <p:spPr bwMode="auto">
            <a:xfrm>
              <a:off x="733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93" name="Rectangle 57"/>
            <p:cNvSpPr>
              <a:spLocks/>
            </p:cNvSpPr>
            <p:nvPr/>
          </p:nvSpPr>
          <p:spPr bwMode="auto">
            <a:xfrm>
              <a:off x="826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9994" name="Group 58"/>
          <p:cNvGrpSpPr>
            <a:grpSpLocks/>
          </p:cNvGrpSpPr>
          <p:nvPr/>
        </p:nvGrpSpPr>
        <p:grpSpPr bwMode="auto">
          <a:xfrm>
            <a:off x="2057285" y="5443538"/>
            <a:ext cx="1894003" cy="571500"/>
            <a:chOff x="-80" y="0"/>
            <a:chExt cx="1192" cy="360"/>
          </a:xfrm>
        </p:grpSpPr>
        <p:sp>
          <p:nvSpPr>
            <p:cNvPr id="39995" name="Rectangle 59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96" name="Rectangle 60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97" name="Rectangle 61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98" name="Rectangle 62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999" name="Rectangle 63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00" name="Rectangle 64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01" name="Rectangle 65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02" name="Rectangle 66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03" name="Rectangle 67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04" name="Rectangle 68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05" name="Rectangle 69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06" name="Rectangle 70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07" name="Rectangle 71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40008" name="Group 72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40009" name="Rectangle 73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010" name="Rectangle 74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011" name="Rectangle 75"/>
            <p:cNvSpPr>
              <a:spLocks/>
            </p:cNvSpPr>
            <p:nvPr/>
          </p:nvSpPr>
          <p:spPr bwMode="auto">
            <a:xfrm>
              <a:off x="-80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40012" name="Rectangle 76"/>
            <p:cNvSpPr>
              <a:spLocks/>
            </p:cNvSpPr>
            <p:nvPr/>
          </p:nvSpPr>
          <p:spPr bwMode="auto">
            <a:xfrm>
              <a:off x="731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0013" name="Line 77"/>
          <p:cNvSpPr>
            <a:spLocks noChangeShapeType="1"/>
          </p:cNvSpPr>
          <p:nvPr/>
        </p:nvSpPr>
        <p:spPr bwMode="auto">
          <a:xfrm>
            <a:off x="1820863" y="2546350"/>
            <a:ext cx="4762" cy="73183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4" name="Line 78"/>
          <p:cNvSpPr>
            <a:spLocks noChangeShapeType="1"/>
          </p:cNvSpPr>
          <p:nvPr/>
        </p:nvSpPr>
        <p:spPr bwMode="auto">
          <a:xfrm>
            <a:off x="1820863" y="3640138"/>
            <a:ext cx="4762" cy="73183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5" name="AutoShape 79"/>
          <p:cNvSpPr>
            <a:spLocks/>
          </p:cNvSpPr>
          <p:nvPr/>
        </p:nvSpPr>
        <p:spPr bwMode="auto">
          <a:xfrm>
            <a:off x="1820863" y="4727575"/>
            <a:ext cx="1314450" cy="7334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016" name="Line 80"/>
          <p:cNvSpPr>
            <a:spLocks noChangeShapeType="1"/>
          </p:cNvSpPr>
          <p:nvPr/>
        </p:nvSpPr>
        <p:spPr bwMode="auto">
          <a:xfrm>
            <a:off x="3921125" y="5661025"/>
            <a:ext cx="1452563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7" name="Line 81"/>
          <p:cNvSpPr>
            <a:spLocks noChangeShapeType="1"/>
          </p:cNvSpPr>
          <p:nvPr/>
        </p:nvSpPr>
        <p:spPr bwMode="auto">
          <a:xfrm>
            <a:off x="6348413" y="3205163"/>
            <a:ext cx="3175" cy="225583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18" name="Rectangle 82"/>
          <p:cNvSpPr>
            <a:spLocks/>
          </p:cNvSpPr>
          <p:nvPr/>
        </p:nvSpPr>
        <p:spPr bwMode="auto">
          <a:xfrm>
            <a:off x="1833563" y="2746375"/>
            <a:ext cx="679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iload 3</a:t>
            </a:r>
          </a:p>
        </p:txBody>
      </p:sp>
      <p:sp>
        <p:nvSpPr>
          <p:cNvPr id="40019" name="Rectangle 83"/>
          <p:cNvSpPr>
            <a:spLocks/>
          </p:cNvSpPr>
          <p:nvPr/>
        </p:nvSpPr>
        <p:spPr bwMode="auto">
          <a:xfrm>
            <a:off x="1804988" y="3832225"/>
            <a:ext cx="679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iload 4</a:t>
            </a:r>
          </a:p>
        </p:txBody>
      </p:sp>
      <p:sp>
        <p:nvSpPr>
          <p:cNvPr id="40020" name="Rectangle 84"/>
          <p:cNvSpPr>
            <a:spLocks/>
          </p:cNvSpPr>
          <p:nvPr/>
        </p:nvSpPr>
        <p:spPr bwMode="auto">
          <a:xfrm>
            <a:off x="2527300" y="4872038"/>
            <a:ext cx="492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iadd</a:t>
            </a:r>
          </a:p>
        </p:txBody>
      </p:sp>
      <p:sp>
        <p:nvSpPr>
          <p:cNvPr id="40021" name="Rectangle 85"/>
          <p:cNvSpPr>
            <a:spLocks/>
          </p:cNvSpPr>
          <p:nvPr/>
        </p:nvSpPr>
        <p:spPr bwMode="auto">
          <a:xfrm>
            <a:off x="4310063" y="5370513"/>
            <a:ext cx="738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istore 3</a:t>
            </a:r>
          </a:p>
        </p:txBody>
      </p:sp>
      <p:grpSp>
        <p:nvGrpSpPr>
          <p:cNvPr id="40022" name="Group 86"/>
          <p:cNvGrpSpPr>
            <a:grpSpLocks/>
          </p:cNvGrpSpPr>
          <p:nvPr/>
        </p:nvGrpSpPr>
        <p:grpSpPr bwMode="auto">
          <a:xfrm>
            <a:off x="5333939" y="2825750"/>
            <a:ext cx="1835211" cy="571500"/>
            <a:chOff x="-43" y="0"/>
            <a:chExt cx="1155" cy="360"/>
          </a:xfrm>
        </p:grpSpPr>
        <p:sp>
          <p:nvSpPr>
            <p:cNvPr id="40023" name="Rectangle 87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24" name="Rectangle 88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25" name="Rectangle 89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26" name="Rectangle 90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27" name="Rectangle 91"/>
            <p:cNvSpPr>
              <a:spLocks/>
            </p:cNvSpPr>
            <p:nvPr/>
          </p:nvSpPr>
          <p:spPr bwMode="auto">
            <a:xfrm>
              <a:off x="734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28" name="Rectangle 92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29" name="Rectangle 93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30" name="Rectangle 94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31" name="Rectangle 95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32" name="Rectangle 96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33" name="Rectangle 97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34" name="Rectangle 98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35" name="Rectangle 99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36" name="Rectangle 100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40037" name="Group 101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40038" name="Rectangle 102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039" name="Rectangle 103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040" name="Rectangle 104"/>
            <p:cNvSpPr>
              <a:spLocks/>
            </p:cNvSpPr>
            <p:nvPr/>
          </p:nvSpPr>
          <p:spPr bwMode="auto">
            <a:xfrm>
              <a:off x="-43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</p:grpSp>
      <p:grpSp>
        <p:nvGrpSpPr>
          <p:cNvPr id="40041" name="Group 105"/>
          <p:cNvGrpSpPr>
            <a:grpSpLocks/>
          </p:cNvGrpSpPr>
          <p:nvPr/>
        </p:nvGrpSpPr>
        <p:grpSpPr bwMode="auto">
          <a:xfrm>
            <a:off x="5333939" y="5443538"/>
            <a:ext cx="1835211" cy="571500"/>
            <a:chOff x="-43" y="0"/>
            <a:chExt cx="1155" cy="360"/>
          </a:xfrm>
        </p:grpSpPr>
        <p:sp>
          <p:nvSpPr>
            <p:cNvPr id="40042" name="Rectangle 106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43" name="Rectangle 107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44" name="Rectangle 108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45" name="Rectangle 109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46" name="Rectangle 110"/>
            <p:cNvSpPr>
              <a:spLocks/>
            </p:cNvSpPr>
            <p:nvPr/>
          </p:nvSpPr>
          <p:spPr bwMode="auto">
            <a:xfrm>
              <a:off x="734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47" name="Rectangle 111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48" name="Rectangle 112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49" name="Rectangle 113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50" name="Rectangle 114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51" name="Rectangle 115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52" name="Rectangle 116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53" name="Rectangle 117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54" name="Rectangle 118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055" name="Rectangle 119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40056" name="Group 120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40057" name="Rectangle 121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058" name="Rectangle 122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059" name="Rectangle 123"/>
            <p:cNvSpPr>
              <a:spLocks/>
            </p:cNvSpPr>
            <p:nvPr/>
          </p:nvSpPr>
          <p:spPr bwMode="auto">
            <a:xfrm>
              <a:off x="-43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</p:grpSp>
      <p:sp>
        <p:nvSpPr>
          <p:cNvPr id="40060" name="Rectangle 124"/>
          <p:cNvSpPr>
            <a:spLocks/>
          </p:cNvSpPr>
          <p:nvPr/>
        </p:nvSpPr>
        <p:spPr bwMode="auto">
          <a:xfrm>
            <a:off x="6345238" y="4129088"/>
            <a:ext cx="50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goto</a:t>
            </a:r>
          </a:p>
        </p:txBody>
      </p:sp>
      <p:sp>
        <p:nvSpPr>
          <p:cNvPr id="40061" name="Rectangle 125"/>
          <p:cNvSpPr>
            <a:spLocks/>
          </p:cNvSpPr>
          <p:nvPr/>
        </p:nvSpPr>
        <p:spPr bwMode="auto">
          <a:xfrm>
            <a:off x="3668713" y="5108575"/>
            <a:ext cx="6985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FF000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integer</a:t>
            </a:r>
          </a:p>
        </p:txBody>
      </p:sp>
      <p:sp>
        <p:nvSpPr>
          <p:cNvPr id="40062" name="Rectangle 126"/>
          <p:cNvSpPr>
            <a:spLocks/>
          </p:cNvSpPr>
          <p:nvPr/>
        </p:nvSpPr>
        <p:spPr bwMode="auto">
          <a:xfrm>
            <a:off x="6797675" y="2493963"/>
            <a:ext cx="9048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FF000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reference</a:t>
            </a:r>
          </a:p>
        </p:txBody>
      </p:sp>
      <p:sp>
        <p:nvSpPr>
          <p:cNvPr id="40063" name="Rectangle 127"/>
          <p:cNvSpPr>
            <a:spLocks/>
          </p:cNvSpPr>
          <p:nvPr/>
        </p:nvSpPr>
        <p:spPr bwMode="auto">
          <a:xfrm>
            <a:off x="6889750" y="5114925"/>
            <a:ext cx="7588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FF000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useless</a:t>
            </a:r>
          </a:p>
        </p:txBody>
      </p:sp>
      <p:sp>
        <p:nvSpPr>
          <p:cNvPr id="40064" name="Oval 128"/>
          <p:cNvSpPr>
            <a:spLocks/>
          </p:cNvSpPr>
          <p:nvPr/>
        </p:nvSpPr>
        <p:spPr bwMode="auto">
          <a:xfrm>
            <a:off x="6940550" y="2759075"/>
            <a:ext cx="311150" cy="31115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065" name="Oval 129"/>
          <p:cNvSpPr>
            <a:spLocks/>
          </p:cNvSpPr>
          <p:nvPr/>
        </p:nvSpPr>
        <p:spPr bwMode="auto">
          <a:xfrm>
            <a:off x="3721100" y="5389563"/>
            <a:ext cx="311150" cy="31115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066" name="Oval 130"/>
          <p:cNvSpPr>
            <a:spLocks/>
          </p:cNvSpPr>
          <p:nvPr/>
        </p:nvSpPr>
        <p:spPr bwMode="auto">
          <a:xfrm>
            <a:off x="6945313" y="5381625"/>
            <a:ext cx="311150" cy="31115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067" name="Rectangle 13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  <a:ln/>
        </p:spPr>
        <p:txBody>
          <a:bodyPr rIns="132080" anchor="b"/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01CD8-4CD6-0749-89EE-217FDF5102A5}" type="slidenum">
              <a:rPr lang="en-US"/>
              <a:pPr/>
              <a:t>36</a:t>
            </a:fld>
            <a:endParaRPr lang="en-US"/>
          </a:p>
        </p:txBody>
      </p:sp>
      <p:grpSp>
        <p:nvGrpSpPr>
          <p:cNvPr id="40961" name="Group 1"/>
          <p:cNvGrpSpPr>
            <a:grpSpLocks/>
          </p:cNvGrpSpPr>
          <p:nvPr/>
        </p:nvGrpSpPr>
        <p:grpSpPr bwMode="auto">
          <a:xfrm>
            <a:off x="761900" y="2166938"/>
            <a:ext cx="1879700" cy="571500"/>
            <a:chOff x="-71" y="0"/>
            <a:chExt cx="1183" cy="360"/>
          </a:xfrm>
        </p:grpSpPr>
        <p:sp>
          <p:nvSpPr>
            <p:cNvPr id="40962" name="Rectangle 2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63" name="Rectangle 3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64" name="Rectangle 4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/>
            </p:cNvSpPr>
            <p:nvPr/>
          </p:nvSpPr>
          <p:spPr bwMode="auto">
            <a:xfrm>
              <a:off x="734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68" name="Rectangle 8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69" name="Rectangle 9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70" name="Rectangle 10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71" name="Rectangle 11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72" name="Rectangle 12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73" name="Rectangle 13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74" name="Rectangle 14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75" name="Rectangle 15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40976" name="Group 16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40977" name="Rectangle 17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978" name="Rectangle 18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9" name="Rectangle 19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</p:grpSp>
      <p:grpSp>
        <p:nvGrpSpPr>
          <p:cNvPr id="40980" name="Group 20"/>
          <p:cNvGrpSpPr>
            <a:grpSpLocks/>
          </p:cNvGrpSpPr>
          <p:nvPr/>
        </p:nvGrpSpPr>
        <p:grpSpPr bwMode="auto">
          <a:xfrm>
            <a:off x="761900" y="3260725"/>
            <a:ext cx="1879700" cy="571500"/>
            <a:chOff x="-71" y="0"/>
            <a:chExt cx="1183" cy="360"/>
          </a:xfrm>
        </p:grpSpPr>
        <p:sp>
          <p:nvSpPr>
            <p:cNvPr id="40981" name="Rectangle 21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82" name="Rectangle 22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83" name="Rectangle 23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84" name="Rectangle 24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85" name="Rectangle 25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86" name="Rectangle 26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87" name="Rectangle 27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88" name="Rectangle 28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89" name="Rectangle 29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90" name="Rectangle 30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91" name="Rectangle 31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92" name="Rectangle 32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93" name="Rectangle 33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40994" name="Group 34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40995" name="Rectangle 35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996" name="Rectangle 36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97" name="Rectangle 37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40998" name="Rectangle 38"/>
            <p:cNvSpPr>
              <a:spLocks/>
            </p:cNvSpPr>
            <p:nvPr/>
          </p:nvSpPr>
          <p:spPr bwMode="auto">
            <a:xfrm>
              <a:off x="731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40999" name="Group 39"/>
          <p:cNvGrpSpPr>
            <a:grpSpLocks/>
          </p:cNvGrpSpPr>
          <p:nvPr/>
        </p:nvGrpSpPr>
        <p:grpSpPr bwMode="auto">
          <a:xfrm>
            <a:off x="761900" y="4354513"/>
            <a:ext cx="1879700" cy="571500"/>
            <a:chOff x="-71" y="0"/>
            <a:chExt cx="1183" cy="360"/>
          </a:xfrm>
        </p:grpSpPr>
        <p:sp>
          <p:nvSpPr>
            <p:cNvPr id="41000" name="Rectangle 40"/>
            <p:cNvSpPr>
              <a:spLocks/>
            </p:cNvSpPr>
            <p:nvPr/>
          </p:nvSpPr>
          <p:spPr bwMode="auto">
            <a:xfrm>
              <a:off x="364" y="145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01" name="Rectangle 41"/>
            <p:cNvSpPr>
              <a:spLocks/>
            </p:cNvSpPr>
            <p:nvPr/>
          </p:nvSpPr>
          <p:spPr bwMode="auto">
            <a:xfrm>
              <a:off x="456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02" name="Rectangle 42"/>
            <p:cNvSpPr>
              <a:spLocks/>
            </p:cNvSpPr>
            <p:nvPr/>
          </p:nvSpPr>
          <p:spPr bwMode="auto">
            <a:xfrm>
              <a:off x="549" y="145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03" name="Rectangle 43"/>
            <p:cNvSpPr>
              <a:spLocks/>
            </p:cNvSpPr>
            <p:nvPr/>
          </p:nvSpPr>
          <p:spPr bwMode="auto">
            <a:xfrm>
              <a:off x="642" y="145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04" name="Rectangle 44"/>
            <p:cNvSpPr>
              <a:spLocks/>
            </p:cNvSpPr>
            <p:nvPr/>
          </p:nvSpPr>
          <p:spPr bwMode="auto">
            <a:xfrm>
              <a:off x="919" y="145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05" name="Rectangle 45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06" name="Rectangle 46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07" name="Rectangle 47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08" name="Rectangle 48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09" name="Rectangle 49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10" name="Rectangle 50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11" name="Rectangle 51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41012" name="Group 52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41013" name="Rectangle 53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014" name="Rectangle 54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15" name="Rectangle 55"/>
            <p:cNvSpPr>
              <a:spLocks/>
            </p:cNvSpPr>
            <p:nvPr/>
          </p:nvSpPr>
          <p:spPr bwMode="auto">
            <a:xfrm>
              <a:off x="-71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41016" name="Rectangle 56"/>
            <p:cNvSpPr>
              <a:spLocks/>
            </p:cNvSpPr>
            <p:nvPr/>
          </p:nvSpPr>
          <p:spPr bwMode="auto">
            <a:xfrm>
              <a:off x="733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17" name="Rectangle 57"/>
            <p:cNvSpPr>
              <a:spLocks/>
            </p:cNvSpPr>
            <p:nvPr/>
          </p:nvSpPr>
          <p:spPr bwMode="auto">
            <a:xfrm>
              <a:off x="826" y="145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41018" name="Group 58"/>
          <p:cNvGrpSpPr>
            <a:grpSpLocks/>
          </p:cNvGrpSpPr>
          <p:nvPr/>
        </p:nvGrpSpPr>
        <p:grpSpPr bwMode="auto">
          <a:xfrm>
            <a:off x="2057285" y="5443538"/>
            <a:ext cx="1894003" cy="571500"/>
            <a:chOff x="-80" y="0"/>
            <a:chExt cx="1192" cy="360"/>
          </a:xfrm>
        </p:grpSpPr>
        <p:sp>
          <p:nvSpPr>
            <p:cNvPr id="41019" name="Rectangle 59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20" name="Rectangle 60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21" name="Rectangle 61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22" name="Rectangle 62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23" name="Rectangle 63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24" name="Rectangle 64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25" name="Rectangle 65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26" name="Rectangle 66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27" name="Rectangle 67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28" name="Rectangle 68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29" name="Rectangle 69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30" name="Rectangle 70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31" name="Rectangle 71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41032" name="Group 72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41033" name="Rectangle 73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FFC5C5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034" name="Rectangle 74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35" name="Rectangle 75"/>
            <p:cNvSpPr>
              <a:spLocks/>
            </p:cNvSpPr>
            <p:nvPr/>
          </p:nvSpPr>
          <p:spPr bwMode="auto">
            <a:xfrm>
              <a:off x="-80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  <p:sp>
          <p:nvSpPr>
            <p:cNvPr id="41036" name="Rectangle 76"/>
            <p:cNvSpPr>
              <a:spLocks/>
            </p:cNvSpPr>
            <p:nvPr/>
          </p:nvSpPr>
          <p:spPr bwMode="auto">
            <a:xfrm>
              <a:off x="731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1037" name="Line 77"/>
          <p:cNvSpPr>
            <a:spLocks noChangeShapeType="1"/>
          </p:cNvSpPr>
          <p:nvPr/>
        </p:nvSpPr>
        <p:spPr bwMode="auto">
          <a:xfrm>
            <a:off x="1820863" y="2546350"/>
            <a:ext cx="4762" cy="73183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8" name="Line 78"/>
          <p:cNvSpPr>
            <a:spLocks noChangeShapeType="1"/>
          </p:cNvSpPr>
          <p:nvPr/>
        </p:nvSpPr>
        <p:spPr bwMode="auto">
          <a:xfrm>
            <a:off x="1820863" y="3640138"/>
            <a:ext cx="4762" cy="73183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9" name="AutoShape 79"/>
          <p:cNvSpPr>
            <a:spLocks/>
          </p:cNvSpPr>
          <p:nvPr/>
        </p:nvSpPr>
        <p:spPr bwMode="auto">
          <a:xfrm>
            <a:off x="1820863" y="4727575"/>
            <a:ext cx="1314450" cy="7334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40" name="Line 80"/>
          <p:cNvSpPr>
            <a:spLocks noChangeShapeType="1"/>
          </p:cNvSpPr>
          <p:nvPr/>
        </p:nvSpPr>
        <p:spPr bwMode="auto">
          <a:xfrm>
            <a:off x="3921125" y="5661025"/>
            <a:ext cx="1452563" cy="158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1" name="Line 81"/>
          <p:cNvSpPr>
            <a:spLocks noChangeShapeType="1"/>
          </p:cNvSpPr>
          <p:nvPr/>
        </p:nvSpPr>
        <p:spPr bwMode="auto">
          <a:xfrm>
            <a:off x="6348413" y="3205163"/>
            <a:ext cx="3175" cy="2255837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2" name="Rectangle 82"/>
          <p:cNvSpPr>
            <a:spLocks/>
          </p:cNvSpPr>
          <p:nvPr/>
        </p:nvSpPr>
        <p:spPr bwMode="auto">
          <a:xfrm>
            <a:off x="1833563" y="2746375"/>
            <a:ext cx="679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iload 3</a:t>
            </a:r>
          </a:p>
        </p:txBody>
      </p:sp>
      <p:sp>
        <p:nvSpPr>
          <p:cNvPr id="41043" name="Rectangle 83"/>
          <p:cNvSpPr>
            <a:spLocks/>
          </p:cNvSpPr>
          <p:nvPr/>
        </p:nvSpPr>
        <p:spPr bwMode="auto">
          <a:xfrm>
            <a:off x="1804988" y="3832225"/>
            <a:ext cx="679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iload 4</a:t>
            </a:r>
          </a:p>
        </p:txBody>
      </p:sp>
      <p:sp>
        <p:nvSpPr>
          <p:cNvPr id="41044" name="Rectangle 84"/>
          <p:cNvSpPr>
            <a:spLocks/>
          </p:cNvSpPr>
          <p:nvPr/>
        </p:nvSpPr>
        <p:spPr bwMode="auto">
          <a:xfrm>
            <a:off x="2527300" y="4872038"/>
            <a:ext cx="492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iadd</a:t>
            </a:r>
          </a:p>
        </p:txBody>
      </p:sp>
      <p:sp>
        <p:nvSpPr>
          <p:cNvPr id="41045" name="Rectangle 85"/>
          <p:cNvSpPr>
            <a:spLocks/>
          </p:cNvSpPr>
          <p:nvPr/>
        </p:nvSpPr>
        <p:spPr bwMode="auto">
          <a:xfrm>
            <a:off x="4310063" y="5370513"/>
            <a:ext cx="7381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istore 3</a:t>
            </a:r>
          </a:p>
        </p:txBody>
      </p:sp>
      <p:grpSp>
        <p:nvGrpSpPr>
          <p:cNvPr id="41046" name="Group 86"/>
          <p:cNvGrpSpPr>
            <a:grpSpLocks/>
          </p:cNvGrpSpPr>
          <p:nvPr/>
        </p:nvGrpSpPr>
        <p:grpSpPr bwMode="auto">
          <a:xfrm>
            <a:off x="5333939" y="2825750"/>
            <a:ext cx="1835211" cy="571500"/>
            <a:chOff x="-43" y="0"/>
            <a:chExt cx="1155" cy="360"/>
          </a:xfrm>
        </p:grpSpPr>
        <p:sp>
          <p:nvSpPr>
            <p:cNvPr id="41047" name="Rectangle 87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48" name="Rectangle 88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49" name="Rectangle 89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50" name="Rectangle 90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51" name="Rectangle 91"/>
            <p:cNvSpPr>
              <a:spLocks/>
            </p:cNvSpPr>
            <p:nvPr/>
          </p:nvSpPr>
          <p:spPr bwMode="auto">
            <a:xfrm>
              <a:off x="734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52" name="Rectangle 92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53" name="Rectangle 93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54" name="Rectangle 94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55" name="Rectangle 95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56" name="Rectangle 96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57" name="Rectangle 97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58" name="Rectangle 98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59" name="Rectangle 99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60" name="Rectangle 100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41061" name="Group 101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41062" name="Rectangle 102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rgbClr val="00006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063" name="Rectangle 103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64" name="Rectangle 104"/>
            <p:cNvSpPr>
              <a:spLocks/>
            </p:cNvSpPr>
            <p:nvPr/>
          </p:nvSpPr>
          <p:spPr bwMode="auto">
            <a:xfrm>
              <a:off x="-43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</p:grpSp>
      <p:grpSp>
        <p:nvGrpSpPr>
          <p:cNvPr id="41065" name="Group 105"/>
          <p:cNvGrpSpPr>
            <a:grpSpLocks/>
          </p:cNvGrpSpPr>
          <p:nvPr/>
        </p:nvGrpSpPr>
        <p:grpSpPr bwMode="auto">
          <a:xfrm>
            <a:off x="5333939" y="5443538"/>
            <a:ext cx="1835211" cy="571500"/>
            <a:chOff x="-43" y="0"/>
            <a:chExt cx="1155" cy="360"/>
          </a:xfrm>
        </p:grpSpPr>
        <p:sp>
          <p:nvSpPr>
            <p:cNvPr id="41066" name="Rectangle 106"/>
            <p:cNvSpPr>
              <a:spLocks/>
            </p:cNvSpPr>
            <p:nvPr/>
          </p:nvSpPr>
          <p:spPr bwMode="auto">
            <a:xfrm>
              <a:off x="364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67" name="Rectangle 107"/>
            <p:cNvSpPr>
              <a:spLocks/>
            </p:cNvSpPr>
            <p:nvPr/>
          </p:nvSpPr>
          <p:spPr bwMode="auto">
            <a:xfrm>
              <a:off x="456" y="149"/>
              <a:ext cx="91" cy="9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68" name="Rectangle 108"/>
            <p:cNvSpPr>
              <a:spLocks/>
            </p:cNvSpPr>
            <p:nvPr/>
          </p:nvSpPr>
          <p:spPr bwMode="auto">
            <a:xfrm>
              <a:off x="549" y="149"/>
              <a:ext cx="91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69" name="Rectangle 109"/>
            <p:cNvSpPr>
              <a:spLocks/>
            </p:cNvSpPr>
            <p:nvPr/>
          </p:nvSpPr>
          <p:spPr bwMode="auto">
            <a:xfrm>
              <a:off x="642" y="149"/>
              <a:ext cx="90" cy="9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70" name="Rectangle 110"/>
            <p:cNvSpPr>
              <a:spLocks/>
            </p:cNvSpPr>
            <p:nvPr/>
          </p:nvSpPr>
          <p:spPr bwMode="auto">
            <a:xfrm>
              <a:off x="734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71" name="Rectangle 111"/>
            <p:cNvSpPr>
              <a:spLocks/>
            </p:cNvSpPr>
            <p:nvPr/>
          </p:nvSpPr>
          <p:spPr bwMode="auto">
            <a:xfrm>
              <a:off x="827" y="149"/>
              <a:ext cx="90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72" name="Rectangle 112"/>
            <p:cNvSpPr>
              <a:spLocks/>
            </p:cNvSpPr>
            <p:nvPr/>
          </p:nvSpPr>
          <p:spPr bwMode="auto">
            <a:xfrm>
              <a:off x="919" y="149"/>
              <a:ext cx="91" cy="9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73" name="Rectangle 113"/>
            <p:cNvSpPr>
              <a:spLocks/>
            </p:cNvSpPr>
            <p:nvPr/>
          </p:nvSpPr>
          <p:spPr bwMode="auto">
            <a:xfrm>
              <a:off x="366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74" name="Rectangle 114"/>
            <p:cNvSpPr>
              <a:spLocks/>
            </p:cNvSpPr>
            <p:nvPr/>
          </p:nvSpPr>
          <p:spPr bwMode="auto">
            <a:xfrm>
              <a:off x="45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75" name="Rectangle 115"/>
            <p:cNvSpPr>
              <a:spLocks/>
            </p:cNvSpPr>
            <p:nvPr/>
          </p:nvSpPr>
          <p:spPr bwMode="auto">
            <a:xfrm>
              <a:off x="552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76" name="Rectangle 116"/>
            <p:cNvSpPr>
              <a:spLocks/>
            </p:cNvSpPr>
            <p:nvPr/>
          </p:nvSpPr>
          <p:spPr bwMode="auto">
            <a:xfrm>
              <a:off x="645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77" name="Rectangle 117"/>
            <p:cNvSpPr>
              <a:spLocks/>
            </p:cNvSpPr>
            <p:nvPr/>
          </p:nvSpPr>
          <p:spPr bwMode="auto">
            <a:xfrm>
              <a:off x="739" y="11"/>
              <a:ext cx="92" cy="101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78" name="Rectangle 118"/>
            <p:cNvSpPr>
              <a:spLocks/>
            </p:cNvSpPr>
            <p:nvPr/>
          </p:nvSpPr>
          <p:spPr bwMode="auto">
            <a:xfrm>
              <a:off x="834" y="11"/>
              <a:ext cx="92" cy="101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1079" name="Rectangle 119"/>
            <p:cNvSpPr>
              <a:spLocks/>
            </p:cNvSpPr>
            <p:nvPr/>
          </p:nvSpPr>
          <p:spPr bwMode="auto">
            <a:xfrm>
              <a:off x="927" y="11"/>
              <a:ext cx="92" cy="101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41080" name="Group 120"/>
            <p:cNvGrpSpPr>
              <a:grpSpLocks/>
            </p:cNvGrpSpPr>
            <p:nvPr/>
          </p:nvGrpSpPr>
          <p:grpSpPr bwMode="auto">
            <a:xfrm>
              <a:off x="1020" y="11"/>
              <a:ext cx="92" cy="101"/>
              <a:chOff x="0" y="0"/>
              <a:chExt cx="92" cy="101"/>
            </a:xfrm>
          </p:grpSpPr>
          <p:sp>
            <p:nvSpPr>
              <p:cNvPr id="41081" name="Rectangle 121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 w="12700">
                <a:solidFill>
                  <a:srgbClr val="B2B2B2"/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082" name="Rectangle 122"/>
              <p:cNvSpPr>
                <a:spLocks/>
              </p:cNvSpPr>
              <p:nvPr/>
            </p:nvSpPr>
            <p:spPr bwMode="auto">
              <a:xfrm>
                <a:off x="0" y="0"/>
                <a:ext cx="92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83" name="Rectangle 123"/>
            <p:cNvSpPr>
              <a:spLocks/>
            </p:cNvSpPr>
            <p:nvPr/>
          </p:nvSpPr>
          <p:spPr bwMode="auto">
            <a:xfrm>
              <a:off x="-43" y="0"/>
              <a:ext cx="38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locals</a:t>
              </a:r>
            </a:p>
            <a:p>
              <a:pPr marL="39688" algn="r">
                <a:lnSpc>
                  <a:spcPct val="70000"/>
                </a:lnSpc>
                <a:spcBef>
                  <a:spcPts val="375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stack</a:t>
              </a:r>
            </a:p>
          </p:txBody>
        </p:sp>
      </p:grpSp>
      <p:sp>
        <p:nvSpPr>
          <p:cNvPr id="41084" name="Rectangle 124"/>
          <p:cNvSpPr>
            <a:spLocks/>
          </p:cNvSpPr>
          <p:nvPr/>
        </p:nvSpPr>
        <p:spPr bwMode="auto">
          <a:xfrm>
            <a:off x="6345238" y="4129088"/>
            <a:ext cx="50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goto</a:t>
            </a:r>
          </a:p>
        </p:txBody>
      </p:sp>
      <p:sp>
        <p:nvSpPr>
          <p:cNvPr id="41085" name="Rectangle 125"/>
          <p:cNvSpPr>
            <a:spLocks/>
          </p:cNvSpPr>
          <p:nvPr/>
        </p:nvSpPr>
        <p:spPr bwMode="auto">
          <a:xfrm>
            <a:off x="3567113" y="5108575"/>
            <a:ext cx="62071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FF000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String</a:t>
            </a:r>
          </a:p>
        </p:txBody>
      </p:sp>
      <p:sp>
        <p:nvSpPr>
          <p:cNvPr id="41086" name="Rectangle 126"/>
          <p:cNvSpPr>
            <a:spLocks/>
          </p:cNvSpPr>
          <p:nvPr/>
        </p:nvSpPr>
        <p:spPr bwMode="auto">
          <a:xfrm>
            <a:off x="6557963" y="2501900"/>
            <a:ext cx="10937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FF000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StringBuffer</a:t>
            </a:r>
          </a:p>
        </p:txBody>
      </p:sp>
      <p:sp>
        <p:nvSpPr>
          <p:cNvPr id="41087" name="Rectangle 127"/>
          <p:cNvSpPr>
            <a:spLocks/>
          </p:cNvSpPr>
          <p:nvPr/>
        </p:nvSpPr>
        <p:spPr bwMode="auto">
          <a:xfrm>
            <a:off x="6786563" y="5114925"/>
            <a:ext cx="6699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FF000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Object</a:t>
            </a:r>
          </a:p>
        </p:txBody>
      </p:sp>
      <p:sp>
        <p:nvSpPr>
          <p:cNvPr id="41088" name="Oval 128"/>
          <p:cNvSpPr>
            <a:spLocks/>
          </p:cNvSpPr>
          <p:nvPr/>
        </p:nvSpPr>
        <p:spPr bwMode="auto">
          <a:xfrm>
            <a:off x="6789738" y="2767013"/>
            <a:ext cx="311150" cy="31115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89" name="Oval 129"/>
          <p:cNvSpPr>
            <a:spLocks/>
          </p:cNvSpPr>
          <p:nvPr/>
        </p:nvSpPr>
        <p:spPr bwMode="auto">
          <a:xfrm>
            <a:off x="3578225" y="5389563"/>
            <a:ext cx="311150" cy="31115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90" name="Oval 130"/>
          <p:cNvSpPr>
            <a:spLocks/>
          </p:cNvSpPr>
          <p:nvPr/>
        </p:nvSpPr>
        <p:spPr bwMode="auto">
          <a:xfrm>
            <a:off x="6794500" y="5381625"/>
            <a:ext cx="311150" cy="31115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91" name="Rectangle 13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752600"/>
          </a:xfrm>
          <a:ln/>
        </p:spPr>
        <p:txBody>
          <a:bodyPr rIns="132080" anchor="b"/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32942-0524-1442-9021-95BDF32777D8}" type="slidenum">
              <a:rPr lang="en-US"/>
              <a:pPr/>
              <a:t>37</a:t>
            </a:fld>
            <a:endParaRPr lang="en-US"/>
          </a:p>
        </p:txBody>
      </p:sp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981200"/>
          </a:xfrm>
          <a:ln/>
        </p:spPr>
        <p:txBody>
          <a:bodyPr rIns="132080"/>
          <a:lstStyle/>
          <a:p>
            <a:r>
              <a:rPr lang="en-US"/>
              <a:t>Mobile Code</a:t>
            </a:r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1660525" y="2633663"/>
            <a:ext cx="1733550" cy="406400"/>
          </a:xfrm>
          <a:prstGeom prst="rect">
            <a:avLst/>
          </a:prstGeom>
          <a:solidFill>
            <a:srgbClr val="008000"/>
          </a:solidFill>
          <a:ln w="25400">
            <a:solidFill>
              <a:srgbClr val="9900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rgbClr val="FFFFFF"/>
                </a:solidFill>
                <a:ea typeface="ＭＳ Ｐゴシック" charset="0"/>
                <a:cs typeface="Arial" charset="0"/>
              </a:rPr>
              <a:t>Java program</a:t>
            </a:r>
          </a:p>
        </p:txBody>
      </p:sp>
      <p:sp>
        <p:nvSpPr>
          <p:cNvPr id="41987" name="Rectangle 3"/>
          <p:cNvSpPr>
            <a:spLocks/>
          </p:cNvSpPr>
          <p:nvPr/>
        </p:nvSpPr>
        <p:spPr bwMode="auto">
          <a:xfrm>
            <a:off x="1957388" y="3549650"/>
            <a:ext cx="1139825" cy="698500"/>
          </a:xfrm>
          <a:prstGeom prst="rect">
            <a:avLst/>
          </a:prstGeom>
          <a:solidFill>
            <a:srgbClr val="3333CC"/>
          </a:solidFill>
          <a:ln w="25400">
            <a:solidFill>
              <a:srgbClr val="9900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rgbClr val="FFFFFF"/>
                </a:solidFill>
                <a:ea typeface="ＭＳ Ｐゴシック" charset="0"/>
                <a:cs typeface="Arial" charset="0"/>
              </a:rPr>
              <a:t>Java</a:t>
            </a:r>
          </a:p>
          <a:p>
            <a:pPr marL="39688" algn="ctr"/>
            <a:r>
              <a:rPr lang="en-US" sz="2000">
                <a:solidFill>
                  <a:srgbClr val="FFFFFF"/>
                </a:solidFill>
                <a:ea typeface="ＭＳ Ｐゴシック" charset="0"/>
                <a:cs typeface="Arial" charset="0"/>
              </a:rPr>
              <a:t>compiler</a:t>
            </a:r>
          </a:p>
        </p:txBody>
      </p:sp>
      <p:sp>
        <p:nvSpPr>
          <p:cNvPr id="41988" name="Rectangle 4"/>
          <p:cNvSpPr>
            <a:spLocks/>
          </p:cNvSpPr>
          <p:nvPr/>
        </p:nvSpPr>
        <p:spPr bwMode="auto">
          <a:xfrm>
            <a:off x="1608138" y="4845050"/>
            <a:ext cx="1817687" cy="406400"/>
          </a:xfrm>
          <a:prstGeom prst="rect">
            <a:avLst/>
          </a:prstGeom>
          <a:solidFill>
            <a:srgbClr val="008000"/>
          </a:solidFill>
          <a:ln w="25400">
            <a:solidFill>
              <a:srgbClr val="9900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0" tIns="0" rIns="40639" bIns="0">
            <a:noAutofit/>
          </a:bodyPr>
          <a:lstStyle/>
          <a:p>
            <a:pPr marL="39688" algn="ctr"/>
            <a:r>
              <a:rPr lang="en-US" sz="2000" dirty="0" smtClean="0">
                <a:solidFill>
                  <a:srgbClr val="FFFFFF"/>
                </a:solidFill>
                <a:ea typeface="ＭＳ Ｐゴシック" charset="0"/>
                <a:cs typeface="Arial" charset="0"/>
              </a:rPr>
              <a:t>Java </a:t>
            </a:r>
            <a:r>
              <a:rPr lang="en-US" sz="2000" dirty="0" err="1">
                <a:solidFill>
                  <a:srgbClr val="FFFFFF"/>
                </a:solidFill>
                <a:ea typeface="ＭＳ Ｐゴシック" charset="0"/>
                <a:cs typeface="Arial" charset="0"/>
              </a:rPr>
              <a:t>bytecode</a:t>
            </a:r>
            <a:endParaRPr lang="en-US" sz="2000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2528888" y="3059113"/>
            <a:ext cx="1587" cy="481012"/>
          </a:xfrm>
          <a:prstGeom prst="line">
            <a:avLst/>
          </a:prstGeom>
          <a:noFill/>
          <a:ln w="25400">
            <a:solidFill>
              <a:srgbClr val="990033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2528888" y="4279900"/>
            <a:ext cx="1587" cy="555625"/>
          </a:xfrm>
          <a:prstGeom prst="line">
            <a:avLst/>
          </a:prstGeom>
          <a:noFill/>
          <a:ln w="25400">
            <a:solidFill>
              <a:srgbClr val="990033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4551363" y="1566863"/>
            <a:ext cx="1587" cy="490537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Rectangle 8"/>
          <p:cNvSpPr>
            <a:spLocks/>
          </p:cNvSpPr>
          <p:nvPr/>
        </p:nvSpPr>
        <p:spPr bwMode="auto">
          <a:xfrm>
            <a:off x="5840413" y="4845050"/>
            <a:ext cx="1498600" cy="406400"/>
          </a:xfrm>
          <a:prstGeom prst="rect">
            <a:avLst/>
          </a:prstGeom>
          <a:solidFill>
            <a:srgbClr val="3333CC"/>
          </a:solidFill>
          <a:ln w="25400">
            <a:solidFill>
              <a:srgbClr val="99003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/>
          <a:lstStyle/>
          <a:p>
            <a:pPr marL="39688" algn="ctr"/>
            <a:r>
              <a:rPr lang="en-US" sz="2000" dirty="0">
                <a:solidFill>
                  <a:srgbClr val="FFFFFF"/>
                </a:solidFill>
                <a:ea typeface="ＭＳ Ｐゴシック" charset="0"/>
                <a:cs typeface="Arial" charset="0"/>
              </a:rPr>
              <a:t>JVM or JIT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3457575" y="5053013"/>
            <a:ext cx="2373313" cy="1587"/>
          </a:xfrm>
          <a:prstGeom prst="line">
            <a:avLst/>
          </a:prstGeom>
          <a:noFill/>
          <a:ln w="25400">
            <a:solidFill>
              <a:srgbClr val="990033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1208088" y="1495425"/>
            <a:ext cx="264636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Software producer</a:t>
            </a:r>
          </a:p>
          <a:p>
            <a:pPr marL="39688" algn="ctr"/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(untrusted)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5197475" y="1495425"/>
            <a:ext cx="27813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Software consumer</a:t>
            </a:r>
          </a:p>
          <a:p>
            <a:pPr marL="39688" algn="ctr"/>
            <a:r>
              <a:rPr lang="en-US">
                <a:solidFill>
                  <a:schemeClr val="tx1"/>
                </a:solidFill>
                <a:ea typeface="ＭＳ Ｐゴシック" charset="0"/>
                <a:cs typeface="Arial" charset="0"/>
              </a:rPr>
              <a:t>(trusted)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 rot="-5400000">
            <a:off x="3671094" y="3474244"/>
            <a:ext cx="21034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rgbClr val="FF0000"/>
                </a:solidFill>
                <a:ea typeface="ＭＳ Ｐゴシック" charset="0"/>
                <a:cs typeface="Arial" charset="0"/>
              </a:rPr>
              <a:t>trust boundary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711C7-E65D-2044-B8E1-5B09FC0A32D8}" type="slidenum">
              <a:rPr lang="en-US"/>
              <a:pPr/>
              <a:t>38</a:t>
            </a:fld>
            <a:endParaRPr lang="en-US"/>
          </a:p>
        </p:txBody>
      </p:sp>
      <p:sp>
        <p:nvSpPr>
          <p:cNvPr id="43009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823913" y="1835150"/>
            <a:ext cx="7653337" cy="502285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marL="268288" indent="-228600">
              <a:buFont typeface="Arial" charset="0"/>
              <a:buNone/>
            </a:pPr>
            <a:r>
              <a:rPr lang="en-US">
                <a:solidFill>
                  <a:srgbClr val="3333CC"/>
                </a:solidFill>
              </a:rPr>
              <a:t>Problem: mobile code is not trustworthy!</a:t>
            </a:r>
          </a:p>
          <a:p>
            <a:pPr marL="268288" indent="-228600">
              <a:buClr>
                <a:srgbClr val="000000"/>
              </a:buClr>
            </a:pPr>
            <a:r>
              <a:rPr lang="en-US" sz="2800"/>
              <a:t>We often have </a:t>
            </a:r>
            <a:r>
              <a:rPr lang="en-US" sz="2800" i="1">
                <a:solidFill>
                  <a:srgbClr val="FF0000"/>
                </a:solidFill>
              </a:rPr>
              <a:t>trusted</a:t>
            </a:r>
            <a:r>
              <a:rPr lang="en-US" sz="2800"/>
              <a:t> and </a:t>
            </a:r>
            <a:r>
              <a:rPr lang="en-US" sz="2800" i="1">
                <a:solidFill>
                  <a:srgbClr val="FF0000"/>
                </a:solidFill>
              </a:rPr>
              <a:t>untrusted</a:t>
            </a:r>
            <a:r>
              <a:rPr lang="en-US" sz="2800"/>
              <a:t> code running together in the same virtual machine</a:t>
            </a:r>
          </a:p>
          <a:p>
            <a:pPr marL="784225" lvl="1" indent="-284163">
              <a:buClr>
                <a:srgbClr val="008000"/>
              </a:buClr>
            </a:pPr>
            <a:r>
              <a:rPr lang="en-US" sz="2400"/>
              <a:t>e.g., applets downloaded off the net and running in our browser</a:t>
            </a:r>
          </a:p>
          <a:p>
            <a:pPr marL="268288" indent="-228600">
              <a:buClr>
                <a:srgbClr val="000000"/>
              </a:buClr>
            </a:pPr>
            <a:r>
              <a:rPr lang="en-US" sz="2800"/>
              <a:t>Do not want untrusted code to perform critical operations (file I/O, net I/O, class loading, security management,...)</a:t>
            </a:r>
          </a:p>
          <a:p>
            <a:pPr marL="268288" indent="-228600">
              <a:buClr>
                <a:srgbClr val="FF0000"/>
              </a:buClr>
            </a:pPr>
            <a:r>
              <a:rPr lang="en-US" sz="2800" i="1">
                <a:solidFill>
                  <a:srgbClr val="FF0000"/>
                </a:solidFill>
              </a:rPr>
              <a:t>How do we prevent this?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772400" cy="1555750"/>
          </a:xfrm>
          <a:ln/>
        </p:spPr>
        <p:txBody>
          <a:bodyPr rIns="132080"/>
          <a:lstStyle/>
          <a:p>
            <a:r>
              <a:rPr lang="en-US"/>
              <a:t>Mobile Code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3645B-91CD-5A47-9B66-F442A23CF343}" type="slidenum">
              <a:rPr lang="en-US"/>
              <a:pPr/>
              <a:t>39</a:t>
            </a:fld>
            <a:endParaRPr lang="en-US"/>
          </a:p>
        </p:txBody>
      </p:sp>
      <p:sp>
        <p:nvSpPr>
          <p:cNvPr id="44033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823913" y="1797050"/>
            <a:ext cx="7653337" cy="506095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marL="268288" indent="-228600">
              <a:buFont typeface="Arial" charset="0"/>
              <a:buNone/>
            </a:pPr>
            <a:r>
              <a:rPr lang="en-US">
                <a:solidFill>
                  <a:srgbClr val="3333CC"/>
                </a:solidFill>
              </a:rPr>
              <a:t>Early approach: </a:t>
            </a:r>
            <a:r>
              <a:rPr lang="en-US" i="1">
                <a:solidFill>
                  <a:srgbClr val="FF0000"/>
                </a:solidFill>
              </a:rPr>
              <a:t>signed applets</a:t>
            </a:r>
          </a:p>
          <a:p>
            <a:pPr marL="268288" indent="-228600">
              <a:buClr>
                <a:srgbClr val="000000"/>
              </a:buClr>
            </a:pPr>
            <a:r>
              <a:rPr lang="en-US" sz="2800"/>
              <a:t>Not so great</a:t>
            </a:r>
          </a:p>
          <a:p>
            <a:pPr marL="784225" lvl="1" indent="-284163">
              <a:buClr>
                <a:srgbClr val="008000"/>
              </a:buClr>
            </a:pPr>
            <a:r>
              <a:rPr lang="en-US" sz="2400"/>
              <a:t>everything is either trusted or untrusted, nothing in between</a:t>
            </a:r>
          </a:p>
          <a:p>
            <a:pPr marL="784225" lvl="1" indent="-284163">
              <a:buClr>
                <a:srgbClr val="008000"/>
              </a:buClr>
            </a:pPr>
            <a:r>
              <a:rPr lang="en-US" sz="2400"/>
              <a:t>a signature can only </a:t>
            </a:r>
            <a:r>
              <a:rPr lang="en-US" sz="2400" i="1">
                <a:solidFill>
                  <a:srgbClr val="FF0000"/>
                </a:solidFill>
              </a:rPr>
              <a:t>verify</a:t>
            </a:r>
            <a:r>
              <a:rPr lang="en-US" sz="2400"/>
              <a:t> an already existing relationship of trust, it cannot </a:t>
            </a:r>
            <a:r>
              <a:rPr lang="en-US" sz="2400" i="1">
                <a:solidFill>
                  <a:srgbClr val="FF0000"/>
                </a:solidFill>
              </a:rPr>
              <a:t>create</a:t>
            </a:r>
            <a:r>
              <a:rPr lang="en-US" sz="2400"/>
              <a:t> trust</a:t>
            </a:r>
          </a:p>
          <a:p>
            <a:pPr marL="268288" indent="-228600">
              <a:buClr>
                <a:srgbClr val="000000"/>
              </a:buClr>
            </a:pPr>
            <a:r>
              <a:rPr lang="en-US" sz="2800"/>
              <a:t>Would like to allow untrusted code to interact with trusted code</a:t>
            </a:r>
          </a:p>
          <a:p>
            <a:pPr marL="784225" lvl="1" indent="-284163">
              <a:buClr>
                <a:srgbClr val="008000"/>
              </a:buClr>
            </a:pPr>
            <a:r>
              <a:rPr lang="en-US" sz="2400"/>
              <a:t>just monitor its activity somehow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17500"/>
            <a:ext cx="7772400" cy="1479550"/>
          </a:xfrm>
          <a:ln/>
        </p:spPr>
        <p:txBody>
          <a:bodyPr rIns="132080"/>
          <a:lstStyle/>
          <a:p>
            <a:r>
              <a:rPr lang="en-US"/>
              <a:t>Mobile Code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44B5E-75E0-7949-A837-F8332210EC94}" type="slidenum">
              <a:rPr lang="en-US"/>
              <a:pPr/>
              <a:t>4</a:t>
            </a:fld>
            <a:endParaRPr 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714500"/>
          </a:xfrm>
          <a:ln/>
        </p:spPr>
        <p:txBody>
          <a:bodyPr rIns="132080"/>
          <a:lstStyle/>
          <a:p>
            <a:r>
              <a:rPr lang="en-US"/>
              <a:t>Instance Method Dispatch</a:t>
            </a:r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54063" y="1708150"/>
            <a:ext cx="7797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25438" indent="-285750" algn="ctr">
              <a:lnSpc>
                <a:spcPct val="110000"/>
              </a:lnSpc>
            </a:pPr>
            <a:r>
              <a:rPr lang="en-US" sz="36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x.foo</a:t>
            </a:r>
            <a:r>
              <a:rPr lang="en-US" sz="36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(...)</a:t>
            </a:r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 </a:t>
            </a:r>
          </a:p>
          <a:p>
            <a:pPr marL="325438" indent="-285750" algn="ctr">
              <a:lnSpc>
                <a:spcPct val="110000"/>
              </a:lnSpc>
            </a:pPr>
            <a:endParaRPr lang="en-US" sz="1200" dirty="0">
              <a:solidFill>
                <a:srgbClr val="3333CC"/>
              </a:solidFill>
              <a:ea typeface="ＭＳ Ｐゴシック" charset="0"/>
              <a:cs typeface="Arial" charset="0"/>
            </a:endParaRP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compiles to </a:t>
            </a:r>
            <a:r>
              <a:rPr lang="en-US" sz="3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invokevirtual</a:t>
            </a:r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 </a:t>
            </a: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Every loaded class knows its superclass</a:t>
            </a:r>
          </a:p>
          <a:p>
            <a:pPr marL="782638" lvl="1" indent="-285750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name of superclass is in the constant pool</a:t>
            </a:r>
          </a:p>
          <a:p>
            <a:pPr marL="782638" lvl="1" indent="-285750">
              <a:lnSpc>
                <a:spcPct val="110000"/>
              </a:lnSpc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like a parent pointer in the class hierarchy</a:t>
            </a: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 dirty="0" err="1">
                <a:solidFill>
                  <a:srgbClr val="3333CC"/>
                </a:solidFill>
                <a:ea typeface="ＭＳ Ｐゴシック" charset="0"/>
                <a:cs typeface="Arial" charset="0"/>
              </a:rPr>
              <a:t>bytecode</a:t>
            </a:r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 evaluates arguments of </a:t>
            </a:r>
            <a:r>
              <a:rPr lang="en-US" sz="32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x.foo</a:t>
            </a:r>
            <a:r>
              <a:rPr lang="en-US" sz="3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(...)</a:t>
            </a:r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, pushes them on the stack</a:t>
            </a: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Object </a:t>
            </a:r>
            <a:r>
              <a:rPr lang="en-US" sz="32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x</a:t>
            </a:r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 is always the first argument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95A7F-019A-6E4D-9B45-B09D64791601}" type="slidenum">
              <a:rPr lang="en-US"/>
              <a:pPr/>
              <a:t>40</a:t>
            </a:fld>
            <a:endParaRPr lang="en-US"/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785813" y="3806825"/>
            <a:ext cx="7653337" cy="3051175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marL="611188" indent="-571500">
              <a:buFont typeface="Arial" charset="0"/>
              <a:buNone/>
            </a:pPr>
            <a:r>
              <a:rPr lang="en-US">
                <a:solidFill>
                  <a:srgbClr val="FF0000"/>
                </a:solidFill>
              </a:rPr>
              <a:t>A)</a:t>
            </a:r>
            <a:r>
              <a:rPr lang="en-US">
                <a:solidFill>
                  <a:srgbClr val="3333CC"/>
                </a:solidFill>
              </a:rPr>
              <a:t> Because untrusted code calls system code to do stuff (file I/O, etc.) – system code could be operating on behalf of untrusted code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2114550"/>
          </a:xfrm>
          <a:ln/>
        </p:spPr>
        <p:txBody>
          <a:bodyPr rIns="132080"/>
          <a:lstStyle/>
          <a:p>
            <a:r>
              <a:rPr lang="en-US"/>
              <a:t>Mobile Code</a:t>
            </a:r>
          </a:p>
        </p:txBody>
      </p:sp>
      <p:sp>
        <p:nvSpPr>
          <p:cNvPr id="45059" name="Rectangle 3"/>
          <p:cNvSpPr>
            <a:spLocks/>
          </p:cNvSpPr>
          <p:nvPr/>
        </p:nvSpPr>
        <p:spPr bwMode="auto">
          <a:xfrm>
            <a:off x="785813" y="1987550"/>
            <a:ext cx="76581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611188" indent="-571500">
              <a:spcBef>
                <a:spcPts val="738"/>
              </a:spcBef>
            </a:pPr>
            <a:r>
              <a:rPr lang="en-US" sz="3200">
                <a:solidFill>
                  <a:srgbClr val="FF0000"/>
                </a:solidFill>
                <a:ea typeface="ＭＳ Ｐゴシック" charset="0"/>
                <a:cs typeface="Arial" charset="0"/>
              </a:rPr>
              <a:t>Q)</a:t>
            </a:r>
            <a:r>
              <a:rPr lang="en-US" sz="3200">
                <a:solidFill>
                  <a:srgbClr val="3333CC"/>
                </a:solidFill>
                <a:ea typeface="ＭＳ Ｐゴシック" charset="0"/>
                <a:cs typeface="Arial" charset="0"/>
              </a:rPr>
              <a:t> Why not just let trusted (system) code do anything it wants, even in the presence of untrusted code?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5502-80A0-4C49-8CDA-06E62B419C4C}" type="slidenum">
              <a:rPr lang="en-US"/>
              <a:pPr/>
              <a:t>41</a:t>
            </a:fld>
            <a:endParaRPr lang="en-US"/>
          </a:p>
        </p:txBody>
      </p:sp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33350"/>
            <a:ext cx="7772400" cy="1847850"/>
          </a:xfrm>
          <a:ln/>
        </p:spPr>
        <p:txBody>
          <a:bodyPr rIns="132080"/>
          <a:lstStyle/>
          <a:p>
            <a:r>
              <a:rPr lang="en-US"/>
              <a:t>Runtime Stack</a:t>
            </a:r>
          </a:p>
        </p:txBody>
      </p:sp>
      <p:sp>
        <p:nvSpPr>
          <p:cNvPr id="46082" name="Rectangle 2"/>
          <p:cNvSpPr>
            <a:spLocks/>
          </p:cNvSpPr>
          <p:nvPr/>
        </p:nvSpPr>
        <p:spPr bwMode="auto">
          <a:xfrm>
            <a:off x="671513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3" name="Rectangle 3"/>
          <p:cNvSpPr>
            <a:spLocks/>
          </p:cNvSpPr>
          <p:nvPr/>
        </p:nvSpPr>
        <p:spPr bwMode="auto">
          <a:xfrm>
            <a:off x="1976438" y="2347913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3281363" y="2347913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5" name="Rectangle 5"/>
          <p:cNvSpPr>
            <a:spLocks/>
          </p:cNvSpPr>
          <p:nvPr/>
        </p:nvSpPr>
        <p:spPr bwMode="auto">
          <a:xfrm>
            <a:off x="4586288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5900738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7" name="Rectangle 7"/>
          <p:cNvSpPr>
            <a:spLocks/>
          </p:cNvSpPr>
          <p:nvPr/>
        </p:nvSpPr>
        <p:spPr bwMode="auto">
          <a:xfrm>
            <a:off x="7205663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8" name="Rectangle 8"/>
          <p:cNvSpPr>
            <a:spLocks/>
          </p:cNvSpPr>
          <p:nvPr/>
        </p:nvSpPr>
        <p:spPr bwMode="auto">
          <a:xfrm>
            <a:off x="4818063" y="4060825"/>
            <a:ext cx="2930525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stack frames of</a:t>
            </a:r>
            <a:b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</a:b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system methods</a:t>
            </a:r>
            <a:b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</a:b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(trusted)</a:t>
            </a:r>
          </a:p>
        </p:txBody>
      </p:sp>
      <p:sp>
        <p:nvSpPr>
          <p:cNvPr id="46089" name="AutoShape 9"/>
          <p:cNvSpPr>
            <a:spLocks/>
          </p:cNvSpPr>
          <p:nvPr/>
        </p:nvSpPr>
        <p:spPr bwMode="auto">
          <a:xfrm rot="10800000">
            <a:off x="2609850" y="3228975"/>
            <a:ext cx="90488" cy="8318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0" name="AutoShape 10"/>
          <p:cNvSpPr>
            <a:spLocks/>
          </p:cNvSpPr>
          <p:nvPr/>
        </p:nvSpPr>
        <p:spPr bwMode="auto">
          <a:xfrm rot="10800000">
            <a:off x="5219700" y="3228975"/>
            <a:ext cx="1065213" cy="8318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1" name="AutoShape 11"/>
          <p:cNvSpPr>
            <a:spLocks/>
          </p:cNvSpPr>
          <p:nvPr/>
        </p:nvSpPr>
        <p:spPr bwMode="auto">
          <a:xfrm rot="10800000" flipH="1">
            <a:off x="6284913" y="3228975"/>
            <a:ext cx="249237" cy="8318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2" name="AutoShape 12"/>
          <p:cNvSpPr>
            <a:spLocks/>
          </p:cNvSpPr>
          <p:nvPr/>
        </p:nvSpPr>
        <p:spPr bwMode="auto">
          <a:xfrm rot="10800000" flipH="1">
            <a:off x="6284913" y="3228975"/>
            <a:ext cx="1554162" cy="8318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3" name="Rectangle 13"/>
          <p:cNvSpPr>
            <a:spLocks/>
          </p:cNvSpPr>
          <p:nvPr/>
        </p:nvSpPr>
        <p:spPr bwMode="auto">
          <a:xfrm>
            <a:off x="1311275" y="4060825"/>
            <a:ext cx="277495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660066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>
                <a:solidFill>
                  <a:srgbClr val="660066"/>
                </a:solidFill>
                <a:ea typeface="ＭＳ Ｐゴシック" charset="0"/>
                <a:cs typeface="Arial" charset="0"/>
              </a:rPr>
              <a:t>stack frames of</a:t>
            </a:r>
            <a:br>
              <a:rPr lang="en-US" sz="2800">
                <a:solidFill>
                  <a:srgbClr val="660066"/>
                </a:solidFill>
                <a:ea typeface="ＭＳ Ｐゴシック" charset="0"/>
                <a:cs typeface="Arial" charset="0"/>
              </a:rPr>
            </a:br>
            <a:r>
              <a:rPr lang="en-US" sz="2800">
                <a:solidFill>
                  <a:srgbClr val="660066"/>
                </a:solidFill>
                <a:ea typeface="ＭＳ Ｐゴシック" charset="0"/>
                <a:cs typeface="Arial" charset="0"/>
              </a:rPr>
              <a:t>applet methods</a:t>
            </a:r>
            <a:br>
              <a:rPr lang="en-US" sz="2800">
                <a:solidFill>
                  <a:srgbClr val="660066"/>
                </a:solidFill>
                <a:ea typeface="ＭＳ Ｐゴシック" charset="0"/>
                <a:cs typeface="Arial" charset="0"/>
              </a:rPr>
            </a:br>
            <a:r>
              <a:rPr lang="en-US" sz="2800">
                <a:solidFill>
                  <a:srgbClr val="660066"/>
                </a:solidFill>
                <a:ea typeface="ＭＳ Ｐゴシック" charset="0"/>
                <a:cs typeface="Arial" charset="0"/>
              </a:rPr>
              <a:t>(untrusted)</a:t>
            </a:r>
          </a:p>
        </p:txBody>
      </p:sp>
      <p:sp>
        <p:nvSpPr>
          <p:cNvPr id="46094" name="AutoShape 14"/>
          <p:cNvSpPr>
            <a:spLocks/>
          </p:cNvSpPr>
          <p:nvPr/>
        </p:nvSpPr>
        <p:spPr bwMode="auto">
          <a:xfrm rot="10800000" flipH="1">
            <a:off x="2700338" y="3228975"/>
            <a:ext cx="1214437" cy="8318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95" name="Rectangle 15"/>
          <p:cNvSpPr>
            <a:spLocks/>
          </p:cNvSpPr>
          <p:nvPr/>
        </p:nvSpPr>
        <p:spPr bwMode="auto">
          <a:xfrm rot="5400000">
            <a:off x="8433594" y="2563019"/>
            <a:ext cx="509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top</a:t>
            </a:r>
          </a:p>
        </p:txBody>
      </p:sp>
      <p:sp>
        <p:nvSpPr>
          <p:cNvPr id="46096" name="Rectangle 16"/>
          <p:cNvSpPr>
            <a:spLocks/>
          </p:cNvSpPr>
          <p:nvPr/>
        </p:nvSpPr>
        <p:spPr bwMode="auto">
          <a:xfrm rot="5400000">
            <a:off x="57944" y="2601119"/>
            <a:ext cx="9318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bottom</a:t>
            </a:r>
          </a:p>
        </p:txBody>
      </p:sp>
      <p:sp>
        <p:nvSpPr>
          <p:cNvPr id="46097" name="Rectangle 17"/>
          <p:cNvSpPr>
            <a:spLocks/>
          </p:cNvSpPr>
          <p:nvPr/>
        </p:nvSpPr>
        <p:spPr bwMode="auto">
          <a:xfrm>
            <a:off x="6769100" y="1273175"/>
            <a:ext cx="2049463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rgbClr val="FF0000"/>
                </a:solidFill>
                <a:ea typeface="ＭＳ Ｐゴシック" charset="0"/>
                <a:cs typeface="Arial" charset="0"/>
              </a:rPr>
              <a:t>some restricted</a:t>
            </a:r>
            <a:br>
              <a:rPr lang="en-US" sz="2000">
                <a:solidFill>
                  <a:srgbClr val="FF0000"/>
                </a:solidFill>
                <a:ea typeface="ＭＳ Ｐゴシック" charset="0"/>
                <a:cs typeface="Arial" charset="0"/>
              </a:rPr>
            </a:br>
            <a:r>
              <a:rPr lang="en-US" sz="2000">
                <a:solidFill>
                  <a:srgbClr val="FF0000"/>
                </a:solidFill>
                <a:ea typeface="ＭＳ Ｐゴシック" charset="0"/>
                <a:cs typeface="Arial" charset="0"/>
              </a:rPr>
              <a:t>operation (e.g.</a:t>
            </a:r>
            <a:br>
              <a:rPr lang="en-US" sz="2000">
                <a:solidFill>
                  <a:srgbClr val="FF0000"/>
                </a:solidFill>
                <a:ea typeface="ＭＳ Ｐゴシック" charset="0"/>
                <a:cs typeface="Arial" charset="0"/>
              </a:rPr>
            </a:br>
            <a:r>
              <a:rPr lang="en-US" sz="2000">
                <a:solidFill>
                  <a:srgbClr val="FF0000"/>
                </a:solidFill>
                <a:ea typeface="ＭＳ Ｐゴシック" charset="0"/>
                <a:cs typeface="Arial" charset="0"/>
              </a:rPr>
              <a:t>write to disk)</a:t>
            </a:r>
          </a:p>
        </p:txBody>
      </p:sp>
      <p:sp>
        <p:nvSpPr>
          <p:cNvPr id="46098" name="Rectangle 18"/>
          <p:cNvSpPr>
            <a:spLocks/>
          </p:cNvSpPr>
          <p:nvPr/>
        </p:nvSpPr>
        <p:spPr bwMode="auto">
          <a:xfrm>
            <a:off x="7662863" y="2516188"/>
            <a:ext cx="3698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R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1B8FF-80D9-5C41-97B4-2927C8688DFB}" type="slidenum">
              <a:rPr lang="en-US"/>
              <a:pPr/>
              <a:t>42</a:t>
            </a:fld>
            <a:endParaRPr lang="en-US"/>
          </a:p>
        </p:txBody>
      </p:sp>
      <p:sp>
        <p:nvSpPr>
          <p:cNvPr id="47105" name="Rectangle 1"/>
          <p:cNvSpPr>
            <a:spLocks/>
          </p:cNvSpPr>
          <p:nvPr/>
        </p:nvSpPr>
        <p:spPr bwMode="auto">
          <a:xfrm>
            <a:off x="671513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1976438" y="2347913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07" name="Rectangle 3"/>
          <p:cNvSpPr>
            <a:spLocks/>
          </p:cNvSpPr>
          <p:nvPr/>
        </p:nvSpPr>
        <p:spPr bwMode="auto">
          <a:xfrm>
            <a:off x="3281363" y="2347913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08" name="Rectangle 4"/>
          <p:cNvSpPr>
            <a:spLocks/>
          </p:cNvSpPr>
          <p:nvPr/>
        </p:nvSpPr>
        <p:spPr bwMode="auto">
          <a:xfrm>
            <a:off x="4586288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5900738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7205663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1" name="Rectangle 7"/>
          <p:cNvSpPr>
            <a:spLocks/>
          </p:cNvSpPr>
          <p:nvPr/>
        </p:nvSpPr>
        <p:spPr bwMode="auto">
          <a:xfrm rot="5400000">
            <a:off x="8433594" y="2563019"/>
            <a:ext cx="509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top</a:t>
            </a:r>
          </a:p>
        </p:txBody>
      </p:sp>
      <p:sp>
        <p:nvSpPr>
          <p:cNvPr id="47112" name="Rectangle 8"/>
          <p:cNvSpPr>
            <a:spLocks/>
          </p:cNvSpPr>
          <p:nvPr/>
        </p:nvSpPr>
        <p:spPr bwMode="auto">
          <a:xfrm rot="5400000">
            <a:off x="57944" y="2601119"/>
            <a:ext cx="9318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bottom</a:t>
            </a:r>
          </a:p>
        </p:txBody>
      </p:sp>
      <p:sp>
        <p:nvSpPr>
          <p:cNvPr id="47113" name="Rectangle 9"/>
          <p:cNvSpPr>
            <a:spLocks/>
          </p:cNvSpPr>
          <p:nvPr/>
        </p:nvSpPr>
        <p:spPr bwMode="auto">
          <a:xfrm>
            <a:off x="7662863" y="2516188"/>
            <a:ext cx="3698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R</a:t>
            </a:r>
          </a:p>
        </p:txBody>
      </p:sp>
      <p:sp>
        <p:nvSpPr>
          <p:cNvPr id="47114" name="Rectangle 10"/>
          <p:cNvSpPr>
            <a:spLocks/>
          </p:cNvSpPr>
          <p:nvPr/>
        </p:nvSpPr>
        <p:spPr bwMode="auto">
          <a:xfrm>
            <a:off x="1019175" y="3889375"/>
            <a:ext cx="70739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Maybe we want to disallow it</a:t>
            </a:r>
          </a:p>
          <a:p>
            <a:pPr marL="796925" lvl="1" indent="-300038"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the malicious applet may be trying to erase our disk</a:t>
            </a:r>
          </a:p>
          <a:p>
            <a:pPr marL="796925" lvl="1" indent="-300038"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it's calling system code to do that</a:t>
            </a:r>
          </a:p>
        </p:txBody>
      </p:sp>
      <p:sp>
        <p:nvSpPr>
          <p:cNvPr id="47115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133350"/>
            <a:ext cx="7772400" cy="1847850"/>
          </a:xfrm>
          <a:ln/>
        </p:spPr>
        <p:txBody>
          <a:bodyPr rIns="132080"/>
          <a:lstStyle/>
          <a:p>
            <a:r>
              <a:rPr lang="en-US"/>
              <a:t>Runtime Stack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FACC-B4D4-5142-B120-7D6B10FAB855}" type="slidenum">
              <a:rPr lang="en-US"/>
              <a:pPr/>
              <a:t>43</a:t>
            </a:fld>
            <a:endParaRPr lang="en-US"/>
          </a:p>
        </p:txBody>
      </p:sp>
      <p:sp>
        <p:nvSpPr>
          <p:cNvPr id="48129" name="Rectangle 1"/>
          <p:cNvSpPr>
            <a:spLocks/>
          </p:cNvSpPr>
          <p:nvPr/>
        </p:nvSpPr>
        <p:spPr bwMode="auto">
          <a:xfrm>
            <a:off x="671513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1976438" y="2347913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1" name="Rectangle 3"/>
          <p:cNvSpPr>
            <a:spLocks/>
          </p:cNvSpPr>
          <p:nvPr/>
        </p:nvSpPr>
        <p:spPr bwMode="auto">
          <a:xfrm>
            <a:off x="3281363" y="2347913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2" name="Rectangle 4"/>
          <p:cNvSpPr>
            <a:spLocks/>
          </p:cNvSpPr>
          <p:nvPr/>
        </p:nvSpPr>
        <p:spPr bwMode="auto">
          <a:xfrm>
            <a:off x="4586288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3" name="Rectangle 5"/>
          <p:cNvSpPr>
            <a:spLocks/>
          </p:cNvSpPr>
          <p:nvPr/>
        </p:nvSpPr>
        <p:spPr bwMode="auto">
          <a:xfrm>
            <a:off x="5900738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4" name="Rectangle 6"/>
          <p:cNvSpPr>
            <a:spLocks/>
          </p:cNvSpPr>
          <p:nvPr/>
        </p:nvSpPr>
        <p:spPr bwMode="auto">
          <a:xfrm>
            <a:off x="7205663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5" name="Rectangle 7"/>
          <p:cNvSpPr>
            <a:spLocks/>
          </p:cNvSpPr>
          <p:nvPr/>
        </p:nvSpPr>
        <p:spPr bwMode="auto">
          <a:xfrm rot="5400000">
            <a:off x="8433594" y="2563019"/>
            <a:ext cx="509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top</a:t>
            </a:r>
          </a:p>
        </p:txBody>
      </p:sp>
      <p:sp>
        <p:nvSpPr>
          <p:cNvPr id="48136" name="Rectangle 8"/>
          <p:cNvSpPr>
            <a:spLocks/>
          </p:cNvSpPr>
          <p:nvPr/>
        </p:nvSpPr>
        <p:spPr bwMode="auto">
          <a:xfrm rot="5400000">
            <a:off x="57944" y="2601119"/>
            <a:ext cx="9318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bottom</a:t>
            </a:r>
          </a:p>
        </p:txBody>
      </p:sp>
      <p:sp>
        <p:nvSpPr>
          <p:cNvPr id="48137" name="Rectangle 9"/>
          <p:cNvSpPr>
            <a:spLocks/>
          </p:cNvSpPr>
          <p:nvPr/>
        </p:nvSpPr>
        <p:spPr bwMode="auto">
          <a:xfrm>
            <a:off x="7662863" y="2516188"/>
            <a:ext cx="3698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R</a:t>
            </a:r>
          </a:p>
        </p:txBody>
      </p:sp>
      <p:sp>
        <p:nvSpPr>
          <p:cNvPr id="48138" name="Rectangle 10"/>
          <p:cNvSpPr>
            <a:spLocks/>
          </p:cNvSpPr>
          <p:nvPr/>
        </p:nvSpPr>
        <p:spPr bwMode="auto">
          <a:xfrm>
            <a:off x="1019175" y="3889375"/>
            <a:ext cx="70739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Or, maybe we want to allow it</a:t>
            </a:r>
          </a:p>
          <a:p>
            <a:pPr marL="631825" lvl="1" indent="-292100"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it may just want to write a cookie</a:t>
            </a:r>
          </a:p>
          <a:p>
            <a:pPr marL="631825" lvl="1" indent="-292100"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it called </a:t>
            </a:r>
            <a:r>
              <a:rPr lang="en-US" sz="2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System.cookieWriter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marL="631825" lvl="1" indent="-292100">
              <a:buClr>
                <a:srgbClr val="000000"/>
              </a:buClr>
              <a:buSzPct val="100000"/>
              <a:buFont typeface="Courier New" charset="0"/>
              <a:buChar char="–"/>
            </a:pPr>
            <a:r>
              <a:rPr lang="en-US" sz="2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System.cookieWriter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knows it's ok</a:t>
            </a:r>
          </a:p>
        </p:txBody>
      </p:sp>
      <p:sp>
        <p:nvSpPr>
          <p:cNvPr id="48139" name="Rectangle 11"/>
          <p:cNvSpPr>
            <a:spLocks/>
          </p:cNvSpPr>
          <p:nvPr/>
        </p:nvSpPr>
        <p:spPr bwMode="auto">
          <a:xfrm>
            <a:off x="4679950" y="2373313"/>
            <a:ext cx="109855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16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</a:t>
            </a:r>
          </a:p>
          <a:p>
            <a:pPr marL="39688" algn="ctr"/>
            <a:r>
              <a:rPr lang="en-US" sz="16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cookie</a:t>
            </a:r>
            <a:br>
              <a:rPr lang="en-US" sz="16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</a:br>
            <a:r>
              <a:rPr lang="en-US" sz="16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Writer</a:t>
            </a:r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title"/>
          </p:nvPr>
        </p:nvSpPr>
        <p:spPr>
          <a:xfrm>
            <a:off x="685800" y="133350"/>
            <a:ext cx="7772400" cy="1847850"/>
          </a:xfrm>
          <a:ln/>
        </p:spPr>
        <p:txBody>
          <a:bodyPr rIns="132080"/>
          <a:lstStyle/>
          <a:p>
            <a:r>
              <a:rPr lang="en-US"/>
              <a:t>Runtime Stack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D9180-69A0-984B-BD45-C9CC62D5B7E9}" type="slidenum">
              <a:rPr lang="en-US"/>
              <a:pPr/>
              <a:t>44</a:t>
            </a:fld>
            <a:endParaRPr lang="en-US"/>
          </a:p>
        </p:txBody>
      </p:sp>
      <p:sp>
        <p:nvSpPr>
          <p:cNvPr id="49153" name="Rectangle 1"/>
          <p:cNvSpPr>
            <a:spLocks/>
          </p:cNvSpPr>
          <p:nvPr/>
        </p:nvSpPr>
        <p:spPr bwMode="auto">
          <a:xfrm>
            <a:off x="671513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1976438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3281363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4586288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5900738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7205663" y="2347913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 rot="5400000">
            <a:off x="8433594" y="2563019"/>
            <a:ext cx="509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top</a:t>
            </a:r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 rot="5400000">
            <a:off x="57944" y="2601119"/>
            <a:ext cx="9318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bottom</a:t>
            </a: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7662863" y="2516188"/>
            <a:ext cx="3698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R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1019175" y="3889375"/>
            <a:ext cx="70739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32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Maybe we want to allow it for another reason</a:t>
            </a:r>
          </a:p>
          <a:p>
            <a:pPr marL="796925" lvl="1" indent="-300038"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all running methods are trusted</a:t>
            </a:r>
          </a:p>
        </p:txBody>
      </p:sp>
      <p:sp>
        <p:nvSpPr>
          <p:cNvPr id="49163" name="Rectangle 11"/>
          <p:cNvSpPr>
            <a:spLocks noGrp="1" noChangeArrowheads="1"/>
          </p:cNvSpPr>
          <p:nvPr>
            <p:ph type="title"/>
          </p:nvPr>
        </p:nvSpPr>
        <p:spPr>
          <a:xfrm>
            <a:off x="685800" y="133350"/>
            <a:ext cx="7772400" cy="1847850"/>
          </a:xfrm>
          <a:ln/>
        </p:spPr>
        <p:txBody>
          <a:bodyPr rIns="132080"/>
          <a:lstStyle/>
          <a:p>
            <a:r>
              <a:rPr lang="en-US"/>
              <a:t>Runtime Stack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74D684-01AB-F44A-A714-A1F77E88D8A1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50177" name="Group 1"/>
          <p:cNvGrpSpPr>
            <a:grpSpLocks/>
          </p:cNvGrpSpPr>
          <p:nvPr/>
        </p:nvGrpSpPr>
        <p:grpSpPr bwMode="auto">
          <a:xfrm>
            <a:off x="330200" y="3135313"/>
            <a:ext cx="8545513" cy="931862"/>
            <a:chOff x="0" y="0"/>
            <a:chExt cx="5383" cy="586"/>
          </a:xfrm>
        </p:grpSpPr>
        <p:sp>
          <p:nvSpPr>
            <p:cNvPr id="50178" name="Rectangle 2"/>
            <p:cNvSpPr>
              <a:spLocks/>
            </p:cNvSpPr>
            <p:nvPr/>
          </p:nvSpPr>
          <p:spPr bwMode="auto">
            <a:xfrm>
              <a:off x="212" y="13"/>
              <a:ext cx="798" cy="54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79" name="Rectangle 3"/>
            <p:cNvSpPr>
              <a:spLocks/>
            </p:cNvSpPr>
            <p:nvPr/>
          </p:nvSpPr>
          <p:spPr bwMode="auto">
            <a:xfrm>
              <a:off x="1034" y="13"/>
              <a:ext cx="798" cy="54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80" name="Rectangle 4"/>
            <p:cNvSpPr>
              <a:spLocks/>
            </p:cNvSpPr>
            <p:nvPr/>
          </p:nvSpPr>
          <p:spPr bwMode="auto">
            <a:xfrm>
              <a:off x="1856" y="13"/>
              <a:ext cx="798" cy="54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81" name="Rectangle 5"/>
            <p:cNvSpPr>
              <a:spLocks/>
            </p:cNvSpPr>
            <p:nvPr/>
          </p:nvSpPr>
          <p:spPr bwMode="auto">
            <a:xfrm>
              <a:off x="2678" y="13"/>
              <a:ext cx="798" cy="54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82" name="Rectangle 6"/>
            <p:cNvSpPr>
              <a:spLocks/>
            </p:cNvSpPr>
            <p:nvPr/>
          </p:nvSpPr>
          <p:spPr bwMode="auto">
            <a:xfrm>
              <a:off x="3506" y="13"/>
              <a:ext cx="798" cy="54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83" name="Rectangle 7"/>
            <p:cNvSpPr>
              <a:spLocks/>
            </p:cNvSpPr>
            <p:nvPr/>
          </p:nvSpPr>
          <p:spPr bwMode="auto">
            <a:xfrm>
              <a:off x="4328" y="13"/>
              <a:ext cx="798" cy="54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84" name="Rectangle 8"/>
            <p:cNvSpPr>
              <a:spLocks/>
            </p:cNvSpPr>
            <p:nvPr/>
          </p:nvSpPr>
          <p:spPr bwMode="auto">
            <a:xfrm rot="5400000">
              <a:off x="5101" y="149"/>
              <a:ext cx="32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2000">
                  <a:solidFill>
                    <a:schemeClr val="tx1"/>
                  </a:solidFill>
                  <a:ea typeface="ＭＳ Ｐゴシック" charset="0"/>
                  <a:cs typeface="Arial" charset="0"/>
                </a:rPr>
                <a:t>top</a:t>
              </a:r>
            </a:p>
          </p:txBody>
        </p:sp>
        <p:sp>
          <p:nvSpPr>
            <p:cNvPr id="50185" name="Rectangle 9"/>
            <p:cNvSpPr>
              <a:spLocks/>
            </p:cNvSpPr>
            <p:nvPr/>
          </p:nvSpPr>
          <p:spPr bwMode="auto">
            <a:xfrm rot="5400000">
              <a:off x="-173" y="173"/>
              <a:ext cx="58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2000">
                  <a:solidFill>
                    <a:schemeClr val="tx1"/>
                  </a:solidFill>
                  <a:ea typeface="ＭＳ Ｐゴシック" charset="0"/>
                  <a:cs typeface="Arial" charset="0"/>
                </a:rPr>
                <a:t>bottom</a:t>
              </a:r>
            </a:p>
          </p:txBody>
        </p:sp>
        <p:sp>
          <p:nvSpPr>
            <p:cNvPr id="50186" name="Rectangle 10"/>
            <p:cNvSpPr>
              <a:spLocks/>
            </p:cNvSpPr>
            <p:nvPr/>
          </p:nvSpPr>
          <p:spPr bwMode="auto">
            <a:xfrm>
              <a:off x="4616" y="119"/>
              <a:ext cx="23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2800" b="1">
                  <a:solidFill>
                    <a:srgbClr val="FF0000"/>
                  </a:solidFill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R</a:t>
              </a:r>
            </a:p>
          </p:txBody>
        </p:sp>
      </p:grpSp>
      <p:sp>
        <p:nvSpPr>
          <p:cNvPr id="50187" name="Rectangle 11"/>
          <p:cNvSpPr>
            <a:spLocks/>
          </p:cNvSpPr>
          <p:nvPr/>
        </p:nvSpPr>
        <p:spPr bwMode="auto">
          <a:xfrm>
            <a:off x="1028700" y="4298950"/>
            <a:ext cx="70739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3200">
                <a:solidFill>
                  <a:srgbClr val="FF0000"/>
                </a:solidFill>
                <a:ea typeface="ＭＳ Ｐゴシック" charset="0"/>
                <a:cs typeface="Arial" charset="0"/>
              </a:rPr>
              <a:t>Q)</a:t>
            </a:r>
            <a:r>
              <a:rPr lang="en-US" sz="3200">
                <a:solidFill>
                  <a:srgbClr val="3333CC"/>
                </a:solidFill>
                <a:ea typeface="ＭＳ Ｐゴシック" charset="0"/>
                <a:cs typeface="Arial" charset="0"/>
              </a:rPr>
              <a:t> How do we tell the difference between these scenarios?</a:t>
            </a:r>
          </a:p>
          <a:p>
            <a:pPr marL="39688"/>
            <a:endParaRPr lang="en-US" sz="1200">
              <a:solidFill>
                <a:srgbClr val="3333CC"/>
              </a:solidFill>
              <a:ea typeface="ＭＳ Ｐゴシック" charset="0"/>
              <a:cs typeface="Arial" charset="0"/>
            </a:endParaRPr>
          </a:p>
          <a:p>
            <a:pPr marL="39688"/>
            <a:r>
              <a:rPr lang="en-US" sz="3200">
                <a:solidFill>
                  <a:srgbClr val="FF0000"/>
                </a:solidFill>
                <a:ea typeface="ＭＳ Ｐゴシック" charset="0"/>
                <a:cs typeface="Arial" charset="0"/>
              </a:rPr>
              <a:t>A)</a:t>
            </a:r>
            <a:r>
              <a:rPr lang="en-US" sz="3200">
                <a:solidFill>
                  <a:srgbClr val="3333CC"/>
                </a:solidFill>
                <a:ea typeface="ＭＳ Ｐゴシック" charset="0"/>
                <a:cs typeface="Arial" charset="0"/>
              </a:rPr>
              <a:t> </a:t>
            </a:r>
            <a:r>
              <a:rPr lang="en-US" sz="3200" i="1">
                <a:solidFill>
                  <a:srgbClr val="FF0000"/>
                </a:solidFill>
                <a:ea typeface="ＭＳ Ｐゴシック" charset="0"/>
                <a:cs typeface="Arial" charset="0"/>
              </a:rPr>
              <a:t>Stack inspection!</a:t>
            </a:r>
          </a:p>
        </p:txBody>
      </p:sp>
      <p:grpSp>
        <p:nvGrpSpPr>
          <p:cNvPr id="50188" name="Group 12"/>
          <p:cNvGrpSpPr>
            <a:grpSpLocks/>
          </p:cNvGrpSpPr>
          <p:nvPr/>
        </p:nvGrpSpPr>
        <p:grpSpPr bwMode="auto">
          <a:xfrm>
            <a:off x="330200" y="2063750"/>
            <a:ext cx="8545513" cy="931863"/>
            <a:chOff x="0" y="0"/>
            <a:chExt cx="5383" cy="586"/>
          </a:xfrm>
        </p:grpSpPr>
        <p:sp>
          <p:nvSpPr>
            <p:cNvPr id="50189" name="Rectangle 13"/>
            <p:cNvSpPr>
              <a:spLocks/>
            </p:cNvSpPr>
            <p:nvPr/>
          </p:nvSpPr>
          <p:spPr bwMode="auto">
            <a:xfrm>
              <a:off x="212" y="13"/>
              <a:ext cx="798" cy="54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90" name="Rectangle 14"/>
            <p:cNvSpPr>
              <a:spLocks/>
            </p:cNvSpPr>
            <p:nvPr/>
          </p:nvSpPr>
          <p:spPr bwMode="auto">
            <a:xfrm>
              <a:off x="1034" y="13"/>
              <a:ext cx="798" cy="546"/>
            </a:xfrm>
            <a:prstGeom prst="rect">
              <a:avLst/>
            </a:prstGeom>
            <a:solidFill>
              <a:srgbClr val="660066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91" name="Rectangle 15"/>
            <p:cNvSpPr>
              <a:spLocks/>
            </p:cNvSpPr>
            <p:nvPr/>
          </p:nvSpPr>
          <p:spPr bwMode="auto">
            <a:xfrm>
              <a:off x="1856" y="13"/>
              <a:ext cx="798" cy="546"/>
            </a:xfrm>
            <a:prstGeom prst="rect">
              <a:avLst/>
            </a:prstGeom>
            <a:solidFill>
              <a:srgbClr val="660066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92" name="Rectangle 16"/>
            <p:cNvSpPr>
              <a:spLocks/>
            </p:cNvSpPr>
            <p:nvPr/>
          </p:nvSpPr>
          <p:spPr bwMode="auto">
            <a:xfrm>
              <a:off x="2678" y="13"/>
              <a:ext cx="798" cy="54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93" name="Rectangle 17"/>
            <p:cNvSpPr>
              <a:spLocks/>
            </p:cNvSpPr>
            <p:nvPr/>
          </p:nvSpPr>
          <p:spPr bwMode="auto">
            <a:xfrm>
              <a:off x="3506" y="13"/>
              <a:ext cx="798" cy="54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94" name="Rectangle 18"/>
            <p:cNvSpPr>
              <a:spLocks/>
            </p:cNvSpPr>
            <p:nvPr/>
          </p:nvSpPr>
          <p:spPr bwMode="auto">
            <a:xfrm>
              <a:off x="4328" y="13"/>
              <a:ext cx="798" cy="54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195" name="Rectangle 19"/>
            <p:cNvSpPr>
              <a:spLocks/>
            </p:cNvSpPr>
            <p:nvPr/>
          </p:nvSpPr>
          <p:spPr bwMode="auto">
            <a:xfrm rot="5400000">
              <a:off x="5101" y="149"/>
              <a:ext cx="32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2000">
                  <a:solidFill>
                    <a:schemeClr val="tx1"/>
                  </a:solidFill>
                  <a:ea typeface="ＭＳ Ｐゴシック" charset="0"/>
                  <a:cs typeface="Arial" charset="0"/>
                </a:rPr>
                <a:t>top</a:t>
              </a:r>
            </a:p>
          </p:txBody>
        </p:sp>
        <p:sp>
          <p:nvSpPr>
            <p:cNvPr id="50196" name="Rectangle 20"/>
            <p:cNvSpPr>
              <a:spLocks/>
            </p:cNvSpPr>
            <p:nvPr/>
          </p:nvSpPr>
          <p:spPr bwMode="auto">
            <a:xfrm rot="5400000">
              <a:off x="-173" y="173"/>
              <a:ext cx="58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2000">
                  <a:solidFill>
                    <a:schemeClr val="tx1"/>
                  </a:solidFill>
                  <a:ea typeface="ＭＳ Ｐゴシック" charset="0"/>
                  <a:cs typeface="Arial" charset="0"/>
                </a:rPr>
                <a:t>bottom</a:t>
              </a:r>
            </a:p>
          </p:txBody>
        </p:sp>
        <p:sp>
          <p:nvSpPr>
            <p:cNvPr id="50197" name="Rectangle 21"/>
            <p:cNvSpPr>
              <a:spLocks/>
            </p:cNvSpPr>
            <p:nvPr/>
          </p:nvSpPr>
          <p:spPr bwMode="auto">
            <a:xfrm>
              <a:off x="4616" y="119"/>
              <a:ext cx="23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2800" b="1">
                  <a:solidFill>
                    <a:srgbClr val="FF0000"/>
                  </a:solidFill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R</a:t>
              </a:r>
            </a:p>
          </p:txBody>
        </p:sp>
        <p:sp>
          <p:nvSpPr>
            <p:cNvPr id="50198" name="Rectangle 22"/>
            <p:cNvSpPr>
              <a:spLocks/>
            </p:cNvSpPr>
            <p:nvPr/>
          </p:nvSpPr>
          <p:spPr bwMode="auto">
            <a:xfrm>
              <a:off x="2737" y="29"/>
              <a:ext cx="692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16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System.</a:t>
              </a:r>
            </a:p>
            <a:p>
              <a:pPr marL="39688" algn="ctr"/>
              <a:r>
                <a:rPr lang="en-US" sz="16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cookie</a:t>
              </a:r>
              <a:br>
                <a:rPr lang="en-US" sz="16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</a:br>
              <a:r>
                <a:rPr lang="en-US" sz="16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Writer</a:t>
              </a:r>
            </a:p>
          </p:txBody>
        </p:sp>
      </p:grpSp>
      <p:grpSp>
        <p:nvGrpSpPr>
          <p:cNvPr id="50199" name="Group 23"/>
          <p:cNvGrpSpPr>
            <a:grpSpLocks/>
          </p:cNvGrpSpPr>
          <p:nvPr/>
        </p:nvGrpSpPr>
        <p:grpSpPr bwMode="auto">
          <a:xfrm>
            <a:off x="330200" y="992188"/>
            <a:ext cx="8545513" cy="931862"/>
            <a:chOff x="0" y="0"/>
            <a:chExt cx="5383" cy="586"/>
          </a:xfrm>
        </p:grpSpPr>
        <p:sp>
          <p:nvSpPr>
            <p:cNvPr id="50200" name="Rectangle 24"/>
            <p:cNvSpPr>
              <a:spLocks/>
            </p:cNvSpPr>
            <p:nvPr/>
          </p:nvSpPr>
          <p:spPr bwMode="auto">
            <a:xfrm>
              <a:off x="212" y="13"/>
              <a:ext cx="798" cy="54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201" name="Rectangle 25"/>
            <p:cNvSpPr>
              <a:spLocks/>
            </p:cNvSpPr>
            <p:nvPr/>
          </p:nvSpPr>
          <p:spPr bwMode="auto">
            <a:xfrm>
              <a:off x="1034" y="13"/>
              <a:ext cx="798" cy="546"/>
            </a:xfrm>
            <a:prstGeom prst="rect">
              <a:avLst/>
            </a:prstGeom>
            <a:solidFill>
              <a:srgbClr val="660066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202" name="Rectangle 26"/>
            <p:cNvSpPr>
              <a:spLocks/>
            </p:cNvSpPr>
            <p:nvPr/>
          </p:nvSpPr>
          <p:spPr bwMode="auto">
            <a:xfrm>
              <a:off x="1856" y="13"/>
              <a:ext cx="798" cy="546"/>
            </a:xfrm>
            <a:prstGeom prst="rect">
              <a:avLst/>
            </a:prstGeom>
            <a:solidFill>
              <a:srgbClr val="660066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203" name="Rectangle 27"/>
            <p:cNvSpPr>
              <a:spLocks/>
            </p:cNvSpPr>
            <p:nvPr/>
          </p:nvSpPr>
          <p:spPr bwMode="auto">
            <a:xfrm>
              <a:off x="2678" y="13"/>
              <a:ext cx="798" cy="54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204" name="Rectangle 28"/>
            <p:cNvSpPr>
              <a:spLocks/>
            </p:cNvSpPr>
            <p:nvPr/>
          </p:nvSpPr>
          <p:spPr bwMode="auto">
            <a:xfrm>
              <a:off x="3506" y="13"/>
              <a:ext cx="798" cy="54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205" name="Rectangle 29"/>
            <p:cNvSpPr>
              <a:spLocks/>
            </p:cNvSpPr>
            <p:nvPr/>
          </p:nvSpPr>
          <p:spPr bwMode="auto">
            <a:xfrm>
              <a:off x="4328" y="13"/>
              <a:ext cx="798" cy="546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206" name="Rectangle 30"/>
            <p:cNvSpPr>
              <a:spLocks/>
            </p:cNvSpPr>
            <p:nvPr/>
          </p:nvSpPr>
          <p:spPr bwMode="auto">
            <a:xfrm rot="5400000">
              <a:off x="5101" y="149"/>
              <a:ext cx="32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2000">
                  <a:solidFill>
                    <a:schemeClr val="tx1"/>
                  </a:solidFill>
                  <a:ea typeface="ＭＳ Ｐゴシック" charset="0"/>
                  <a:cs typeface="Arial" charset="0"/>
                </a:rPr>
                <a:t>top</a:t>
              </a:r>
            </a:p>
          </p:txBody>
        </p:sp>
        <p:sp>
          <p:nvSpPr>
            <p:cNvPr id="50207" name="Rectangle 31"/>
            <p:cNvSpPr>
              <a:spLocks/>
            </p:cNvSpPr>
            <p:nvPr/>
          </p:nvSpPr>
          <p:spPr bwMode="auto">
            <a:xfrm rot="5400000">
              <a:off x="-173" y="173"/>
              <a:ext cx="58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2000">
                  <a:solidFill>
                    <a:schemeClr val="tx1"/>
                  </a:solidFill>
                  <a:ea typeface="ＭＳ Ｐゴシック" charset="0"/>
                  <a:cs typeface="Arial" charset="0"/>
                </a:rPr>
                <a:t>bottom</a:t>
              </a:r>
            </a:p>
          </p:txBody>
        </p:sp>
        <p:sp>
          <p:nvSpPr>
            <p:cNvPr id="50208" name="Rectangle 32"/>
            <p:cNvSpPr>
              <a:spLocks/>
            </p:cNvSpPr>
            <p:nvPr/>
          </p:nvSpPr>
          <p:spPr bwMode="auto">
            <a:xfrm>
              <a:off x="4616" y="119"/>
              <a:ext cx="23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/>
              <a:r>
                <a:rPr lang="en-US" sz="2800" b="1">
                  <a:solidFill>
                    <a:srgbClr val="FF0000"/>
                  </a:solidFill>
                  <a:latin typeface="Courier New" charset="0"/>
                  <a:ea typeface="ＭＳ Ｐゴシック" charset="0"/>
                  <a:cs typeface="Courier New" charset="0"/>
                  <a:sym typeface="Courier New" charset="0"/>
                </a:rPr>
                <a:t>R</a:t>
              </a:r>
            </a:p>
          </p:txBody>
        </p:sp>
      </p:grpSp>
    </p:spTree>
  </p:cSld>
  <p:clrMapOvr>
    <a:masterClrMapping/>
  </p:clrMapOvr>
  <p:transition xmlns:p14="http://schemas.microsoft.com/office/powerpoint/2010/main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6ED92-540C-A544-BA9C-9194B9D32C59}" type="slidenum">
              <a:rPr lang="en-US"/>
              <a:pPr/>
              <a:t>46</a:t>
            </a:fld>
            <a:endParaRPr lang="en-US"/>
          </a:p>
        </p:txBody>
      </p:sp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962150"/>
          </a:xfrm>
          <a:ln/>
        </p:spPr>
        <p:txBody>
          <a:bodyPr rIns="132080"/>
          <a:lstStyle/>
          <a:p>
            <a:r>
              <a:rPr lang="en-US"/>
              <a:t>Stack Inspection</a:t>
            </a:r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671513" y="1557338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3" name="Rectangle 3"/>
          <p:cNvSpPr>
            <a:spLocks/>
          </p:cNvSpPr>
          <p:nvPr/>
        </p:nvSpPr>
        <p:spPr bwMode="auto">
          <a:xfrm>
            <a:off x="1976438" y="1557338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3281363" y="1557338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4586288" y="1557338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5900738" y="1557338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7205663" y="1557338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 rot="5400000">
            <a:off x="8433594" y="1772444"/>
            <a:ext cx="509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top</a:t>
            </a:r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 rot="5400000">
            <a:off x="57944" y="1810544"/>
            <a:ext cx="9318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bottom</a:t>
            </a:r>
          </a:p>
        </p:txBody>
      </p:sp>
      <p:sp>
        <p:nvSpPr>
          <p:cNvPr id="51210" name="Rectangle 10"/>
          <p:cNvSpPr>
            <a:spLocks/>
          </p:cNvSpPr>
          <p:nvPr/>
        </p:nvSpPr>
        <p:spPr bwMode="auto">
          <a:xfrm>
            <a:off x="7662863" y="1725613"/>
            <a:ext cx="3698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R</a:t>
            </a:r>
          </a:p>
        </p:txBody>
      </p:sp>
      <p:sp>
        <p:nvSpPr>
          <p:cNvPr id="51211" name="Rectangle 11"/>
          <p:cNvSpPr>
            <a:spLocks/>
          </p:cNvSpPr>
          <p:nvPr/>
        </p:nvSpPr>
        <p:spPr bwMode="auto">
          <a:xfrm>
            <a:off x="847725" y="2765425"/>
            <a:ext cx="75438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268288" indent="-228600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An invocation of a trusted method, when calling another method, may either:</a:t>
            </a:r>
          </a:p>
          <a:p>
            <a:pPr marL="741363" lvl="1" indent="-244475">
              <a:buClr>
                <a:srgbClr val="FF0000"/>
              </a:buClr>
              <a:buSzPct val="100000"/>
              <a:buFont typeface="Arial" charset="0"/>
              <a:buChar char="–"/>
            </a:pPr>
            <a:r>
              <a:rPr lang="en-US" i="1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permit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R on the stack above it </a:t>
            </a:r>
          </a:p>
          <a:p>
            <a:pPr marL="741363" lvl="1" indent="-244475">
              <a:buClr>
                <a:srgbClr val="FF0000"/>
              </a:buClr>
              <a:buSzPct val="100000"/>
              <a:buFont typeface="Arial" charset="0"/>
              <a:buChar char="–"/>
            </a:pPr>
            <a:r>
              <a:rPr lang="en-US" i="1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forbid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R on the stack above it</a:t>
            </a:r>
          </a:p>
          <a:p>
            <a:pPr marL="741363" lvl="1" indent="-244475">
              <a:buClr>
                <a:srgbClr val="FF0000"/>
              </a:buClr>
              <a:buSzPct val="100000"/>
              <a:buFont typeface="Arial" charset="0"/>
              <a:buChar char="–"/>
            </a:pPr>
            <a:r>
              <a:rPr lang="en-US" i="1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pass</a:t>
            </a:r>
            <a:r>
              <a:rPr lang="en-US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 permission from below (be transparent)</a:t>
            </a:r>
          </a:p>
          <a:p>
            <a:pPr marL="268288" indent="-228600"/>
            <a:endParaRPr lang="en-US" sz="900" dirty="0">
              <a:solidFill>
                <a:schemeClr val="tx1"/>
              </a:solidFill>
              <a:ea typeface="ＭＳ Ｐゴシック" charset="0"/>
              <a:cs typeface="Arial" charset="0"/>
            </a:endParaRPr>
          </a:p>
          <a:p>
            <a:pPr marL="268288" indent="-228600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An instantiation of an untrusted method must </a:t>
            </a:r>
            <a:r>
              <a:rPr lang="en-US" sz="2800" i="1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forbid</a:t>
            </a:r>
            <a:r>
              <a:rPr lang="en-US" sz="28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 R above it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3BFA0-DEF3-DB47-8D13-95E6698A92EB}" type="slidenum">
              <a:rPr lang="en-US"/>
              <a:pPr/>
              <a:t>47</a:t>
            </a:fld>
            <a:endParaRPr lang="en-US"/>
          </a:p>
        </p:txBody>
      </p:sp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962150"/>
          </a:xfrm>
          <a:ln/>
        </p:spPr>
        <p:txBody>
          <a:bodyPr rIns="132080"/>
          <a:lstStyle/>
          <a:p>
            <a:r>
              <a:rPr lang="en-US"/>
              <a:t>Stack Inspection</a:t>
            </a:r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671513" y="1557338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1976438" y="1557338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3281363" y="1557338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4586288" y="1557338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5900738" y="1557338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7205663" y="1557338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 rot="5400000">
            <a:off x="8433594" y="1772444"/>
            <a:ext cx="5095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top</a:t>
            </a:r>
          </a:p>
        </p:txBody>
      </p:sp>
      <p:sp>
        <p:nvSpPr>
          <p:cNvPr id="52233" name="Rectangle 9"/>
          <p:cNvSpPr>
            <a:spLocks/>
          </p:cNvSpPr>
          <p:nvPr/>
        </p:nvSpPr>
        <p:spPr bwMode="auto">
          <a:xfrm rot="5400000">
            <a:off x="57944" y="1810544"/>
            <a:ext cx="9318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bottom</a:t>
            </a:r>
          </a:p>
        </p:txBody>
      </p:sp>
      <p:sp>
        <p:nvSpPr>
          <p:cNvPr id="52234" name="Rectangle 10"/>
          <p:cNvSpPr>
            <a:spLocks/>
          </p:cNvSpPr>
          <p:nvPr/>
        </p:nvSpPr>
        <p:spPr bwMode="auto">
          <a:xfrm>
            <a:off x="7662863" y="1725613"/>
            <a:ext cx="3698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R</a:t>
            </a:r>
          </a:p>
        </p:txBody>
      </p:sp>
      <p:sp>
        <p:nvSpPr>
          <p:cNvPr id="52235" name="Rectangle 11"/>
          <p:cNvSpPr>
            <a:spLocks/>
          </p:cNvSpPr>
          <p:nvPr/>
        </p:nvSpPr>
        <p:spPr bwMode="auto">
          <a:xfrm>
            <a:off x="847725" y="2946400"/>
            <a:ext cx="75438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268288" indent="-228600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When about to execute R, look down through the stack until we see either</a:t>
            </a:r>
          </a:p>
          <a:p>
            <a:pPr marL="725488" lvl="1" indent="-228600"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a system method permitting R -- 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do it</a:t>
            </a:r>
          </a:p>
          <a:p>
            <a:pPr marL="725488" lvl="1" indent="-228600"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a system method forbidding R -- 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don't do it</a:t>
            </a:r>
          </a:p>
          <a:p>
            <a:pPr marL="725488" lvl="1" indent="-228600"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dirty="0">
                <a:solidFill>
                  <a:schemeClr val="tx1"/>
                </a:solidFill>
                <a:ea typeface="ＭＳ Ｐゴシック" charset="0"/>
                <a:cs typeface="Arial" charset="0"/>
              </a:rPr>
              <a:t>an untrusted method -- 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don't do it</a:t>
            </a:r>
          </a:p>
          <a:p>
            <a:pPr marL="268288" indent="-228600"/>
            <a:endParaRPr lang="en-US" sz="900" dirty="0">
              <a:solidFill>
                <a:srgbClr val="FF0000"/>
              </a:solidFill>
              <a:ea typeface="ＭＳ Ｐゴシック" charset="0"/>
              <a:cs typeface="Arial" charset="0"/>
            </a:endParaRPr>
          </a:p>
          <a:p>
            <a:pPr marL="268288" indent="-228600"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If we get all the way to the bottom, 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do it</a:t>
            </a:r>
            <a:r>
              <a:rPr lang="en-US" sz="28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 (IE, Sun JDK) or 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don't do it</a:t>
            </a:r>
            <a:r>
              <a:rPr lang="en-US" sz="28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 (Netscape)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F89F5-0BEC-474B-8EB1-3F77AC02C020}" type="slidenum">
              <a:rPr lang="en-US"/>
              <a:pPr/>
              <a:t>48</a:t>
            </a:fld>
            <a:endParaRPr lang="en-US"/>
          </a:p>
        </p:txBody>
      </p:sp>
      <p:sp>
        <p:nvSpPr>
          <p:cNvPr id="53249" name="Rectangle 1"/>
          <p:cNvSpPr>
            <a:spLocks/>
          </p:cNvSpPr>
          <p:nvPr/>
        </p:nvSpPr>
        <p:spPr bwMode="auto">
          <a:xfrm>
            <a:off x="666750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1971675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1" name="Rectangle 3"/>
          <p:cNvSpPr>
            <a:spLocks/>
          </p:cNvSpPr>
          <p:nvPr/>
        </p:nvSpPr>
        <p:spPr bwMode="auto">
          <a:xfrm>
            <a:off x="3276600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4581525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5895975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7200900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 rot="5400000">
            <a:off x="8428831" y="3856832"/>
            <a:ext cx="5095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top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 rot="5400000">
            <a:off x="53181" y="3894932"/>
            <a:ext cx="9318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bottom</a:t>
            </a:r>
          </a:p>
        </p:txBody>
      </p:sp>
      <p:sp>
        <p:nvSpPr>
          <p:cNvPr id="53257" name="Rectangle 9"/>
          <p:cNvSpPr>
            <a:spLocks/>
          </p:cNvSpPr>
          <p:nvPr/>
        </p:nvSpPr>
        <p:spPr bwMode="auto">
          <a:xfrm>
            <a:off x="7658100" y="3810000"/>
            <a:ext cx="369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R</a:t>
            </a:r>
          </a:p>
        </p:txBody>
      </p:sp>
      <p:sp>
        <p:nvSpPr>
          <p:cNvPr id="53258" name="Rectangle 10"/>
          <p:cNvSpPr>
            <a:spLocks/>
          </p:cNvSpPr>
          <p:nvPr/>
        </p:nvSpPr>
        <p:spPr bwMode="auto">
          <a:xfrm>
            <a:off x="666750" y="21748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Rectangle 11"/>
          <p:cNvSpPr>
            <a:spLocks/>
          </p:cNvSpPr>
          <p:nvPr/>
        </p:nvSpPr>
        <p:spPr bwMode="auto">
          <a:xfrm>
            <a:off x="1971675" y="2174875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Rectangle 12"/>
          <p:cNvSpPr>
            <a:spLocks/>
          </p:cNvSpPr>
          <p:nvPr/>
        </p:nvSpPr>
        <p:spPr bwMode="auto">
          <a:xfrm>
            <a:off x="3276600" y="2174875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4581525" y="21748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2" name="Rectangle 14"/>
          <p:cNvSpPr>
            <a:spLocks/>
          </p:cNvSpPr>
          <p:nvPr/>
        </p:nvSpPr>
        <p:spPr bwMode="auto">
          <a:xfrm>
            <a:off x="5895975" y="21748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7200900" y="21748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4" name="Rectangle 16"/>
          <p:cNvSpPr>
            <a:spLocks/>
          </p:cNvSpPr>
          <p:nvPr/>
        </p:nvSpPr>
        <p:spPr bwMode="auto">
          <a:xfrm rot="5400000">
            <a:off x="8428831" y="2389982"/>
            <a:ext cx="5095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top</a:t>
            </a:r>
          </a:p>
        </p:txBody>
      </p:sp>
      <p:sp>
        <p:nvSpPr>
          <p:cNvPr id="53265" name="Rectangle 17"/>
          <p:cNvSpPr>
            <a:spLocks/>
          </p:cNvSpPr>
          <p:nvPr/>
        </p:nvSpPr>
        <p:spPr bwMode="auto">
          <a:xfrm rot="5400000">
            <a:off x="53181" y="2428082"/>
            <a:ext cx="9318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bottom</a:t>
            </a:r>
          </a:p>
        </p:txBody>
      </p:sp>
      <p:sp>
        <p:nvSpPr>
          <p:cNvPr id="53266" name="Rectangle 18"/>
          <p:cNvSpPr>
            <a:spLocks/>
          </p:cNvSpPr>
          <p:nvPr/>
        </p:nvSpPr>
        <p:spPr bwMode="auto">
          <a:xfrm>
            <a:off x="7658100" y="2343150"/>
            <a:ext cx="369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R</a:t>
            </a:r>
          </a:p>
        </p:txBody>
      </p:sp>
      <p:sp>
        <p:nvSpPr>
          <p:cNvPr id="53267" name="Rectangle 19"/>
          <p:cNvSpPr>
            <a:spLocks/>
          </p:cNvSpPr>
          <p:nvPr/>
        </p:nvSpPr>
        <p:spPr bwMode="auto">
          <a:xfrm>
            <a:off x="4675188" y="2416175"/>
            <a:ext cx="10985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lnSpc>
                <a:spcPct val="70000"/>
              </a:lnSpc>
            </a:pPr>
            <a:r>
              <a:rPr lang="en-US" sz="16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</a:t>
            </a:r>
          </a:p>
          <a:p>
            <a:pPr marL="39688" algn="ctr">
              <a:lnSpc>
                <a:spcPct val="70000"/>
              </a:lnSpc>
            </a:pPr>
            <a:r>
              <a:rPr lang="en-US" sz="16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cookie</a:t>
            </a:r>
            <a:br>
              <a:rPr lang="en-US" sz="16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</a:br>
            <a:r>
              <a:rPr lang="en-US" sz="16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Writer</a:t>
            </a:r>
          </a:p>
        </p:txBody>
      </p:sp>
      <p:sp>
        <p:nvSpPr>
          <p:cNvPr id="53268" name="Rectangle 20"/>
          <p:cNvSpPr>
            <a:spLocks/>
          </p:cNvSpPr>
          <p:nvPr/>
        </p:nvSpPr>
        <p:spPr bwMode="auto">
          <a:xfrm>
            <a:off x="666750" y="7651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9" name="Rectangle 21"/>
          <p:cNvSpPr>
            <a:spLocks/>
          </p:cNvSpPr>
          <p:nvPr/>
        </p:nvSpPr>
        <p:spPr bwMode="auto">
          <a:xfrm>
            <a:off x="1971675" y="765175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3276600" y="765175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1" name="Rectangle 23"/>
          <p:cNvSpPr>
            <a:spLocks/>
          </p:cNvSpPr>
          <p:nvPr/>
        </p:nvSpPr>
        <p:spPr bwMode="auto">
          <a:xfrm>
            <a:off x="4581525" y="7651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2" name="Rectangle 24"/>
          <p:cNvSpPr>
            <a:spLocks/>
          </p:cNvSpPr>
          <p:nvPr/>
        </p:nvSpPr>
        <p:spPr bwMode="auto">
          <a:xfrm>
            <a:off x="5895975" y="7651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3" name="Rectangle 25"/>
          <p:cNvSpPr>
            <a:spLocks/>
          </p:cNvSpPr>
          <p:nvPr/>
        </p:nvSpPr>
        <p:spPr bwMode="auto">
          <a:xfrm>
            <a:off x="7200900" y="7651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4" name="Rectangle 26"/>
          <p:cNvSpPr>
            <a:spLocks/>
          </p:cNvSpPr>
          <p:nvPr/>
        </p:nvSpPr>
        <p:spPr bwMode="auto">
          <a:xfrm rot="5400000">
            <a:off x="8428831" y="980282"/>
            <a:ext cx="5095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top</a:t>
            </a:r>
          </a:p>
        </p:txBody>
      </p:sp>
      <p:sp>
        <p:nvSpPr>
          <p:cNvPr id="53275" name="Rectangle 27"/>
          <p:cNvSpPr>
            <a:spLocks/>
          </p:cNvSpPr>
          <p:nvPr/>
        </p:nvSpPr>
        <p:spPr bwMode="auto">
          <a:xfrm rot="5400000">
            <a:off x="53181" y="1018382"/>
            <a:ext cx="9318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bottom</a:t>
            </a:r>
          </a:p>
        </p:txBody>
      </p:sp>
      <p:sp>
        <p:nvSpPr>
          <p:cNvPr id="53276" name="Rectangle 28"/>
          <p:cNvSpPr>
            <a:spLocks/>
          </p:cNvSpPr>
          <p:nvPr/>
        </p:nvSpPr>
        <p:spPr bwMode="auto">
          <a:xfrm>
            <a:off x="7658100" y="933450"/>
            <a:ext cx="369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R</a:t>
            </a:r>
          </a:p>
        </p:txBody>
      </p:sp>
      <p:sp>
        <p:nvSpPr>
          <p:cNvPr id="53277" name="Rectangle 29"/>
          <p:cNvSpPr>
            <a:spLocks/>
          </p:cNvSpPr>
          <p:nvPr/>
        </p:nvSpPr>
        <p:spPr bwMode="auto">
          <a:xfrm>
            <a:off x="906463" y="5233988"/>
            <a:ext cx="54165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3600">
                <a:solidFill>
                  <a:srgbClr val="FF0000"/>
                </a:solidFill>
                <a:ea typeface="ＭＳ Ｐゴシック" charset="0"/>
                <a:cs typeface="Arial" charset="0"/>
              </a:rPr>
              <a:t>Case A: </a:t>
            </a:r>
            <a:r>
              <a:rPr lang="en-US" sz="3600">
                <a:solidFill>
                  <a:srgbClr val="3333CC"/>
                </a:solidFill>
                <a:ea typeface="ＭＳ Ｐゴシック" charset="0"/>
                <a:cs typeface="Arial" charset="0"/>
              </a:rPr>
              <a:t>R is not executed</a:t>
            </a:r>
          </a:p>
        </p:txBody>
      </p:sp>
      <p:sp>
        <p:nvSpPr>
          <p:cNvPr id="53278" name="Rectangle 30"/>
          <p:cNvSpPr>
            <a:spLocks/>
          </p:cNvSpPr>
          <p:nvPr/>
        </p:nvSpPr>
        <p:spPr bwMode="auto">
          <a:xfrm>
            <a:off x="5983287" y="762000"/>
            <a:ext cx="7985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rgbClr val="FF0000"/>
                </a:solidFill>
                <a:ea typeface="ＭＳ Ｐゴシック" charset="0"/>
                <a:cs typeface="Arial" charset="0"/>
              </a:rPr>
              <a:t>pass</a:t>
            </a:r>
          </a:p>
        </p:txBody>
      </p:sp>
      <p:sp>
        <p:nvSpPr>
          <p:cNvPr id="53279" name="Rectangle 31"/>
          <p:cNvSpPr>
            <a:spLocks/>
          </p:cNvSpPr>
          <p:nvPr/>
        </p:nvSpPr>
        <p:spPr bwMode="auto">
          <a:xfrm>
            <a:off x="4668837" y="762000"/>
            <a:ext cx="7985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rgbClr val="FF0000"/>
                </a:solidFill>
                <a:ea typeface="ＭＳ Ｐゴシック" charset="0"/>
                <a:cs typeface="Arial" charset="0"/>
              </a:rPr>
              <a:t>pass</a:t>
            </a:r>
          </a:p>
        </p:txBody>
      </p:sp>
      <p:sp>
        <p:nvSpPr>
          <p:cNvPr id="53280" name="Rectangle 32"/>
          <p:cNvSpPr>
            <a:spLocks/>
          </p:cNvSpPr>
          <p:nvPr/>
        </p:nvSpPr>
        <p:spPr bwMode="auto">
          <a:xfrm>
            <a:off x="744537" y="762000"/>
            <a:ext cx="10017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permit</a:t>
            </a:r>
          </a:p>
        </p:txBody>
      </p:sp>
      <p:sp>
        <p:nvSpPr>
          <p:cNvPr id="53281" name="Rectangle 33"/>
          <p:cNvSpPr>
            <a:spLocks/>
          </p:cNvSpPr>
          <p:nvPr/>
        </p:nvSpPr>
        <p:spPr bwMode="auto">
          <a:xfrm>
            <a:off x="3344862" y="762000"/>
            <a:ext cx="915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rgbClr val="FF0000"/>
                </a:solidFill>
                <a:ea typeface="ＭＳ Ｐゴシック" charset="0"/>
                <a:cs typeface="Arial" charset="0"/>
              </a:rPr>
              <a:t>forbid</a:t>
            </a:r>
          </a:p>
        </p:txBody>
      </p:sp>
      <p:sp>
        <p:nvSpPr>
          <p:cNvPr id="53282" name="Rectangle 34"/>
          <p:cNvSpPr>
            <a:spLocks/>
          </p:cNvSpPr>
          <p:nvPr/>
        </p:nvSpPr>
        <p:spPr bwMode="auto">
          <a:xfrm>
            <a:off x="2030412" y="762000"/>
            <a:ext cx="915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forbid</a:t>
            </a:r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 flipH="1">
            <a:off x="4567238" y="1193800"/>
            <a:ext cx="3078162" cy="4763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BC08-F1B5-6049-BBC5-19AB85BA31A7}" type="slidenum">
              <a:rPr lang="en-US"/>
              <a:pPr/>
              <a:t>49</a:t>
            </a:fld>
            <a:endParaRPr lang="en-US"/>
          </a:p>
        </p:txBody>
      </p:sp>
      <p:sp>
        <p:nvSpPr>
          <p:cNvPr id="54273" name="Rectangle 1"/>
          <p:cNvSpPr>
            <a:spLocks/>
          </p:cNvSpPr>
          <p:nvPr/>
        </p:nvSpPr>
        <p:spPr bwMode="auto">
          <a:xfrm>
            <a:off x="666750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1971675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3276600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4581525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5895975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7200900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 rot="5400000">
            <a:off x="8428831" y="3856832"/>
            <a:ext cx="5095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top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 rot="5400000">
            <a:off x="53181" y="3894932"/>
            <a:ext cx="9318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bottom</a:t>
            </a:r>
          </a:p>
        </p:txBody>
      </p:sp>
      <p:sp>
        <p:nvSpPr>
          <p:cNvPr id="54281" name="Rectangle 9"/>
          <p:cNvSpPr>
            <a:spLocks/>
          </p:cNvSpPr>
          <p:nvPr/>
        </p:nvSpPr>
        <p:spPr bwMode="auto">
          <a:xfrm>
            <a:off x="7658100" y="3810000"/>
            <a:ext cx="369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R</a:t>
            </a:r>
          </a:p>
        </p:txBody>
      </p:sp>
      <p:sp>
        <p:nvSpPr>
          <p:cNvPr id="54282" name="Rectangle 10"/>
          <p:cNvSpPr>
            <a:spLocks/>
          </p:cNvSpPr>
          <p:nvPr/>
        </p:nvSpPr>
        <p:spPr bwMode="auto">
          <a:xfrm>
            <a:off x="666750" y="21748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Rectangle 11"/>
          <p:cNvSpPr>
            <a:spLocks/>
          </p:cNvSpPr>
          <p:nvPr/>
        </p:nvSpPr>
        <p:spPr bwMode="auto">
          <a:xfrm>
            <a:off x="1971675" y="2174875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Rectangle 12"/>
          <p:cNvSpPr>
            <a:spLocks/>
          </p:cNvSpPr>
          <p:nvPr/>
        </p:nvSpPr>
        <p:spPr bwMode="auto">
          <a:xfrm>
            <a:off x="3276600" y="2174875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4581525" y="21748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6" name="Rectangle 14"/>
          <p:cNvSpPr>
            <a:spLocks/>
          </p:cNvSpPr>
          <p:nvPr/>
        </p:nvSpPr>
        <p:spPr bwMode="auto">
          <a:xfrm>
            <a:off x="5895975" y="21748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7200900" y="21748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8" name="Rectangle 16"/>
          <p:cNvSpPr>
            <a:spLocks/>
          </p:cNvSpPr>
          <p:nvPr/>
        </p:nvSpPr>
        <p:spPr bwMode="auto">
          <a:xfrm rot="5400000">
            <a:off x="8428831" y="2389982"/>
            <a:ext cx="5095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top</a:t>
            </a:r>
          </a:p>
        </p:txBody>
      </p:sp>
      <p:sp>
        <p:nvSpPr>
          <p:cNvPr id="54289" name="Rectangle 17"/>
          <p:cNvSpPr>
            <a:spLocks/>
          </p:cNvSpPr>
          <p:nvPr/>
        </p:nvSpPr>
        <p:spPr bwMode="auto">
          <a:xfrm rot="5400000">
            <a:off x="53181" y="2428082"/>
            <a:ext cx="9318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bottom</a:t>
            </a:r>
          </a:p>
        </p:txBody>
      </p:sp>
      <p:sp>
        <p:nvSpPr>
          <p:cNvPr id="54290" name="Rectangle 18"/>
          <p:cNvSpPr>
            <a:spLocks/>
          </p:cNvSpPr>
          <p:nvPr/>
        </p:nvSpPr>
        <p:spPr bwMode="auto">
          <a:xfrm>
            <a:off x="7658100" y="2343150"/>
            <a:ext cx="369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R</a:t>
            </a:r>
          </a:p>
        </p:txBody>
      </p:sp>
      <p:sp>
        <p:nvSpPr>
          <p:cNvPr id="54291" name="Rectangle 19"/>
          <p:cNvSpPr>
            <a:spLocks/>
          </p:cNvSpPr>
          <p:nvPr/>
        </p:nvSpPr>
        <p:spPr bwMode="auto">
          <a:xfrm>
            <a:off x="4675188" y="2514600"/>
            <a:ext cx="10985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lnSpc>
                <a:spcPct val="70000"/>
              </a:lnSpc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</a:t>
            </a:r>
          </a:p>
          <a:p>
            <a:pPr marL="39688" algn="ctr">
              <a:lnSpc>
                <a:spcPct val="70000"/>
              </a:lnSpc>
            </a:pP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cookie</a:t>
            </a:r>
            <a:br>
              <a:rPr lang="en-US" sz="16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Writer</a:t>
            </a:r>
          </a:p>
        </p:txBody>
      </p:sp>
      <p:sp>
        <p:nvSpPr>
          <p:cNvPr id="54292" name="Rectangle 20"/>
          <p:cNvSpPr>
            <a:spLocks/>
          </p:cNvSpPr>
          <p:nvPr/>
        </p:nvSpPr>
        <p:spPr bwMode="auto">
          <a:xfrm>
            <a:off x="666750" y="7651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3" name="Rectangle 21"/>
          <p:cNvSpPr>
            <a:spLocks/>
          </p:cNvSpPr>
          <p:nvPr/>
        </p:nvSpPr>
        <p:spPr bwMode="auto">
          <a:xfrm>
            <a:off x="1971675" y="765175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3276600" y="765175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5" name="Rectangle 23"/>
          <p:cNvSpPr>
            <a:spLocks/>
          </p:cNvSpPr>
          <p:nvPr/>
        </p:nvSpPr>
        <p:spPr bwMode="auto">
          <a:xfrm>
            <a:off x="4581525" y="7651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6" name="Rectangle 24"/>
          <p:cNvSpPr>
            <a:spLocks/>
          </p:cNvSpPr>
          <p:nvPr/>
        </p:nvSpPr>
        <p:spPr bwMode="auto">
          <a:xfrm>
            <a:off x="5895975" y="7651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7" name="Rectangle 25"/>
          <p:cNvSpPr>
            <a:spLocks/>
          </p:cNvSpPr>
          <p:nvPr/>
        </p:nvSpPr>
        <p:spPr bwMode="auto">
          <a:xfrm>
            <a:off x="7200900" y="7651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8" name="Rectangle 26"/>
          <p:cNvSpPr>
            <a:spLocks/>
          </p:cNvSpPr>
          <p:nvPr/>
        </p:nvSpPr>
        <p:spPr bwMode="auto">
          <a:xfrm rot="5400000">
            <a:off x="8428831" y="980282"/>
            <a:ext cx="5095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top</a:t>
            </a:r>
          </a:p>
        </p:txBody>
      </p:sp>
      <p:sp>
        <p:nvSpPr>
          <p:cNvPr id="54299" name="Rectangle 27"/>
          <p:cNvSpPr>
            <a:spLocks/>
          </p:cNvSpPr>
          <p:nvPr/>
        </p:nvSpPr>
        <p:spPr bwMode="auto">
          <a:xfrm rot="5400000">
            <a:off x="53181" y="1018382"/>
            <a:ext cx="9318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bottom</a:t>
            </a:r>
          </a:p>
        </p:txBody>
      </p:sp>
      <p:sp>
        <p:nvSpPr>
          <p:cNvPr id="54300" name="Rectangle 28"/>
          <p:cNvSpPr>
            <a:spLocks/>
          </p:cNvSpPr>
          <p:nvPr/>
        </p:nvSpPr>
        <p:spPr bwMode="auto">
          <a:xfrm>
            <a:off x="7658100" y="933450"/>
            <a:ext cx="369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R</a:t>
            </a:r>
          </a:p>
        </p:txBody>
      </p:sp>
      <p:sp>
        <p:nvSpPr>
          <p:cNvPr id="54301" name="Rectangle 29"/>
          <p:cNvSpPr>
            <a:spLocks/>
          </p:cNvSpPr>
          <p:nvPr/>
        </p:nvSpPr>
        <p:spPr bwMode="auto">
          <a:xfrm>
            <a:off x="908050" y="5233988"/>
            <a:ext cx="46767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3600">
                <a:solidFill>
                  <a:srgbClr val="FF0000"/>
                </a:solidFill>
                <a:ea typeface="ＭＳ Ｐゴシック" charset="0"/>
                <a:cs typeface="Arial" charset="0"/>
              </a:rPr>
              <a:t>Case B: </a:t>
            </a:r>
            <a:r>
              <a:rPr lang="en-US" sz="3600">
                <a:solidFill>
                  <a:srgbClr val="3333CC"/>
                </a:solidFill>
                <a:ea typeface="ＭＳ Ｐゴシック" charset="0"/>
                <a:cs typeface="Arial" charset="0"/>
              </a:rPr>
              <a:t>R is executed</a:t>
            </a:r>
          </a:p>
        </p:txBody>
      </p:sp>
      <p:sp>
        <p:nvSpPr>
          <p:cNvPr id="54302" name="Rectangle 30"/>
          <p:cNvSpPr>
            <a:spLocks/>
          </p:cNvSpPr>
          <p:nvPr/>
        </p:nvSpPr>
        <p:spPr bwMode="auto">
          <a:xfrm>
            <a:off x="4659312" y="2133600"/>
            <a:ext cx="10017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rgbClr val="FF0000"/>
                </a:solidFill>
                <a:ea typeface="ＭＳ Ｐゴシック" charset="0"/>
                <a:cs typeface="Arial" charset="0"/>
              </a:rPr>
              <a:t>permit</a:t>
            </a:r>
          </a:p>
        </p:txBody>
      </p:sp>
      <p:sp>
        <p:nvSpPr>
          <p:cNvPr id="54303" name="Rectangle 31"/>
          <p:cNvSpPr>
            <a:spLocks/>
          </p:cNvSpPr>
          <p:nvPr/>
        </p:nvSpPr>
        <p:spPr bwMode="auto">
          <a:xfrm>
            <a:off x="5983287" y="2133600"/>
            <a:ext cx="7985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rgbClr val="FF0000"/>
                </a:solidFill>
                <a:ea typeface="ＭＳ Ｐゴシック" charset="0"/>
                <a:cs typeface="Arial" charset="0"/>
              </a:rPr>
              <a:t>pass</a:t>
            </a:r>
          </a:p>
        </p:txBody>
      </p:sp>
      <p:sp>
        <p:nvSpPr>
          <p:cNvPr id="54304" name="Rectangle 32"/>
          <p:cNvSpPr>
            <a:spLocks/>
          </p:cNvSpPr>
          <p:nvPr/>
        </p:nvSpPr>
        <p:spPr bwMode="auto">
          <a:xfrm>
            <a:off x="754062" y="2133600"/>
            <a:ext cx="10017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permit</a:t>
            </a:r>
          </a:p>
        </p:txBody>
      </p:sp>
      <p:sp>
        <p:nvSpPr>
          <p:cNvPr id="54305" name="Rectangle 33"/>
          <p:cNvSpPr>
            <a:spLocks/>
          </p:cNvSpPr>
          <p:nvPr/>
        </p:nvSpPr>
        <p:spPr bwMode="auto">
          <a:xfrm>
            <a:off x="3354387" y="2133600"/>
            <a:ext cx="915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rgbClr val="FF0000"/>
                </a:solidFill>
                <a:ea typeface="ＭＳ Ｐゴシック" charset="0"/>
                <a:cs typeface="Arial" charset="0"/>
              </a:rPr>
              <a:t>forbid</a:t>
            </a:r>
          </a:p>
        </p:txBody>
      </p:sp>
      <p:sp>
        <p:nvSpPr>
          <p:cNvPr id="54306" name="Rectangle 34"/>
          <p:cNvSpPr>
            <a:spLocks/>
          </p:cNvSpPr>
          <p:nvPr/>
        </p:nvSpPr>
        <p:spPr bwMode="auto">
          <a:xfrm>
            <a:off x="2039937" y="2133600"/>
            <a:ext cx="915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rgbClr val="FF0000"/>
                </a:solidFill>
                <a:ea typeface="ＭＳ Ｐゴシック" charset="0"/>
                <a:cs typeface="Arial" charset="0"/>
              </a:rPr>
              <a:t>forbid</a:t>
            </a:r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 flipH="1">
            <a:off x="5881688" y="2603500"/>
            <a:ext cx="1763712" cy="4763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AF9726-A633-4541-A6E1-A00FB6D179EE}" type="slidenum">
              <a:rPr lang="en-US"/>
              <a:pPr/>
              <a:t>5</a:t>
            </a:fld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866900"/>
          </a:xfrm>
          <a:ln/>
        </p:spPr>
        <p:txBody>
          <a:bodyPr rIns="132080"/>
          <a:lstStyle/>
          <a:p>
            <a:r>
              <a:rPr lang="en-US"/>
              <a:t>Instance Method Dispatch</a:t>
            </a:r>
          </a:p>
        </p:txBody>
      </p:sp>
      <p:sp>
        <p:nvSpPr>
          <p:cNvPr id="9218" name="Rectangle 2"/>
          <p:cNvSpPr>
            <a:spLocks/>
          </p:cNvSpPr>
          <p:nvPr/>
        </p:nvSpPr>
        <p:spPr bwMode="auto">
          <a:xfrm>
            <a:off x="563563" y="1622425"/>
            <a:ext cx="79883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25438" indent="-285750" algn="ctr">
              <a:lnSpc>
                <a:spcPct val="110000"/>
              </a:lnSpc>
            </a:pPr>
            <a:r>
              <a:rPr lang="en-US" sz="32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invokevirtual foo (...)V</a:t>
            </a:r>
          </a:p>
          <a:p>
            <a:pPr marL="325438" indent="-285750" algn="ctr">
              <a:lnSpc>
                <a:spcPct val="110000"/>
              </a:lnSpc>
            </a:pPr>
            <a:endParaRPr lang="en-US" sz="1200" b="1">
              <a:solidFill>
                <a:schemeClr val="tx1"/>
              </a:solidFill>
              <a:latin typeface="Courier New" charset="0"/>
              <a:ea typeface="ＭＳ Ｐゴシック" charset="0"/>
              <a:cs typeface="Courier New" charset="0"/>
              <a:sym typeface="Courier New" charset="0"/>
            </a:endParaRP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Name and type of </a:t>
            </a:r>
            <a:r>
              <a:rPr lang="en-US" sz="2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foo(...)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are arguments to </a:t>
            </a:r>
            <a:r>
              <a:rPr lang="en-US" sz="2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invokevirtual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(indices into constant pool) </a:t>
            </a: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JVM retrieves them from constant pool</a:t>
            </a: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Gets the dynamic (runtime) type of </a:t>
            </a:r>
            <a:r>
              <a:rPr lang="en-US" sz="2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x</a:t>
            </a: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Follows parent pointers until finds </a:t>
            </a:r>
            <a:r>
              <a:rPr lang="en-US" sz="2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foo(...)V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in one of those classes – gets bytecode from code attribute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9BFEF-2296-D845-83BE-5F7DA45BB8EB}" type="slidenum">
              <a:rPr lang="en-US"/>
              <a:pPr/>
              <a:t>50</a:t>
            </a:fld>
            <a:endParaRPr lang="en-US"/>
          </a:p>
        </p:txBody>
      </p:sp>
      <p:sp>
        <p:nvSpPr>
          <p:cNvPr id="55297" name="Rectangle 1"/>
          <p:cNvSpPr>
            <a:spLocks/>
          </p:cNvSpPr>
          <p:nvPr/>
        </p:nvSpPr>
        <p:spPr bwMode="auto">
          <a:xfrm>
            <a:off x="666750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298" name="Rectangle 2"/>
          <p:cNvSpPr>
            <a:spLocks/>
          </p:cNvSpPr>
          <p:nvPr/>
        </p:nvSpPr>
        <p:spPr bwMode="auto">
          <a:xfrm>
            <a:off x="1971675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299" name="Rectangle 3"/>
          <p:cNvSpPr>
            <a:spLocks/>
          </p:cNvSpPr>
          <p:nvPr/>
        </p:nvSpPr>
        <p:spPr bwMode="auto">
          <a:xfrm>
            <a:off x="3276600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0" name="Rectangle 4"/>
          <p:cNvSpPr>
            <a:spLocks/>
          </p:cNvSpPr>
          <p:nvPr/>
        </p:nvSpPr>
        <p:spPr bwMode="auto">
          <a:xfrm>
            <a:off x="4581525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5895975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7200900" y="364172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 rot="5400000">
            <a:off x="8428831" y="3856832"/>
            <a:ext cx="5095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top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 rot="5400000">
            <a:off x="53181" y="3894932"/>
            <a:ext cx="9318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bottom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7658100" y="3810000"/>
            <a:ext cx="369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R</a:t>
            </a:r>
          </a:p>
        </p:txBody>
      </p:sp>
      <p:sp>
        <p:nvSpPr>
          <p:cNvPr id="55306" name="Rectangle 10"/>
          <p:cNvSpPr>
            <a:spLocks/>
          </p:cNvSpPr>
          <p:nvPr/>
        </p:nvSpPr>
        <p:spPr bwMode="auto">
          <a:xfrm>
            <a:off x="666750" y="21748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Rectangle 11"/>
          <p:cNvSpPr>
            <a:spLocks/>
          </p:cNvSpPr>
          <p:nvPr/>
        </p:nvSpPr>
        <p:spPr bwMode="auto">
          <a:xfrm>
            <a:off x="1971675" y="2174875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Rectangle 12"/>
          <p:cNvSpPr>
            <a:spLocks/>
          </p:cNvSpPr>
          <p:nvPr/>
        </p:nvSpPr>
        <p:spPr bwMode="auto">
          <a:xfrm>
            <a:off x="3276600" y="2174875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Rectangle 13"/>
          <p:cNvSpPr>
            <a:spLocks/>
          </p:cNvSpPr>
          <p:nvPr/>
        </p:nvSpPr>
        <p:spPr bwMode="auto">
          <a:xfrm>
            <a:off x="4581525" y="21748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5895975" y="21748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1" name="Rectangle 15"/>
          <p:cNvSpPr>
            <a:spLocks/>
          </p:cNvSpPr>
          <p:nvPr/>
        </p:nvSpPr>
        <p:spPr bwMode="auto">
          <a:xfrm>
            <a:off x="7200900" y="21748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 rot="5400000">
            <a:off x="8428831" y="2389982"/>
            <a:ext cx="5095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top</a:t>
            </a:r>
          </a:p>
        </p:txBody>
      </p:sp>
      <p:sp>
        <p:nvSpPr>
          <p:cNvPr id="55313" name="Rectangle 17"/>
          <p:cNvSpPr>
            <a:spLocks/>
          </p:cNvSpPr>
          <p:nvPr/>
        </p:nvSpPr>
        <p:spPr bwMode="auto">
          <a:xfrm rot="5400000">
            <a:off x="53181" y="2428082"/>
            <a:ext cx="9318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bottom</a:t>
            </a:r>
          </a:p>
        </p:txBody>
      </p:sp>
      <p:sp>
        <p:nvSpPr>
          <p:cNvPr id="55314" name="Rectangle 18"/>
          <p:cNvSpPr>
            <a:spLocks/>
          </p:cNvSpPr>
          <p:nvPr/>
        </p:nvSpPr>
        <p:spPr bwMode="auto">
          <a:xfrm>
            <a:off x="7658100" y="2343150"/>
            <a:ext cx="369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R</a:t>
            </a:r>
          </a:p>
        </p:txBody>
      </p:sp>
      <p:sp>
        <p:nvSpPr>
          <p:cNvPr id="55315" name="Rectangle 19"/>
          <p:cNvSpPr>
            <a:spLocks/>
          </p:cNvSpPr>
          <p:nvPr/>
        </p:nvSpPr>
        <p:spPr bwMode="auto">
          <a:xfrm>
            <a:off x="4675188" y="2416175"/>
            <a:ext cx="10985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lnSpc>
                <a:spcPct val="70000"/>
              </a:lnSpc>
            </a:pPr>
            <a:r>
              <a:rPr lang="en-US" sz="16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System.</a:t>
            </a:r>
          </a:p>
          <a:p>
            <a:pPr marL="39688" algn="ctr">
              <a:lnSpc>
                <a:spcPct val="70000"/>
              </a:lnSpc>
            </a:pPr>
            <a:r>
              <a:rPr lang="en-US" sz="16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cookie</a:t>
            </a:r>
            <a:br>
              <a:rPr lang="en-US" sz="16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</a:br>
            <a:r>
              <a:rPr lang="en-US" sz="16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Writer</a:t>
            </a:r>
          </a:p>
        </p:txBody>
      </p:sp>
      <p:sp>
        <p:nvSpPr>
          <p:cNvPr id="55316" name="Rectangle 20"/>
          <p:cNvSpPr>
            <a:spLocks/>
          </p:cNvSpPr>
          <p:nvPr/>
        </p:nvSpPr>
        <p:spPr bwMode="auto">
          <a:xfrm>
            <a:off x="666750" y="7651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7" name="Rectangle 21"/>
          <p:cNvSpPr>
            <a:spLocks/>
          </p:cNvSpPr>
          <p:nvPr/>
        </p:nvSpPr>
        <p:spPr bwMode="auto">
          <a:xfrm>
            <a:off x="1971675" y="765175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8" name="Rectangle 22"/>
          <p:cNvSpPr>
            <a:spLocks/>
          </p:cNvSpPr>
          <p:nvPr/>
        </p:nvSpPr>
        <p:spPr bwMode="auto">
          <a:xfrm>
            <a:off x="3276600" y="765175"/>
            <a:ext cx="1266825" cy="866775"/>
          </a:xfrm>
          <a:prstGeom prst="rect">
            <a:avLst/>
          </a:prstGeom>
          <a:solidFill>
            <a:srgbClr val="660066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4581525" y="7651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20" name="Rectangle 24"/>
          <p:cNvSpPr>
            <a:spLocks/>
          </p:cNvSpPr>
          <p:nvPr/>
        </p:nvSpPr>
        <p:spPr bwMode="auto">
          <a:xfrm>
            <a:off x="5895975" y="7651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21" name="Rectangle 25"/>
          <p:cNvSpPr>
            <a:spLocks/>
          </p:cNvSpPr>
          <p:nvPr/>
        </p:nvSpPr>
        <p:spPr bwMode="auto">
          <a:xfrm>
            <a:off x="7200900" y="765175"/>
            <a:ext cx="1266825" cy="866775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22" name="Rectangle 26"/>
          <p:cNvSpPr>
            <a:spLocks/>
          </p:cNvSpPr>
          <p:nvPr/>
        </p:nvSpPr>
        <p:spPr bwMode="auto">
          <a:xfrm rot="5400000">
            <a:off x="8428831" y="980282"/>
            <a:ext cx="5095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top</a:t>
            </a:r>
          </a:p>
        </p:txBody>
      </p:sp>
      <p:sp>
        <p:nvSpPr>
          <p:cNvPr id="55323" name="Rectangle 27"/>
          <p:cNvSpPr>
            <a:spLocks/>
          </p:cNvSpPr>
          <p:nvPr/>
        </p:nvSpPr>
        <p:spPr bwMode="auto">
          <a:xfrm rot="5400000">
            <a:off x="53181" y="1018382"/>
            <a:ext cx="9318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000">
                <a:solidFill>
                  <a:schemeClr val="tx1"/>
                </a:solidFill>
                <a:ea typeface="ＭＳ Ｐゴシック" charset="0"/>
                <a:cs typeface="Arial" charset="0"/>
              </a:rPr>
              <a:t>bottom</a:t>
            </a:r>
          </a:p>
        </p:txBody>
      </p:sp>
      <p:sp>
        <p:nvSpPr>
          <p:cNvPr id="55324" name="Rectangle 28"/>
          <p:cNvSpPr>
            <a:spLocks/>
          </p:cNvSpPr>
          <p:nvPr/>
        </p:nvSpPr>
        <p:spPr bwMode="auto">
          <a:xfrm>
            <a:off x="7658100" y="933450"/>
            <a:ext cx="3698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/>
            <a:r>
              <a:rPr lang="en-US" sz="2800" b="1">
                <a:solidFill>
                  <a:srgbClr val="FF0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R</a:t>
            </a:r>
          </a:p>
        </p:txBody>
      </p:sp>
      <p:sp>
        <p:nvSpPr>
          <p:cNvPr id="55325" name="Rectangle 29"/>
          <p:cNvSpPr>
            <a:spLocks/>
          </p:cNvSpPr>
          <p:nvPr/>
        </p:nvSpPr>
        <p:spPr bwMode="auto">
          <a:xfrm>
            <a:off x="908050" y="5233988"/>
            <a:ext cx="47021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sz="3600">
                <a:solidFill>
                  <a:srgbClr val="FF0000"/>
                </a:solidFill>
                <a:ea typeface="ＭＳ Ｐゴシック" charset="0"/>
                <a:cs typeface="Arial" charset="0"/>
              </a:rPr>
              <a:t>Case C: </a:t>
            </a:r>
            <a:r>
              <a:rPr lang="en-US" sz="3600">
                <a:solidFill>
                  <a:srgbClr val="3333CC"/>
                </a:solidFill>
                <a:ea typeface="ＭＳ Ｐゴシック" charset="0"/>
                <a:cs typeface="Arial" charset="0"/>
              </a:rPr>
              <a:t>R is executed</a:t>
            </a:r>
          </a:p>
        </p:txBody>
      </p:sp>
      <p:sp>
        <p:nvSpPr>
          <p:cNvPr id="55326" name="Rectangle 30"/>
          <p:cNvSpPr>
            <a:spLocks/>
          </p:cNvSpPr>
          <p:nvPr/>
        </p:nvSpPr>
        <p:spPr bwMode="auto">
          <a:xfrm>
            <a:off x="4659312" y="3594100"/>
            <a:ext cx="7985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rgbClr val="FF0000"/>
                </a:solidFill>
                <a:ea typeface="ＭＳ Ｐゴシック" charset="0"/>
                <a:cs typeface="Arial" charset="0"/>
              </a:rPr>
              <a:t>pass</a:t>
            </a:r>
          </a:p>
        </p:txBody>
      </p:sp>
      <p:sp>
        <p:nvSpPr>
          <p:cNvPr id="55327" name="Rectangle 31"/>
          <p:cNvSpPr>
            <a:spLocks/>
          </p:cNvSpPr>
          <p:nvPr/>
        </p:nvSpPr>
        <p:spPr bwMode="auto">
          <a:xfrm>
            <a:off x="5983287" y="3594100"/>
            <a:ext cx="7985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rgbClr val="FF0000"/>
                </a:solidFill>
                <a:ea typeface="ＭＳ Ｐゴシック" charset="0"/>
                <a:cs typeface="Arial" charset="0"/>
              </a:rPr>
              <a:t>pass</a:t>
            </a:r>
          </a:p>
        </p:txBody>
      </p:sp>
      <p:sp>
        <p:nvSpPr>
          <p:cNvPr id="55328" name="Rectangle 32"/>
          <p:cNvSpPr>
            <a:spLocks/>
          </p:cNvSpPr>
          <p:nvPr/>
        </p:nvSpPr>
        <p:spPr bwMode="auto">
          <a:xfrm>
            <a:off x="754062" y="3594100"/>
            <a:ext cx="10017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permit</a:t>
            </a:r>
          </a:p>
        </p:txBody>
      </p:sp>
      <p:sp>
        <p:nvSpPr>
          <p:cNvPr id="55329" name="Rectangle 33"/>
          <p:cNvSpPr>
            <a:spLocks/>
          </p:cNvSpPr>
          <p:nvPr/>
        </p:nvSpPr>
        <p:spPr bwMode="auto">
          <a:xfrm>
            <a:off x="3354387" y="3594100"/>
            <a:ext cx="7985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rgbClr val="FF0000"/>
                </a:solidFill>
                <a:ea typeface="ＭＳ Ｐゴシック" charset="0"/>
                <a:cs typeface="Arial" charset="0"/>
              </a:rPr>
              <a:t>pass</a:t>
            </a:r>
          </a:p>
        </p:txBody>
      </p:sp>
      <p:sp>
        <p:nvSpPr>
          <p:cNvPr id="55330" name="Rectangle 34"/>
          <p:cNvSpPr>
            <a:spLocks/>
          </p:cNvSpPr>
          <p:nvPr/>
        </p:nvSpPr>
        <p:spPr bwMode="auto">
          <a:xfrm>
            <a:off x="2039937" y="3594100"/>
            <a:ext cx="7985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/>
            <a:r>
              <a:rPr lang="en-US">
                <a:solidFill>
                  <a:srgbClr val="FF0000"/>
                </a:solidFill>
                <a:ea typeface="ＭＳ Ｐゴシック" charset="0"/>
                <a:cs typeface="Arial" charset="0"/>
              </a:rPr>
              <a:t>pass</a:t>
            </a:r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 flipH="1">
            <a:off x="1955800" y="4070350"/>
            <a:ext cx="5689600" cy="3175"/>
          </a:xfrm>
          <a:prstGeom prst="line">
            <a:avLst/>
          </a:prstGeom>
          <a:noFill/>
          <a:ln w="38100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6FD20-3FCF-5B47-B03C-0CA21473D545}" type="slidenum">
              <a:rPr lang="en-US"/>
              <a:pPr/>
              <a:t>51</a:t>
            </a:fld>
            <a:endParaRPr lang="en-US"/>
          </a:p>
        </p:txBody>
      </p:sp>
      <p:sp>
        <p:nvSpPr>
          <p:cNvPr id="56321" name="Rectangle 1"/>
          <p:cNvSpPr>
            <a:spLocks noGrp="1" noChangeArrowheads="1"/>
          </p:cNvSpPr>
          <p:nvPr>
            <p:ph type="body" idx="1"/>
          </p:nvPr>
        </p:nvSpPr>
        <p:spPr>
          <a:xfrm>
            <a:off x="823913" y="3216275"/>
            <a:ext cx="7653337" cy="290036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3333CC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marL="611188" indent="-571500" algn="ctr">
              <a:buFont typeface="Arial" charset="0"/>
              <a:buNone/>
            </a:pPr>
            <a:r>
              <a:rPr lang="en-US">
                <a:solidFill>
                  <a:srgbClr val="3333CC"/>
                </a:solidFill>
              </a:rPr>
              <a:t>Java and the Java Virtual Machine:</a:t>
            </a:r>
          </a:p>
          <a:p>
            <a:pPr marL="611188" indent="-571500" algn="ctr">
              <a:buFont typeface="Arial" charset="0"/>
              <a:buNone/>
            </a:pPr>
            <a:r>
              <a:rPr lang="en-US">
                <a:solidFill>
                  <a:srgbClr val="3333CC"/>
                </a:solidFill>
              </a:rPr>
              <a:t>Lots of interesting ideas!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60525"/>
            <a:ext cx="7772400" cy="1555750"/>
          </a:xfrm>
          <a:ln/>
        </p:spPr>
        <p:txBody>
          <a:bodyPr rIns="132080"/>
          <a:lstStyle/>
          <a:p>
            <a:r>
              <a:rPr lang="en-US"/>
              <a:t>Conclusion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71EF-CE0C-D942-BEEC-3323FD6DB7B4}" type="slidenum">
              <a:rPr lang="en-US"/>
              <a:pPr/>
              <a:t>6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714500"/>
          </a:xfrm>
          <a:ln/>
        </p:spPr>
        <p:txBody>
          <a:bodyPr rIns="132080"/>
          <a:lstStyle/>
          <a:p>
            <a:r>
              <a:rPr lang="en-US"/>
              <a:t>Instance Method Dispatch</a:t>
            </a:r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752475" y="1908175"/>
            <a:ext cx="77978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Creates a new </a:t>
            </a:r>
            <a:r>
              <a:rPr lang="en-US" sz="2800" i="1">
                <a:solidFill>
                  <a:srgbClr val="FF0000"/>
                </a:solidFill>
                <a:ea typeface="ＭＳ Ｐゴシック" charset="0"/>
                <a:cs typeface="Arial" charset="0"/>
              </a:rPr>
              <a:t>stack frame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on runtime stack around arguments already there</a:t>
            </a: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Allocates space in stack frame for locals and operand stack</a:t>
            </a: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Prepares locals (int=0, ref=null), empty stack</a:t>
            </a: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Starts executing bytecode of the method</a:t>
            </a: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When returns, pops stack frame, resumes in calling method after the </a:t>
            </a:r>
            <a:r>
              <a:rPr lang="en-US" sz="2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invokevirtual</a:t>
            </a:r>
            <a:r>
              <a:rPr lang="en-US" sz="2800">
                <a:solidFill>
                  <a:srgbClr val="3333CC"/>
                </a:solidFill>
                <a:ea typeface="ＭＳ Ｐゴシック" charset="0"/>
                <a:cs typeface="Arial" charset="0"/>
              </a:rPr>
              <a:t> instruction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8FC73-FB32-7E4C-9B6B-E3D16E8C6846}" type="slidenum">
              <a:rPr lang="en-US"/>
              <a:pPr/>
              <a:t>7</a:t>
            </a:fld>
            <a:endParaRPr lang="en-US"/>
          </a:p>
        </p:txBody>
      </p:sp>
      <p:sp>
        <p:nvSpPr>
          <p:cNvPr id="11265" name="Rectangle 1"/>
          <p:cNvSpPr>
            <a:spLocks/>
          </p:cNvSpPr>
          <p:nvPr/>
        </p:nvSpPr>
        <p:spPr bwMode="auto">
          <a:xfrm>
            <a:off x="1811338" y="4141788"/>
            <a:ext cx="727075" cy="66675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3292475" y="4141788"/>
            <a:ext cx="727075" cy="66675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1457325" y="2112963"/>
            <a:ext cx="727075" cy="66675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2192338" y="2112963"/>
            <a:ext cx="727075" cy="666750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Rectangle 5"/>
          <p:cNvSpPr>
            <a:spLocks/>
          </p:cNvSpPr>
          <p:nvPr/>
        </p:nvSpPr>
        <p:spPr bwMode="auto">
          <a:xfrm>
            <a:off x="2928938" y="2112963"/>
            <a:ext cx="727075" cy="66675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0" name="Rectangle 6"/>
          <p:cNvSpPr>
            <a:spLocks/>
          </p:cNvSpPr>
          <p:nvPr/>
        </p:nvSpPr>
        <p:spPr bwMode="auto">
          <a:xfrm>
            <a:off x="3665538" y="2112963"/>
            <a:ext cx="727075" cy="666750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1" name="Rectangle 7"/>
          <p:cNvSpPr>
            <a:spLocks/>
          </p:cNvSpPr>
          <p:nvPr/>
        </p:nvSpPr>
        <p:spPr bwMode="auto">
          <a:xfrm>
            <a:off x="4410075" y="2112963"/>
            <a:ext cx="727075" cy="666750"/>
          </a:xfrm>
          <a:prstGeom prst="rect">
            <a:avLst/>
          </a:prstGeom>
          <a:solidFill>
            <a:srgbClr val="FFC5C5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2" name="Rectangle 8"/>
          <p:cNvSpPr>
            <a:spLocks/>
          </p:cNvSpPr>
          <p:nvPr/>
        </p:nvSpPr>
        <p:spPr bwMode="auto">
          <a:xfrm>
            <a:off x="5156200" y="2112963"/>
            <a:ext cx="727075" cy="666750"/>
          </a:xfrm>
          <a:prstGeom prst="rect">
            <a:avLst/>
          </a:prstGeom>
          <a:solidFill>
            <a:srgbClr val="CCCCFF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3" name="Rectangle 9"/>
          <p:cNvSpPr>
            <a:spLocks/>
          </p:cNvSpPr>
          <p:nvPr/>
        </p:nvSpPr>
        <p:spPr bwMode="auto">
          <a:xfrm>
            <a:off x="5892800" y="2112963"/>
            <a:ext cx="727075" cy="666750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6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4" name="Rectangle 10"/>
          <p:cNvSpPr>
            <a:spLocks/>
          </p:cNvSpPr>
          <p:nvPr/>
        </p:nvSpPr>
        <p:spPr bwMode="auto">
          <a:xfrm>
            <a:off x="3040063" y="1557338"/>
            <a:ext cx="27130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650"/>
              </a:spcBef>
            </a:pP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local variable array</a:t>
            </a:r>
          </a:p>
        </p:txBody>
      </p:sp>
      <p:sp>
        <p:nvSpPr>
          <p:cNvPr id="11275" name="Rectangle 11"/>
          <p:cNvSpPr>
            <a:spLocks/>
          </p:cNvSpPr>
          <p:nvPr/>
        </p:nvSpPr>
        <p:spPr bwMode="auto">
          <a:xfrm>
            <a:off x="3360738" y="3611563"/>
            <a:ext cx="20701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650"/>
              </a:spcBef>
            </a:pPr>
            <a:r>
              <a:rPr lang="en-US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operand stack</a:t>
            </a:r>
          </a:p>
        </p:txBody>
      </p:sp>
      <p:sp>
        <p:nvSpPr>
          <p:cNvPr id="11276" name="Rectangle 12"/>
          <p:cNvSpPr>
            <a:spLocks/>
          </p:cNvSpPr>
          <p:nvPr/>
        </p:nvSpPr>
        <p:spPr bwMode="auto">
          <a:xfrm>
            <a:off x="1550988" y="2703513"/>
            <a:ext cx="5492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this</a:t>
            </a:r>
          </a:p>
        </p:txBody>
      </p:sp>
      <p:sp>
        <p:nvSpPr>
          <p:cNvPr id="11277" name="Rectangle 13"/>
          <p:cNvSpPr>
            <a:spLocks/>
          </p:cNvSpPr>
          <p:nvPr/>
        </p:nvSpPr>
        <p:spPr bwMode="auto">
          <a:xfrm>
            <a:off x="2393950" y="2703513"/>
            <a:ext cx="390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p</a:t>
            </a:r>
            <a:r>
              <a:rPr lang="en-US" sz="2000" baseline="-25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0</a:t>
            </a:r>
          </a:p>
        </p:txBody>
      </p:sp>
      <p:sp>
        <p:nvSpPr>
          <p:cNvPr id="11278" name="Rectangle 14"/>
          <p:cNvSpPr>
            <a:spLocks/>
          </p:cNvSpPr>
          <p:nvPr/>
        </p:nvSpPr>
        <p:spPr bwMode="auto">
          <a:xfrm>
            <a:off x="3143250" y="2703513"/>
            <a:ext cx="390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p</a:t>
            </a:r>
            <a:r>
              <a:rPr lang="en-US" sz="2000" baseline="-25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1</a:t>
            </a:r>
          </a:p>
        </p:txBody>
      </p:sp>
      <p:sp>
        <p:nvSpPr>
          <p:cNvPr id="11279" name="Rectangle 15"/>
          <p:cNvSpPr>
            <a:spLocks/>
          </p:cNvSpPr>
          <p:nvPr/>
        </p:nvSpPr>
        <p:spPr bwMode="auto">
          <a:xfrm>
            <a:off x="3860800" y="2703513"/>
            <a:ext cx="390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p</a:t>
            </a:r>
            <a:r>
              <a:rPr lang="en-US" sz="2000" baseline="-25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2</a:t>
            </a:r>
          </a:p>
        </p:txBody>
      </p:sp>
      <p:sp>
        <p:nvSpPr>
          <p:cNvPr id="11280" name="AutoShape 16"/>
          <p:cNvSpPr>
            <a:spLocks/>
          </p:cNvSpPr>
          <p:nvPr/>
        </p:nvSpPr>
        <p:spPr bwMode="auto">
          <a:xfrm rot="-5400000">
            <a:off x="2819400" y="1700213"/>
            <a:ext cx="231775" cy="29051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81" name="AutoShape 17"/>
          <p:cNvSpPr>
            <a:spLocks/>
          </p:cNvSpPr>
          <p:nvPr/>
        </p:nvSpPr>
        <p:spPr bwMode="auto">
          <a:xfrm rot="-5400000">
            <a:off x="5751513" y="1700213"/>
            <a:ext cx="231775" cy="29051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9000"/>
                </a:lnTo>
                <a:cubicBezTo>
                  <a:pt x="10800" y="9994"/>
                  <a:pt x="5965" y="10800"/>
                  <a:pt x="0" y="10800"/>
                </a:cubicBezTo>
                <a:cubicBezTo>
                  <a:pt x="5965" y="10800"/>
                  <a:pt x="10800" y="11606"/>
                  <a:pt x="10800" y="1260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82" name="Rectangle 18"/>
          <p:cNvSpPr>
            <a:spLocks/>
          </p:cNvSpPr>
          <p:nvPr/>
        </p:nvSpPr>
        <p:spPr bwMode="auto">
          <a:xfrm>
            <a:off x="2370138" y="3224213"/>
            <a:ext cx="11826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parameters</a:t>
            </a:r>
          </a:p>
        </p:txBody>
      </p:sp>
      <p:sp>
        <p:nvSpPr>
          <p:cNvPr id="11283" name="Rectangle 19"/>
          <p:cNvSpPr>
            <a:spLocks/>
          </p:cNvSpPr>
          <p:nvPr/>
        </p:nvSpPr>
        <p:spPr bwMode="auto">
          <a:xfrm>
            <a:off x="5286375" y="3225800"/>
            <a:ext cx="1195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413"/>
              </a:spcBef>
            </a:pPr>
            <a:r>
              <a:rPr lang="en-US" sz="16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other locals</a:t>
            </a:r>
          </a:p>
        </p:txBody>
      </p:sp>
      <p:sp>
        <p:nvSpPr>
          <p:cNvPr id="11284" name="Rectangle 20"/>
          <p:cNvSpPr>
            <a:spLocks/>
          </p:cNvSpPr>
          <p:nvPr/>
        </p:nvSpPr>
        <p:spPr bwMode="auto">
          <a:xfrm rot="5400000">
            <a:off x="6823868" y="2218532"/>
            <a:ext cx="1370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maxLocals</a:t>
            </a:r>
          </a:p>
        </p:txBody>
      </p:sp>
      <p:sp>
        <p:nvSpPr>
          <p:cNvPr id="11285" name="Rectangle 21"/>
          <p:cNvSpPr>
            <a:spLocks/>
          </p:cNvSpPr>
          <p:nvPr/>
        </p:nvSpPr>
        <p:spPr bwMode="auto">
          <a:xfrm rot="5400000">
            <a:off x="6500019" y="4344194"/>
            <a:ext cx="12715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maxStack</a:t>
            </a:r>
          </a:p>
        </p:txBody>
      </p:sp>
      <p:sp>
        <p:nvSpPr>
          <p:cNvPr id="11286" name="Rectangle 22"/>
          <p:cNvSpPr>
            <a:spLocks/>
          </p:cNvSpPr>
          <p:nvPr/>
        </p:nvSpPr>
        <p:spPr bwMode="auto">
          <a:xfrm>
            <a:off x="2960688" y="5316538"/>
            <a:ext cx="746125" cy="142875"/>
          </a:xfrm>
          <a:prstGeom prst="rect">
            <a:avLst/>
          </a:prstGeom>
          <a:solidFill>
            <a:srgbClr val="B2B2B2"/>
          </a:solidFill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87" name="Rectangle 23"/>
          <p:cNvSpPr>
            <a:spLocks/>
          </p:cNvSpPr>
          <p:nvPr/>
        </p:nvSpPr>
        <p:spPr bwMode="auto">
          <a:xfrm>
            <a:off x="2960688" y="5597525"/>
            <a:ext cx="746125" cy="142875"/>
          </a:xfrm>
          <a:prstGeom prst="rect">
            <a:avLst/>
          </a:prstGeom>
          <a:solidFill>
            <a:srgbClr val="FFC5C5"/>
          </a:solidFill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88" name="Rectangle 24"/>
          <p:cNvSpPr>
            <a:spLocks/>
          </p:cNvSpPr>
          <p:nvPr/>
        </p:nvSpPr>
        <p:spPr bwMode="auto">
          <a:xfrm>
            <a:off x="2960688" y="5878513"/>
            <a:ext cx="746125" cy="1428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89" name="Rectangle 25"/>
          <p:cNvSpPr>
            <a:spLocks/>
          </p:cNvSpPr>
          <p:nvPr/>
        </p:nvSpPr>
        <p:spPr bwMode="auto">
          <a:xfrm>
            <a:off x="3687763" y="5184775"/>
            <a:ext cx="19986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= reference type</a:t>
            </a:r>
          </a:p>
        </p:txBody>
      </p:sp>
      <p:sp>
        <p:nvSpPr>
          <p:cNvPr id="11290" name="Rectangle 26"/>
          <p:cNvSpPr>
            <a:spLocks/>
          </p:cNvSpPr>
          <p:nvPr/>
        </p:nvSpPr>
        <p:spPr bwMode="auto">
          <a:xfrm>
            <a:off x="3676650" y="5464175"/>
            <a:ext cx="4699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= integer (boolean, byte, ...)</a:t>
            </a:r>
          </a:p>
        </p:txBody>
      </p:sp>
      <p:sp>
        <p:nvSpPr>
          <p:cNvPr id="11291" name="Rectangle 27"/>
          <p:cNvSpPr>
            <a:spLocks/>
          </p:cNvSpPr>
          <p:nvPr/>
        </p:nvSpPr>
        <p:spPr bwMode="auto">
          <a:xfrm>
            <a:off x="3689350" y="5743575"/>
            <a:ext cx="17446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= continuation</a:t>
            </a:r>
          </a:p>
        </p:txBody>
      </p:sp>
      <p:sp>
        <p:nvSpPr>
          <p:cNvPr id="11292" name="Rectangle 28"/>
          <p:cNvSpPr>
            <a:spLocks/>
          </p:cNvSpPr>
          <p:nvPr/>
        </p:nvSpPr>
        <p:spPr bwMode="auto">
          <a:xfrm>
            <a:off x="1511300" y="2293938"/>
            <a:ext cx="6207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00006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String</a:t>
            </a:r>
          </a:p>
        </p:txBody>
      </p:sp>
      <p:sp>
        <p:nvSpPr>
          <p:cNvPr id="11293" name="Rectangle 29"/>
          <p:cNvSpPr>
            <a:spLocks/>
          </p:cNvSpPr>
          <p:nvPr/>
        </p:nvSpPr>
        <p:spPr bwMode="auto">
          <a:xfrm>
            <a:off x="2973388" y="2166938"/>
            <a:ext cx="63023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00006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Hash-</a:t>
            </a:r>
          </a:p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00006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table</a:t>
            </a:r>
          </a:p>
        </p:txBody>
      </p:sp>
      <p:sp>
        <p:nvSpPr>
          <p:cNvPr id="11294" name="Rectangle 30"/>
          <p:cNvSpPr>
            <a:spLocks/>
          </p:cNvSpPr>
          <p:nvPr/>
        </p:nvSpPr>
        <p:spPr bwMode="auto">
          <a:xfrm>
            <a:off x="5916613" y="2293938"/>
            <a:ext cx="6699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00006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Object</a:t>
            </a:r>
          </a:p>
        </p:txBody>
      </p:sp>
      <p:grpSp>
        <p:nvGrpSpPr>
          <p:cNvPr id="11295" name="Group 31"/>
          <p:cNvGrpSpPr>
            <a:grpSpLocks/>
          </p:cNvGrpSpPr>
          <p:nvPr/>
        </p:nvGrpSpPr>
        <p:grpSpPr bwMode="auto">
          <a:xfrm>
            <a:off x="1833563" y="4141788"/>
            <a:ext cx="5149850" cy="687387"/>
            <a:chOff x="0" y="0"/>
            <a:chExt cx="3243" cy="433"/>
          </a:xfrm>
        </p:grpSpPr>
        <p:sp>
          <p:nvSpPr>
            <p:cNvPr id="11296" name="Rectangle 32"/>
            <p:cNvSpPr>
              <a:spLocks/>
            </p:cNvSpPr>
            <p:nvPr/>
          </p:nvSpPr>
          <p:spPr bwMode="auto">
            <a:xfrm>
              <a:off x="451" y="0"/>
              <a:ext cx="458" cy="420"/>
            </a:xfrm>
            <a:prstGeom prst="rect">
              <a:avLst/>
            </a:prstGeom>
            <a:solidFill>
              <a:srgbClr val="FFC5C5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/>
            </p:cNvSpPr>
            <p:nvPr/>
          </p:nvSpPr>
          <p:spPr bwMode="auto">
            <a:xfrm>
              <a:off x="1385" y="0"/>
              <a:ext cx="458" cy="420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6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98" name="Rectangle 34"/>
            <p:cNvSpPr>
              <a:spLocks/>
            </p:cNvSpPr>
            <p:nvPr/>
          </p:nvSpPr>
          <p:spPr bwMode="auto">
            <a:xfrm>
              <a:off x="1851" y="0"/>
              <a:ext cx="458" cy="42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/>
            </p:cNvSpPr>
            <p:nvPr/>
          </p:nvSpPr>
          <p:spPr bwMode="auto">
            <a:xfrm>
              <a:off x="2318" y="0"/>
              <a:ext cx="458" cy="42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/>
            </p:cNvSpPr>
            <p:nvPr/>
          </p:nvSpPr>
          <p:spPr bwMode="auto">
            <a:xfrm>
              <a:off x="2785" y="0"/>
              <a:ext cx="458" cy="420"/>
            </a:xfrm>
            <a:prstGeom prst="rect">
              <a:avLst/>
            </a:prstGeom>
            <a:noFill/>
            <a:ln w="12700">
              <a:solidFill>
                <a:srgbClr val="B2B2B2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301" name="Rectangle 37"/>
            <p:cNvSpPr>
              <a:spLocks/>
            </p:cNvSpPr>
            <p:nvPr/>
          </p:nvSpPr>
          <p:spPr bwMode="auto">
            <a:xfrm>
              <a:off x="0" y="33"/>
              <a:ext cx="427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>
                <a:spcBef>
                  <a:spcPts val="375"/>
                </a:spcBef>
              </a:pPr>
              <a:r>
                <a:rPr lang="en-US" sz="1400">
                  <a:solidFill>
                    <a:srgbClr val="000060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String-</a:t>
              </a:r>
            </a:p>
            <a:p>
              <a:pPr marL="39688" algn="ctr">
                <a:spcBef>
                  <a:spcPts val="375"/>
                </a:spcBef>
              </a:pPr>
              <a:r>
                <a:rPr lang="en-US" sz="1400">
                  <a:solidFill>
                    <a:srgbClr val="000060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Buffer</a:t>
              </a:r>
            </a:p>
          </p:txBody>
        </p:sp>
        <p:sp>
          <p:nvSpPr>
            <p:cNvPr id="11302" name="Rectangle 38"/>
            <p:cNvSpPr>
              <a:spLocks/>
            </p:cNvSpPr>
            <p:nvPr/>
          </p:nvSpPr>
          <p:spPr bwMode="auto">
            <a:xfrm>
              <a:off x="953" y="33"/>
              <a:ext cx="378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 algn="ctr">
                <a:spcBef>
                  <a:spcPts val="375"/>
                </a:spcBef>
              </a:pPr>
              <a:r>
                <a:rPr lang="en-US" sz="1400">
                  <a:solidFill>
                    <a:srgbClr val="000060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User-</a:t>
              </a:r>
            </a:p>
            <a:p>
              <a:pPr marL="39688" algn="ctr">
                <a:spcBef>
                  <a:spcPts val="375"/>
                </a:spcBef>
              </a:pPr>
              <a:r>
                <a:rPr lang="en-US" sz="1400">
                  <a:solidFill>
                    <a:srgbClr val="000060"/>
                  </a:solidFill>
                  <a:latin typeface="Arial Unicode MS" charset="0"/>
                  <a:ea typeface="ＭＳ Ｐゴシック" charset="0"/>
                  <a:cs typeface="Arial Unicode MS" charset="0"/>
                  <a:sym typeface="Arial Unicode MS" charset="0"/>
                </a:rPr>
                <a:t>Class</a:t>
              </a:r>
            </a:p>
          </p:txBody>
        </p:sp>
      </p:grpSp>
      <p:sp>
        <p:nvSpPr>
          <p:cNvPr id="11303" name="Rectangle 39"/>
          <p:cNvSpPr>
            <a:spLocks/>
          </p:cNvSpPr>
          <p:nvPr/>
        </p:nvSpPr>
        <p:spPr bwMode="auto">
          <a:xfrm>
            <a:off x="4162425" y="4322763"/>
            <a:ext cx="492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375"/>
              </a:spcBef>
            </a:pPr>
            <a:r>
              <a:rPr lang="en-US" sz="1400">
                <a:solidFill>
                  <a:srgbClr val="000060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int[ ]</a:t>
            </a:r>
          </a:p>
        </p:txBody>
      </p:sp>
      <p:sp>
        <p:nvSpPr>
          <p:cNvPr id="11304" name="Rectangle 40"/>
          <p:cNvSpPr>
            <a:spLocks/>
          </p:cNvSpPr>
          <p:nvPr/>
        </p:nvSpPr>
        <p:spPr bwMode="auto">
          <a:xfrm>
            <a:off x="6627813" y="2109788"/>
            <a:ext cx="727075" cy="666750"/>
          </a:xfrm>
          <a:prstGeom prst="rect">
            <a:avLst/>
          </a:prstGeom>
          <a:noFill/>
          <a:ln w="12700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305" name="Rectangle 41"/>
          <p:cNvSpPr>
            <a:spLocks/>
          </p:cNvSpPr>
          <p:nvPr/>
        </p:nvSpPr>
        <p:spPr bwMode="auto">
          <a:xfrm>
            <a:off x="2962275" y="6159500"/>
            <a:ext cx="746125" cy="142875"/>
          </a:xfrm>
          <a:prstGeom prst="rect">
            <a:avLst/>
          </a:prstGeom>
          <a:noFill/>
          <a:ln w="12700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306" name="Rectangle 42"/>
          <p:cNvSpPr>
            <a:spLocks/>
          </p:cNvSpPr>
          <p:nvPr/>
        </p:nvSpPr>
        <p:spPr bwMode="auto">
          <a:xfrm>
            <a:off x="3690938" y="6021388"/>
            <a:ext cx="12334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/>
          <a:p>
            <a:pPr marL="39688" algn="ctr">
              <a:spcBef>
                <a:spcPts val="513"/>
              </a:spcBef>
            </a:pPr>
            <a:r>
              <a:rPr lang="en-US" sz="2000">
                <a:solidFill>
                  <a:schemeClr val="tx1"/>
                </a:solidFill>
                <a:latin typeface="Arial Unicode MS" charset="0"/>
                <a:ea typeface="ＭＳ Ｐゴシック" charset="0"/>
                <a:cs typeface="Arial Unicode MS" charset="0"/>
                <a:sym typeface="Arial Unicode MS" charset="0"/>
              </a:rPr>
              <a:t>= useless</a:t>
            </a:r>
          </a:p>
        </p:txBody>
      </p:sp>
      <p:sp>
        <p:nvSpPr>
          <p:cNvPr id="11307" name="Rectangle 4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ln/>
        </p:spPr>
        <p:txBody>
          <a:bodyPr rIns="132080" anchor="b"/>
          <a:lstStyle/>
          <a:p>
            <a:pPr>
              <a:lnSpc>
                <a:spcPct val="150000"/>
              </a:lnSpc>
            </a:pPr>
            <a:r>
              <a:rPr lang="en-US"/>
              <a:t>Stack Frame of a Method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7DEB6-DAC1-384C-B51A-83CAC9FAFEF3}" type="slidenum">
              <a:rPr lang="en-US"/>
              <a:pPr/>
              <a:t>8</a:t>
            </a:fld>
            <a:endParaRPr 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714500"/>
          </a:xfrm>
          <a:ln/>
        </p:spPr>
        <p:txBody>
          <a:bodyPr rIns="132080"/>
          <a:lstStyle/>
          <a:p>
            <a:r>
              <a:rPr lang="en-US"/>
              <a:t>Instance Method Dispatch</a:t>
            </a:r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912813" y="1858962"/>
            <a:ext cx="7467600" cy="1417637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40639" bIns="0"/>
          <a:lstStyle/>
          <a:p>
            <a:pPr marL="39688"/>
            <a:r>
              <a:rPr lang="en-US" sz="1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byte[] data;</a:t>
            </a:r>
          </a:p>
          <a:p>
            <a:pPr marL="39688"/>
            <a:r>
              <a:rPr lang="en-US" sz="1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void getData() {</a:t>
            </a:r>
          </a:p>
          <a:p>
            <a:pPr marL="39688"/>
            <a:r>
              <a:rPr lang="en-US" sz="1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String x = "Hello world";</a:t>
            </a:r>
          </a:p>
          <a:p>
            <a:pPr marL="39688"/>
            <a:r>
              <a:rPr lang="en-US" sz="1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data = x.getBytes();</a:t>
            </a:r>
          </a:p>
          <a:p>
            <a:pPr marL="39688"/>
            <a:r>
              <a:rPr lang="en-US" sz="1800" b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}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914400" y="3519488"/>
            <a:ext cx="7467600" cy="2271712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40639" bIns="0"/>
          <a:lstStyle/>
          <a:p>
            <a:pPr marL="39688"/>
            <a:r>
              <a:rPr lang="en-US" sz="1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Code(</a:t>
            </a:r>
            <a:r>
              <a:rPr lang="en-US" sz="18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maxStack</a:t>
            </a:r>
            <a:r>
              <a:rPr lang="en-US" sz="1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2, </a:t>
            </a:r>
            <a:r>
              <a:rPr lang="en-US" sz="18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maxLocals</a:t>
            </a:r>
            <a:r>
              <a:rPr lang="en-US" sz="1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2, </a:t>
            </a:r>
            <a:r>
              <a:rPr lang="en-US" sz="18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codeLength</a:t>
            </a:r>
            <a:r>
              <a:rPr lang="en-US" sz="1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= 12)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0: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ldc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"Hello world"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2: astore_1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3: aload_0</a:t>
            </a:r>
            <a:r>
              <a:rPr lang="en-US" sz="1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//object of which </a:t>
            </a:r>
            <a:r>
              <a:rPr lang="en-US" sz="1800" b="1" dirty="0" err="1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getData</a:t>
            </a:r>
            <a:r>
              <a:rPr lang="en-US" sz="1800" b="1" dirty="0">
                <a:solidFill>
                  <a:srgbClr val="008000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is a method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4: aload_1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5: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invokevirtual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java.lang.String.getBytes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()[B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8: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putfield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A.data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[B</a:t>
            </a:r>
          </a:p>
          <a:p>
            <a:pPr marL="39688"/>
            <a:r>
              <a:rPr lang="en-US" sz="1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11: return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9A390-BA1B-3842-B37E-2B119E568646}" type="slidenum">
              <a:rPr lang="en-US"/>
              <a:pPr/>
              <a:t>9</a:t>
            </a:fld>
            <a:endParaRPr lang="en-US"/>
          </a:p>
        </p:txBody>
      </p:sp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1866900"/>
          </a:xfrm>
          <a:ln/>
        </p:spPr>
        <p:txBody>
          <a:bodyPr rIns="132080"/>
          <a:lstStyle/>
          <a:p>
            <a:r>
              <a:rPr lang="en-US"/>
              <a:t>Exception Handling</a:t>
            </a:r>
          </a:p>
        </p:txBody>
      </p:sp>
      <p:sp>
        <p:nvSpPr>
          <p:cNvPr id="13314" name="Rectangle 2"/>
          <p:cNvSpPr>
            <a:spLocks/>
          </p:cNvSpPr>
          <p:nvPr/>
        </p:nvSpPr>
        <p:spPr bwMode="auto">
          <a:xfrm>
            <a:off x="561975" y="1622425"/>
            <a:ext cx="79883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Each method has an </a:t>
            </a:r>
            <a:r>
              <a:rPr lang="en-US" sz="2800" i="1" dirty="0">
                <a:solidFill>
                  <a:srgbClr val="FF0000"/>
                </a:solidFill>
                <a:ea typeface="ＭＳ Ｐゴシック" charset="0"/>
                <a:cs typeface="Arial" charset="0"/>
              </a:rPr>
              <a:t>exception handler table</a:t>
            </a:r>
            <a:r>
              <a:rPr lang="en-US" sz="28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 (possibly empty)</a:t>
            </a: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Compiled from </a:t>
            </a:r>
            <a:r>
              <a:rPr lang="en-US" sz="2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try/catch/finally</a:t>
            </a: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An exception handler is just a designated block of code</a:t>
            </a:r>
          </a:p>
          <a:p>
            <a:pPr marL="325438" indent="-285750">
              <a:lnSpc>
                <a:spcPct val="110000"/>
              </a:lnSpc>
              <a:buClr>
                <a:srgbClr val="3333CC"/>
              </a:buClr>
              <a:buSzPct val="100000"/>
              <a:buFont typeface="Arial" charset="0"/>
              <a:buChar char="•"/>
            </a:pPr>
            <a:r>
              <a:rPr lang="en-US" sz="28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When an exception is thrown, JVM searches the exception table for an appropriate handler that is in effect</a:t>
            </a:r>
          </a:p>
          <a:p>
            <a:pPr marL="325438" indent="-285750">
              <a:buClr>
                <a:srgbClr val="000000"/>
              </a:buClr>
              <a:buSzPct val="100000"/>
              <a:buFont typeface="Courier New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finally </a:t>
            </a:r>
            <a:r>
              <a:rPr lang="en-US" sz="2800" dirty="0">
                <a:solidFill>
                  <a:srgbClr val="3333CC"/>
                </a:solidFill>
                <a:ea typeface="ＭＳ Ｐゴシック" charset="0"/>
                <a:cs typeface="Arial" charset="0"/>
              </a:rPr>
              <a:t>clause is executed last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99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99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N W3" charset="0"/>
            <a:cs typeface="ヒラギノ角ゴ ProN W3" charset="0"/>
            <a:sym typeface="Arial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Pages>0</Pages>
  <Words>4981</Words>
  <Characters>0</Characters>
  <Application>Microsoft Macintosh PowerPoint</Application>
  <PresentationFormat>On-screen Show (4:3)</PresentationFormat>
  <Lines>0</Lines>
  <Paragraphs>1068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Title &amp; Bullets</vt:lpstr>
      <vt:lpstr>PowerPoint Presentation</vt:lpstr>
      <vt:lpstr>PowerPoint Presentation</vt:lpstr>
      <vt:lpstr>Today</vt:lpstr>
      <vt:lpstr>Instance Method Dispatch</vt:lpstr>
      <vt:lpstr>Instance Method Dispatch</vt:lpstr>
      <vt:lpstr>Instance Method Dispatch</vt:lpstr>
      <vt:lpstr>Stack Frame of a Method</vt:lpstr>
      <vt:lpstr>Instance Method Dispatch</vt:lpstr>
      <vt:lpstr>Exception Handling</vt:lpstr>
      <vt:lpstr>Exception Handling</vt:lpstr>
      <vt:lpstr>Exception Table Entry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Try/Catch/Finally</vt:lpstr>
      <vt:lpstr>Try/Catch/Finally</vt:lpstr>
      <vt:lpstr>Java Security Model</vt:lpstr>
      <vt:lpstr>Bytecode Verification</vt:lpstr>
      <vt:lpstr>Bytecode Verification</vt:lpstr>
      <vt:lpstr>Types in the JVM</vt:lpstr>
      <vt:lpstr>Typing of Java Bytecode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Mobile Code</vt:lpstr>
      <vt:lpstr>Mobile Code</vt:lpstr>
      <vt:lpstr>Mobile Code</vt:lpstr>
      <vt:lpstr>Mobile Code</vt:lpstr>
      <vt:lpstr>Runtime Stack</vt:lpstr>
      <vt:lpstr>Runtime Stack</vt:lpstr>
      <vt:lpstr>Runtime Stack</vt:lpstr>
      <vt:lpstr>Runtime Stack</vt:lpstr>
      <vt:lpstr>PowerPoint Presentation</vt:lpstr>
      <vt:lpstr>Stack Inspection</vt:lpstr>
      <vt:lpstr>Stack Inspection</vt:lpstr>
      <vt:lpstr>PowerPoint Presentation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JVM II</dc:title>
  <dc:subject/>
  <dc:creator>Dexter Kozen</dc:creator>
  <cp:keywords/>
  <dc:description/>
  <cp:lastModifiedBy>Dexter Kozen</cp:lastModifiedBy>
  <cp:revision>10</cp:revision>
  <dcterms:modified xsi:type="dcterms:W3CDTF">2017-11-27T23:06:37Z</dcterms:modified>
  <cp:category/>
</cp:coreProperties>
</file>