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edd7658a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edd7658a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da1ef8d4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da1ef8d4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da1ef8d4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da1ef8d4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edd7658a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edd7658a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da1ef8d4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da1ef8d4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d8951518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d8951518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d8951518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d8951518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d8951518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d8951518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d97edc34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d97edc34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d8951518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d8951518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da1ef8d4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da1ef8d4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da1ef8d4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da1ef8d4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da1ef8d4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da1ef8d4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448825"/>
            <a:ext cx="86355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REIT Portfolio Analysis: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Modeling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2876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Cole 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7150" y="2287625"/>
            <a:ext cx="4211128" cy="25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/>
        </p:nvSpPr>
        <p:spPr>
          <a:xfrm>
            <a:off x="270725" y="224025"/>
            <a:ext cx="7066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AMT</a:t>
            </a:r>
            <a:r>
              <a:rPr lang="en" sz="3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Time Series:</a:t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425250" y="3522700"/>
            <a:ext cx="8293500" cy="1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Exogenous Variables Examples (8 total):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Real Estate Loans: Residential Real Estate-Domestic Commercial Banks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Commercial and Industrial Loans, Domestically Chartered Commercial Banks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Econ Policy Uncertainty Index (US)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CBOE DJIA Volatility Index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00" y="924225"/>
            <a:ext cx="8928802" cy="25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/>
        </p:nvSpPr>
        <p:spPr>
          <a:xfrm>
            <a:off x="270725" y="224025"/>
            <a:ext cx="7066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MAA</a:t>
            </a:r>
            <a:r>
              <a:rPr lang="en" sz="3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Time Series:</a:t>
            </a:r>
            <a:endParaRPr/>
          </a:p>
        </p:txBody>
      </p:sp>
      <p:sp>
        <p:nvSpPr>
          <p:cNvPr id="155" name="Google Shape;155;p23"/>
          <p:cNvSpPr txBox="1"/>
          <p:nvPr/>
        </p:nvSpPr>
        <p:spPr>
          <a:xfrm>
            <a:off x="425250" y="3547575"/>
            <a:ext cx="8293500" cy="1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Exogenous Variables Examples (4 total):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Moody’s Seasoned AAA Corporate Bond Yield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Price Pressures Measure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10-Year Treasury Constant Maturity Minus Fed Funds Rate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CBOE DJIA Volatility Index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5" y="924230"/>
            <a:ext cx="8986550" cy="2603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/>
        </p:nvSpPr>
        <p:spPr>
          <a:xfrm>
            <a:off x="270725" y="224025"/>
            <a:ext cx="7066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SUI</a:t>
            </a:r>
            <a:r>
              <a:rPr lang="en" sz="3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Time Series:</a:t>
            </a:r>
            <a:endParaRPr/>
          </a:p>
        </p:txBody>
      </p:sp>
      <p:sp>
        <p:nvSpPr>
          <p:cNvPr id="162" name="Google Shape;162;p24"/>
          <p:cNvSpPr txBox="1"/>
          <p:nvPr/>
        </p:nvSpPr>
        <p:spPr>
          <a:xfrm>
            <a:off x="425250" y="3525850"/>
            <a:ext cx="8293500" cy="1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Exogenous Variables Examples (10 total):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St. Louis Fed Financial Stress Index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Bank Prime Loan Rate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China/US Foreign Exchange Rate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Chicago Fed Financial Conditions Index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88" y="924225"/>
            <a:ext cx="8980625" cy="260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/>
        </p:nvSpPr>
        <p:spPr>
          <a:xfrm>
            <a:off x="331675" y="201400"/>
            <a:ext cx="71919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RHP Time Series:</a:t>
            </a:r>
            <a:endParaRPr sz="3000" u="sng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411800" y="3525825"/>
            <a:ext cx="8100300" cy="1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Exogenous Variable Examples (4 Total):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1-Week LIBOR (Euro-Based)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10-Year Treasury Constant Maturity Minus 2-Year Treasury Constant Maturity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Price Pressures Measure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3-month AA Nonfinancial Commercial Paper Rate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26" y="911725"/>
            <a:ext cx="9005149" cy="261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/>
        </p:nvSpPr>
        <p:spPr>
          <a:xfrm>
            <a:off x="270725" y="224025"/>
            <a:ext cx="7066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PLD</a:t>
            </a:r>
            <a:r>
              <a:rPr lang="en" sz="3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Time Series:</a:t>
            </a:r>
            <a:endParaRPr/>
          </a:p>
        </p:txBody>
      </p:sp>
      <p:sp>
        <p:nvSpPr>
          <p:cNvPr id="176" name="Google Shape;176;p26"/>
          <p:cNvSpPr txBox="1"/>
          <p:nvPr/>
        </p:nvSpPr>
        <p:spPr>
          <a:xfrm>
            <a:off x="425250" y="3551075"/>
            <a:ext cx="8293500" cy="1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Exogenous Variables Examples (5 total):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Commercial &amp; Industrial Loans, Domestic Commercial Banks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Real Estate Loans, All Commercial Banks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Commercial &amp; Industrial Loans, All Commercial Banks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Cash Assets, Domestic Chartered Commercial Banks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88" y="924225"/>
            <a:ext cx="8972025" cy="262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Overview</a:t>
            </a:r>
            <a:endParaRPr u="sng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1177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Domain Information - Real Estate Investment Trusts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Gathering &amp; Exploration</a:t>
            </a:r>
            <a:endParaRPr/>
          </a:p>
          <a:p>
            <a:pPr indent="-317500" lvl="1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Target Measure</a:t>
            </a:r>
            <a:endParaRPr/>
          </a:p>
          <a:p>
            <a:pPr indent="-317500" lvl="1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External Influences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Model Performance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Real Estate Investment Trusts</a:t>
            </a:r>
            <a:endParaRPr u="sng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424275"/>
            <a:ext cx="8520600" cy="23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Low-cost &amp; liquid asset class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Equity REITS &amp; Mortgage REITS</a:t>
            </a:r>
            <a:endParaRPr sz="1400"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Equity = ownership of property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Mortgage = Income from mortgage financing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2400">
                <a:solidFill>
                  <a:srgbClr val="674EA7"/>
                </a:solidFill>
              </a:rPr>
              <a:t>90%</a:t>
            </a:r>
            <a:r>
              <a:rPr lang="en" sz="1400">
                <a:solidFill>
                  <a:srgbClr val="674EA7"/>
                </a:solidFill>
              </a:rPr>
              <a:t> </a:t>
            </a:r>
            <a:r>
              <a:rPr lang="en" sz="1400"/>
              <a:t>of income must be paid to investors via dividends</a:t>
            </a:r>
            <a:endParaRPr sz="140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053" y="1424275"/>
            <a:ext cx="2399046" cy="209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363" y="290425"/>
            <a:ext cx="7217273" cy="456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6381400" y="4756825"/>
            <a:ext cx="30744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MorningStar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281200" y="1732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/>
              <a:t>Target </a:t>
            </a:r>
            <a:r>
              <a:rPr lang="en" sz="3000" u="sng"/>
              <a:t>Variables</a:t>
            </a:r>
            <a:endParaRPr sz="3000" u="sng"/>
          </a:p>
        </p:txBody>
      </p:sp>
      <p:sp>
        <p:nvSpPr>
          <p:cNvPr id="112" name="Google Shape;112;p17"/>
          <p:cNvSpPr txBox="1"/>
          <p:nvPr/>
        </p:nvSpPr>
        <p:spPr>
          <a:xfrm>
            <a:off x="209650" y="1498650"/>
            <a:ext cx="8365200" cy="21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8 REIT Portfolio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Time Period: 2000 - 2020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5026 Daily Entries           240 Monthly Average Entries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Target Variable: Mid Price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(Opening Price + Closing Price)/2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2269363" y="2858225"/>
            <a:ext cx="299700" cy="18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050" y="2051163"/>
            <a:ext cx="3193799" cy="17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/>
        </p:nvSpPr>
        <p:spPr>
          <a:xfrm>
            <a:off x="251300" y="162700"/>
            <a:ext cx="55092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External Influences</a:t>
            </a:r>
            <a:endParaRPr sz="3000" u="sng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145225" y="729700"/>
            <a:ext cx="67602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58 Exogenous Variables gathered (Source: FRED)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Most important variables selected </a:t>
            </a: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relative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to individual REITs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400" y="1315800"/>
            <a:ext cx="5509200" cy="36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270725" y="224025"/>
            <a:ext cx="7066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</a:t>
            </a:r>
            <a:r>
              <a:rPr lang="en" sz="3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Time Series:</a:t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425250" y="3479375"/>
            <a:ext cx="8293500" cy="1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Exogenous Variables Examples (18 total):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NASDAQ Composite Index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Wilshire US REIT Total Market Index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Total Assets, All Commercial Banks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Borrowings, All Commercial banks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3" y="924225"/>
            <a:ext cx="8998572" cy="255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/>
        </p:nvSpPr>
        <p:spPr>
          <a:xfrm>
            <a:off x="270725" y="224025"/>
            <a:ext cx="7066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BXMT</a:t>
            </a:r>
            <a:r>
              <a:rPr lang="en" sz="3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Time Series:</a:t>
            </a:r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425250" y="3545500"/>
            <a:ext cx="8293500" cy="1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Exogenous Variables Examples (6 total):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Commercial &amp; Industrial Loans, Domestic Chartered Commercial Banks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Commercial &amp; Industrial Loans, All Commercial Banks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Consumer Loans, All Commercial Banks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Economic Policy Uncertainty Index (US)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75" y="924225"/>
            <a:ext cx="8949450" cy="259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/>
        </p:nvSpPr>
        <p:spPr>
          <a:xfrm>
            <a:off x="270725" y="224025"/>
            <a:ext cx="7066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ELS</a:t>
            </a:r>
            <a:r>
              <a:rPr lang="en" sz="3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Time Series:</a:t>
            </a: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425250" y="3528200"/>
            <a:ext cx="8293500" cy="1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Exogenous Variables Examples (8 total):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Real Estate Loans: Residential Real Estate-Domestic Commercial Banks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Commercial and Industrial Loans, Domestically Chartered Commercial Banks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Econ Policy Uncertainty Index (US)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CBOE DJIA Volatility Index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25" y="924225"/>
            <a:ext cx="8989348" cy="260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