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57" r:id="rId2"/>
    <p:sldId id="306" r:id="rId3"/>
    <p:sldId id="294" r:id="rId4"/>
    <p:sldId id="309" r:id="rId5"/>
    <p:sldId id="293" r:id="rId6"/>
    <p:sldId id="310" r:id="rId7"/>
    <p:sldId id="313" r:id="rId8"/>
    <p:sldId id="265" r:id="rId9"/>
    <p:sldId id="307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d Design &amp; MessageCard Playground" id="{7E829F76-CD83-44A3-B3F7-007301260BD8}">
          <p14:sldIdLst>
            <p14:sldId id="257"/>
            <p14:sldId id="306"/>
            <p14:sldId id="294"/>
            <p14:sldId id="309"/>
            <p14:sldId id="293"/>
            <p14:sldId id="310"/>
            <p14:sldId id="313"/>
            <p14:sldId id="265"/>
          </p14:sldIdLst>
        </p14:section>
        <p14:section name="Summary" id="{0515D85C-C91E-4BDB-B673-651C2D8A364D}">
          <p14:sldIdLst>
            <p14:sldId id="30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492" autoAdjust="0"/>
  </p:normalViewPr>
  <p:slideViewPr>
    <p:cSldViewPr snapToGrid="0">
      <p:cViewPr varScale="1">
        <p:scale>
          <a:sx n="85" d="100"/>
          <a:sy n="85" d="100"/>
        </p:scale>
        <p:origin x="4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956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6/5/2018 7:34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6/5/2018 7:30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16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MessageCard</a:t>
            </a:r>
            <a:r>
              <a:rPr lang="en-US" dirty="0"/>
              <a:t> Playground to view samples and design your own cards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text fields in the card support markdown.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Adaptive Card Visualize to view samples in the various host applications (from Microsoft)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9:16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0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6/5/2018 7:30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4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Adaptive Cards &amp; Actionable Messages</a:t>
            </a:r>
          </a:p>
        </p:txBody>
      </p:sp>
    </p:spTree>
    <p:extLst>
      <p:ext uri="{BB962C8B-B14F-4D97-AF65-F5344CB8AC3E}">
        <p14:creationId xmlns:p14="http://schemas.microsoft.com/office/powerpoint/2010/main" val="2053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Adaptive Card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Card Reference and Visualizer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Actionable Messages with Adaptive Cards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Adaptive Cards &amp; Actionable Messages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2F2F2F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E1C281-BC82-476A-8C1F-0A97CA054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413" y="1446551"/>
            <a:ext cx="9071649" cy="554797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F5DC4F-8CE5-44E6-ABCA-A9BCCA7C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24" y="1677999"/>
            <a:ext cx="8466146" cy="44231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3B50F5-BC03-4396-8B44-491614D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7ACC9-55DB-4C3E-8156-6A9C43A20713}"/>
              </a:ext>
            </a:extLst>
          </p:cNvPr>
          <p:cNvSpPr/>
          <p:nvPr/>
        </p:nvSpPr>
        <p:spPr bwMode="auto">
          <a:xfrm>
            <a:off x="1944524" y="6101165"/>
            <a:ext cx="8466146" cy="26058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0359A-6BD6-43CB-81D9-EC0A6779E6E1}"/>
              </a:ext>
            </a:extLst>
          </p:cNvPr>
          <p:cNvSpPr/>
          <p:nvPr/>
        </p:nvSpPr>
        <p:spPr>
          <a:xfrm>
            <a:off x="4940929" y="6046790"/>
            <a:ext cx="258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https://adaptivecards.io</a:t>
            </a:r>
          </a:p>
        </p:txBody>
      </p:sp>
    </p:spTree>
    <p:extLst>
      <p:ext uri="{BB962C8B-B14F-4D97-AF65-F5344CB8AC3E}">
        <p14:creationId xmlns:p14="http://schemas.microsoft.com/office/powerpoint/2010/main" val="2800417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CC8A-E59F-48B7-B0F3-996EF59D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A4EC-5852-4224-B48B-09A3B1C75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3077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2A50-6CC4-4BE6-A9F2-FCB44B7B8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2434636"/>
            <a:ext cx="11533187" cy="2752933"/>
          </a:xfrm>
        </p:spPr>
        <p:txBody>
          <a:bodyPr/>
          <a:lstStyle/>
          <a:p>
            <a:r>
              <a:rPr lang="en-US" dirty="0"/>
              <a:t>Portable</a:t>
            </a:r>
            <a:r>
              <a:rPr lang="en-US" b="0" dirty="0"/>
              <a:t> - To any app, device, and UI framework</a:t>
            </a:r>
          </a:p>
          <a:p>
            <a:endParaRPr lang="en-US" b="0" dirty="0"/>
          </a:p>
          <a:p>
            <a:r>
              <a:rPr lang="en-US" dirty="0"/>
              <a:t>Open</a:t>
            </a:r>
            <a:r>
              <a:rPr lang="en-US" b="0" dirty="0"/>
              <a:t> - Libraries and schema are open source and shared</a:t>
            </a:r>
          </a:p>
          <a:p>
            <a:endParaRPr lang="en-US" dirty="0"/>
          </a:p>
          <a:p>
            <a:r>
              <a:rPr lang="en-US" dirty="0"/>
              <a:t>Low cost</a:t>
            </a:r>
            <a:r>
              <a:rPr lang="en-US" b="0" dirty="0"/>
              <a:t> - Easy to define, easy to consume</a:t>
            </a:r>
          </a:p>
          <a:p>
            <a:endParaRPr lang="en-US" dirty="0"/>
          </a:p>
          <a:p>
            <a:r>
              <a:rPr lang="en-US" dirty="0"/>
              <a:t>Expressive</a:t>
            </a:r>
            <a:r>
              <a:rPr lang="en-US" b="0" dirty="0"/>
              <a:t> - Targeted at the long tail of content that developers want to produce</a:t>
            </a:r>
          </a:p>
          <a:p>
            <a:endParaRPr lang="en-US" dirty="0"/>
          </a:p>
          <a:p>
            <a:r>
              <a:rPr lang="en-US" dirty="0"/>
              <a:t>Purely declarative</a:t>
            </a:r>
            <a:r>
              <a:rPr lang="en-US" b="0" dirty="0"/>
              <a:t> - No code is needed or allowed</a:t>
            </a:r>
          </a:p>
          <a:p>
            <a:endParaRPr lang="en-US" dirty="0"/>
          </a:p>
          <a:p>
            <a:r>
              <a:rPr lang="en-US" dirty="0"/>
              <a:t>Automatically styled</a:t>
            </a:r>
            <a:r>
              <a:rPr lang="en-US" b="0" dirty="0"/>
              <a:t> - To the Host application UX and brand guidelines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440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 schema</a:t>
            </a:r>
          </a:p>
        </p:txBody>
      </p:sp>
      <p:graphicFrame>
        <p:nvGraphicFramePr>
          <p:cNvPr id="5" name="Table Placeholder 13">
            <a:extLst>
              <a:ext uri="{FF2B5EF4-FFF2-40B4-BE49-F238E27FC236}">
                <a16:creationId xmlns:a16="http://schemas.microsoft.com/office/drawing/2014/main" id="{A88FDFDD-0800-4D30-89D6-115EE758A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404188"/>
              </p:ext>
            </p:extLst>
          </p:nvPr>
        </p:nvGraphicFramePr>
        <p:xfrm>
          <a:off x="465138" y="1278477"/>
          <a:ext cx="10808452" cy="459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28">
                  <a:extLst>
                    <a:ext uri="{9D8B030D-6E8A-4147-A177-3AD203B41FA5}">
                      <a16:colId xmlns:a16="http://schemas.microsoft.com/office/drawing/2014/main" val="2037588904"/>
                    </a:ext>
                  </a:extLst>
                </a:gridCol>
                <a:gridCol w="6365924">
                  <a:extLst>
                    <a:ext uri="{9D8B030D-6E8A-4147-A177-3AD203B41FA5}">
                      <a16:colId xmlns:a16="http://schemas.microsoft.com/office/drawing/2014/main" val="200505750"/>
                    </a:ext>
                  </a:extLst>
                </a:gridCol>
              </a:tblGrid>
              <a:tr h="951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solidFill>
                            <a:schemeClr val="bg2"/>
                          </a:solidFill>
                          <a:latin typeface="+mj-lt"/>
                        </a:rPr>
                        <a:t>Property</a:t>
                      </a:r>
                      <a:endParaRPr lang="en-US" sz="1800" b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  <a:latin typeface="+mj-lt"/>
                        </a:rPr>
                        <a:t>Examples</a:t>
                      </a:r>
                      <a:endParaRPr lang="en-US" sz="1800" b="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66737"/>
                  </a:ext>
                </a:extLst>
              </a:tr>
              <a:tr h="72780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2000" b="0" i="0" dirty="0">
                          <a:latin typeface="+mj-lt"/>
                        </a:rPr>
                        <a:t>Cards</a:t>
                      </a:r>
                      <a:endParaRPr lang="en-US" sz="1400" b="0" i="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Adaptive Cards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57"/>
                  </a:ext>
                </a:extLst>
              </a:tr>
              <a:tr h="727806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Card Elements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TextBlock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Image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07760"/>
                  </a:ext>
                </a:extLst>
              </a:tr>
              <a:tr h="727806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Containers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ColumnSet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FactSet,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ImageSet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13843"/>
                  </a:ext>
                </a:extLst>
              </a:tr>
              <a:tr h="727806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Actions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OpenUrl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Submit,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ShowCard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81525"/>
                  </a:ext>
                </a:extLst>
              </a:tr>
              <a:tr h="727806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Inputs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Text, Number, Date/Time, Toggle, Choice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63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934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E1C281-BC82-476A-8C1F-0A97CA054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413" y="1309719"/>
            <a:ext cx="9071649" cy="56848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D7ACC9-55DB-4C3E-8156-6A9C43A20713}"/>
              </a:ext>
            </a:extLst>
          </p:cNvPr>
          <p:cNvSpPr/>
          <p:nvPr/>
        </p:nvSpPr>
        <p:spPr bwMode="auto">
          <a:xfrm>
            <a:off x="1935481" y="5712579"/>
            <a:ext cx="8534400" cy="6250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B50F5-BC03-4396-8B44-491614D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 Visualizer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0359A-6BD6-43CB-81D9-EC0A6779E6E1}"/>
              </a:ext>
            </a:extLst>
          </p:cNvPr>
          <p:cNvSpPr/>
          <p:nvPr/>
        </p:nvSpPr>
        <p:spPr>
          <a:xfrm>
            <a:off x="4418481" y="5864686"/>
            <a:ext cx="359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https://adaptivecards.io/visualizer</a:t>
            </a:r>
          </a:p>
        </p:txBody>
      </p:sp>
      <p:pic>
        <p:nvPicPr>
          <p:cNvPr id="7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F57B4EED-881C-4D23-A996-2919EAC7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79" y="1873769"/>
            <a:ext cx="8440205" cy="38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04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814-FC7B-428D-ABD1-F9538F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Outlook-specific Adaptive Card properties and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4018-E554-448E-A570-2E5F9E6A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7604125" cy="615553"/>
          </a:xfrm>
        </p:spPr>
        <p:txBody>
          <a:bodyPr/>
          <a:lstStyle/>
          <a:p>
            <a:r>
              <a:rPr lang="en-US" dirty="0"/>
              <a:t>Outlook introduces a set of additional Adaptive Card properties and features for use in the context of Actionable Messages.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7CCA7-FCC3-4D89-9A50-F502AE7721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252522"/>
          </a:xfrm>
        </p:spPr>
        <p:txBody>
          <a:bodyPr/>
          <a:lstStyle/>
          <a:p>
            <a:r>
              <a:rPr lang="en-US" sz="2000" dirty="0" err="1"/>
              <a:t>Input.Time</a:t>
            </a:r>
            <a:r>
              <a:rPr lang="en-US" sz="2000" dirty="0"/>
              <a:t> is not supported</a:t>
            </a:r>
          </a:p>
          <a:p>
            <a:r>
              <a:rPr lang="en-US" b="0" dirty="0">
                <a:solidFill>
                  <a:schemeClr val="tx1"/>
                </a:solidFill>
              </a:rPr>
              <a:t>If you include an </a:t>
            </a:r>
            <a:r>
              <a:rPr lang="en-US" b="0" dirty="0" err="1">
                <a:solidFill>
                  <a:schemeClr val="tx1"/>
                </a:solidFill>
              </a:rPr>
              <a:t>Input.Time</a:t>
            </a:r>
            <a:r>
              <a:rPr lang="en-US" b="0" dirty="0">
                <a:solidFill>
                  <a:schemeClr val="tx1"/>
                </a:solidFill>
              </a:rPr>
              <a:t> element in your card, it will not be displayed. If you need to allow users to input a time, use an </a:t>
            </a:r>
            <a:r>
              <a:rPr lang="en-US" b="0" dirty="0" err="1">
                <a:solidFill>
                  <a:schemeClr val="tx1"/>
                </a:solidFill>
              </a:rPr>
              <a:t>Input.Text</a:t>
            </a:r>
            <a:r>
              <a:rPr lang="en-US" b="0" dirty="0">
                <a:solidFill>
                  <a:schemeClr val="tx1"/>
                </a:solidFill>
              </a:rPr>
              <a:t> instead and validate its value server-side.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625064-A526-4857-B402-56BD84CB9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3330014"/>
          </a:xfrm>
        </p:spPr>
        <p:txBody>
          <a:bodyPr/>
          <a:lstStyle/>
          <a:p>
            <a:r>
              <a:rPr lang="en-US" sz="2000" dirty="0"/>
              <a:t>Differences in Action elements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Action.Submit</a:t>
            </a:r>
            <a:r>
              <a:rPr lang="en-US" b="0" dirty="0">
                <a:solidFill>
                  <a:schemeClr val="tx1"/>
                </a:solidFill>
              </a:rPr>
              <a:t> is not supported</a:t>
            </a:r>
          </a:p>
          <a:p>
            <a:r>
              <a:rPr lang="en-US" b="0" dirty="0"/>
              <a:t>Additional Action types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Action.Http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err="1">
                <a:solidFill>
                  <a:schemeClr val="tx1"/>
                </a:solidFill>
              </a:rPr>
              <a:t>Action.InvokeAddInCommand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err="1">
                <a:solidFill>
                  <a:schemeClr val="tx1"/>
                </a:solidFill>
              </a:rPr>
              <a:t>Action.DisplayMessageForm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err="1">
                <a:solidFill>
                  <a:schemeClr val="tx1"/>
                </a:solidFill>
              </a:rPr>
              <a:t>Action.ToggleVisibility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err="1">
                <a:solidFill>
                  <a:schemeClr val="tx1"/>
                </a:solidFill>
              </a:rPr>
              <a:t>Action.Transaction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616C2B-3200-427C-B994-B761B3974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829603"/>
          </a:xfrm>
        </p:spPr>
        <p:txBody>
          <a:bodyPr/>
          <a:lstStyle/>
          <a:p>
            <a:r>
              <a:rPr lang="en-US" sz="2000" dirty="0"/>
              <a:t>Additional Properties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AdaptiveCard</a:t>
            </a:r>
            <a:r>
              <a:rPr lang="en-US" b="0" dirty="0">
                <a:solidFill>
                  <a:schemeClr val="tx1"/>
                </a:solidFill>
              </a:rPr>
              <a:t> element properties for security &amp; display in Outlook</a:t>
            </a:r>
          </a:p>
          <a:p>
            <a:r>
              <a:rPr lang="en-US" b="0" dirty="0">
                <a:solidFill>
                  <a:schemeClr val="tx1"/>
                </a:solidFill>
              </a:rPr>
              <a:t>Column formatting</a:t>
            </a:r>
          </a:p>
          <a:p>
            <a:r>
              <a:rPr lang="en-US" b="0" dirty="0">
                <a:solidFill>
                  <a:schemeClr val="tx1"/>
                </a:solidFill>
              </a:rPr>
              <a:t>Container alignment/background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438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15EA7-7174-487D-949C-048DC501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26" r="10166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474</Words>
  <Application>Microsoft Office PowerPoint</Application>
  <PresentationFormat>Custom</PresentationFormat>
  <Paragraphs>82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Segoe UI</vt:lpstr>
      <vt:lpstr>Segoe UI Light</vt:lpstr>
      <vt:lpstr>Segoe UI Semibold</vt:lpstr>
      <vt:lpstr>Wingdings</vt:lpstr>
      <vt:lpstr>Office 365 PPT Template - 2017</vt:lpstr>
      <vt:lpstr>Adaptive Cards</vt:lpstr>
      <vt:lpstr>PowerPoint Presentation</vt:lpstr>
      <vt:lpstr>Adaptive Cards</vt:lpstr>
      <vt:lpstr>Adaptive Cards</vt:lpstr>
      <vt:lpstr>Adaptive Card schema</vt:lpstr>
      <vt:lpstr>Adaptive Card Visualizer</vt:lpstr>
      <vt:lpstr>Outlook-specific Adaptive Card properties and features</vt:lpstr>
      <vt:lpstr>Demo</vt:lpstr>
      <vt:lpstr>Summary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2018-06-06T02:09:09Z</dcterms:modified>
</cp:coreProperties>
</file>