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1"/>
  </p:notesMasterIdLst>
  <p:sldIdLst>
    <p:sldId id="282" r:id="rId3"/>
    <p:sldId id="283" r:id="rId4"/>
    <p:sldId id="284" r:id="rId5"/>
    <p:sldId id="275" r:id="rId6"/>
    <p:sldId id="256" r:id="rId7"/>
    <p:sldId id="257" r:id="rId8"/>
    <p:sldId id="258" r:id="rId9"/>
    <p:sldId id="259" r:id="rId10"/>
    <p:sldId id="27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7" r:id="rId20"/>
    <p:sldId id="268" r:id="rId21"/>
    <p:sldId id="269" r:id="rId22"/>
    <p:sldId id="270" r:id="rId23"/>
    <p:sldId id="278" r:id="rId24"/>
    <p:sldId id="271" r:id="rId25"/>
    <p:sldId id="285" r:id="rId26"/>
    <p:sldId id="279" r:id="rId27"/>
    <p:sldId id="272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B9053F-F25D-7B47-BB52-E79E98F93DA7}">
          <p14:sldIdLst>
            <p14:sldId id="282"/>
            <p14:sldId id="283"/>
            <p14:sldId id="284"/>
          </p14:sldIdLst>
        </p14:section>
        <p14:section name="06 - Custom Forms" id="{2CA91F9D-BDBB-4544-BD85-574EFB4D1244}">
          <p14:sldIdLst>
            <p14:sldId id="275"/>
            <p14:sldId id="256"/>
            <p14:sldId id="257"/>
            <p14:sldId id="258"/>
            <p14:sldId id="259"/>
          </p14:sldIdLst>
        </p14:section>
        <p14:section name="07 - Custom Activities &amp; Actions" id="{D29DEC68-226B-6A41-901B-AFF89F7E7E7F}">
          <p14:sldIdLst>
            <p14:sldId id="27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08 - Working with Anon Web Services" id="{B903BAAD-258E-F145-9D69-7391C21DF9C6}">
          <p14:sldIdLst>
            <p14:sldId id="277"/>
            <p14:sldId id="268"/>
            <p14:sldId id="269"/>
            <p14:sldId id="270"/>
          </p14:sldIdLst>
        </p14:section>
        <p14:section name="09 - Working with with SharePoint REST API from Workflows" id="{E57570CF-FA61-CB46-A253-1CF83E4461EE}">
          <p14:sldIdLst>
            <p14:sldId id="278"/>
            <p14:sldId id="271"/>
            <p14:sldId id="285"/>
          </p14:sldIdLst>
        </p14:section>
        <p14:section name="10 - Working with Secured Web Services" id="{82AB350B-F9ED-2340-B1EE-642D3BCACC93}">
          <p14:sldIdLst>
            <p14:sldId id="279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6AC27-787C-AD4B-9476-AB5182ACD8EE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1FDF-086A-3B4C-9D8E-98A966A9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772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96387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0697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507874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1894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gradFill flip="none" rotWithShape="1">
                  <a:gsLst>
                    <a:gs pos="37000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FFA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FFA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0457" y="1524000"/>
            <a:ext cx="8060250" cy="1775871"/>
          </a:xfrm>
        </p:spPr>
        <p:txBody>
          <a:bodyPr/>
          <a:lstStyle>
            <a:lvl1pPr marL="304881" indent="-304881">
              <a:defRPr sz="210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2pPr>
            <a:lvl3pPr marL="903926" indent="-262007">
              <a:defRPr sz="15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3pPr>
            <a:lvl4pPr marL="1154024" indent="-209606">
              <a:defRPr sz="135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4pPr>
            <a:lvl5pPr marL="1416031" indent="-211988">
              <a:defRPr sz="135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99252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1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EEECE1"/>
                    </a:gs>
                    <a:gs pos="0">
                      <a:srgbClr val="EEECE1"/>
                    </a:gs>
                  </a:gsLst>
                  <a:lin ang="5400000" scaled="0"/>
                </a:gradFill>
                <a:latin typeface="Arial"/>
              </a:rPr>
              <a:pPr/>
              <a:t>‹#›</a:t>
            </a:fld>
            <a:endParaRPr lang="en-US" dirty="0">
              <a:gradFill>
                <a:gsLst>
                  <a:gs pos="100000">
                    <a:srgbClr val="EEECE1"/>
                  </a:gs>
                  <a:gs pos="0">
                    <a:srgbClr val="EEECE1"/>
                  </a:gs>
                </a:gsLst>
                <a:lin ang="5400000" scaled="0"/>
              </a:gra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86" y="6021143"/>
            <a:ext cx="1322795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5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8B03-06C9-FB45-B0B2-6E485A38F6C6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7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drewconnell.com" TargetMode="External"/><Relationship Id="rId3" Type="http://schemas.openxmlformats.org/officeDocument/2006/relationships/hyperlink" Target="http://www.twitter.com/andrewconnel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Infusion Seminar</a:t>
            </a:r>
            <a:br>
              <a:rPr lang="en-US" smtClean="0"/>
            </a:br>
            <a:r>
              <a:rPr lang="en-US" smtClean="0"/>
              <a:t>SharePoint &amp; Office 365 Workflow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Activities in SharePoint Workflows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Activities are the building block for workflows</a:t>
            </a:r>
          </a:p>
          <a:p>
            <a:endParaRPr lang="en-US" smtClean="0"/>
          </a:p>
          <a:p>
            <a:r>
              <a:rPr lang="en-US" smtClean="0"/>
              <a:t>A workflow is an activity</a:t>
            </a:r>
          </a:p>
          <a:p>
            <a:pPr lvl="1"/>
            <a:r>
              <a:rPr lang="en-US" smtClean="0"/>
              <a:t>Actually… a workflow is a composite activity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and Activities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Activities included with Workflow Foundation, Workflow Manager &amp; SharePoint</a:t>
            </a:r>
          </a:p>
          <a:p>
            <a:endParaRPr lang="en-US" dirty="0" smtClean="0"/>
          </a:p>
          <a:p>
            <a:r>
              <a:rPr lang="en-US" dirty="0" smtClean="0"/>
              <a:t>.NET Framework 4.5 activities</a:t>
            </a:r>
          </a:p>
          <a:p>
            <a:endParaRPr lang="en-US" dirty="0" smtClean="0"/>
          </a:p>
          <a:p>
            <a:r>
              <a:rPr lang="en-US" dirty="0" smtClean="0"/>
              <a:t>Workflow Manager 1.0 activities</a:t>
            </a:r>
          </a:p>
          <a:p>
            <a:endParaRPr lang="en-US" dirty="0" smtClean="0"/>
          </a:p>
          <a:p>
            <a:r>
              <a:rPr lang="en-US" dirty="0" smtClean="0"/>
              <a:t>SharePoint 2013 specific activities</a:t>
            </a:r>
          </a:p>
          <a:p>
            <a:endParaRPr lang="en-US" dirty="0" smtClean="0"/>
          </a:p>
          <a:p>
            <a:r>
              <a:rPr lang="en-US" dirty="0" smtClean="0"/>
              <a:t>Project Server specific activities</a:t>
            </a:r>
          </a:p>
          <a:p>
            <a:endParaRPr lang="en-US" dirty="0" smtClean="0"/>
          </a:p>
          <a:p>
            <a:r>
              <a:rPr lang="en-US" dirty="0" smtClean="0"/>
              <a:t>Developers can create custom, reusable and redistributable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2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Designer 2013 &amp;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Activities are not directly available in SharePoint Designer 2013</a:t>
            </a:r>
          </a:p>
          <a:p>
            <a:endParaRPr lang="en-US" smtClean="0"/>
          </a:p>
          <a:p>
            <a:r>
              <a:rPr lang="en-US" smtClean="0"/>
              <a:t>SharePoint Designer 2013 uses actions</a:t>
            </a:r>
          </a:p>
          <a:p>
            <a:endParaRPr lang="en-US" smtClean="0"/>
          </a:p>
          <a:p>
            <a:r>
              <a:rPr lang="en-US" smtClean="0"/>
              <a:t>Action associates a designer in SharePoint Designer with an activity on the server</a:t>
            </a:r>
          </a:p>
          <a:p>
            <a:endParaRPr lang="en-US" smtClean="0"/>
          </a:p>
          <a:p>
            <a:r>
              <a:rPr lang="en-US" smtClean="0"/>
              <a:t>Instead, when SPD opens, it interrogates site collection</a:t>
            </a:r>
          </a:p>
          <a:p>
            <a:endParaRPr lang="en-US" smtClean="0"/>
          </a:p>
          <a:p>
            <a:r>
              <a:rPr lang="en-US" smtClean="0"/>
              <a:t>Site Collection reports all actions available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Designer 2013 &amp;</a:t>
            </a:r>
            <a:br>
              <a:rPr lang="en-US" dirty="0" smtClean="0"/>
            </a:br>
            <a:r>
              <a:rPr lang="en-US" dirty="0" smtClean="0"/>
              <a:t>Custom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Free Power Users from Limitations</a:t>
            </a:r>
          </a:p>
          <a:p>
            <a:endParaRPr lang="en-US" smtClean="0"/>
          </a:p>
          <a:p>
            <a:r>
              <a:rPr lang="en-US" smtClean="0"/>
              <a:t>Developers Empower Power Users</a:t>
            </a:r>
          </a:p>
          <a:p>
            <a:endParaRPr lang="en-US" smtClean="0"/>
          </a:p>
          <a:p>
            <a:r>
              <a:rPr lang="en-US" smtClean="0"/>
              <a:t>Scope Capabilities to the Site Collection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Activities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Visual Studio</a:t>
            </a:r>
          </a:p>
          <a:p>
            <a:pPr lvl="1"/>
            <a:r>
              <a:rPr lang="en-US" dirty="0" smtClean="0"/>
              <a:t>Visual Studio 2012 – Need Office Developer Tools for Visual Studio 2012</a:t>
            </a:r>
          </a:p>
          <a:p>
            <a:pPr lvl="1"/>
            <a:r>
              <a:rPr lang="en-US" dirty="0" smtClean="0"/>
              <a:t>Visual Studio 2013 – Everything included in the base Visual Studio install</a:t>
            </a:r>
          </a:p>
          <a:p>
            <a:endParaRPr lang="en-US" dirty="0" smtClean="0"/>
          </a:p>
          <a:p>
            <a:r>
              <a:rPr lang="en-US" dirty="0" smtClean="0"/>
              <a:t>SharePoint Project Item Template: Workflow Custom Activity</a:t>
            </a:r>
          </a:p>
          <a:p>
            <a:endParaRPr lang="en-US" dirty="0" smtClean="0"/>
          </a:p>
          <a:p>
            <a:r>
              <a:rPr lang="en-US" dirty="0" smtClean="0"/>
              <a:t>Can be Included in a SharePoint Solution or SharePoint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Activity Deployment Options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Slight difference between deploying using solution / app</a:t>
            </a:r>
          </a:p>
          <a:p>
            <a:endParaRPr lang="en-US" smtClean="0"/>
          </a:p>
          <a:p>
            <a:r>
              <a:rPr lang="en-US" smtClean="0"/>
              <a:t>Deploying with a Solution</a:t>
            </a:r>
          </a:p>
          <a:p>
            <a:endParaRPr lang="en-US" smtClean="0"/>
          </a:p>
          <a:p>
            <a:r>
              <a:rPr lang="en-US" smtClean="0"/>
              <a:t>Deploying within a SharePoint 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Code-Based Activities?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You can create code-based activities</a:t>
            </a:r>
          </a:p>
          <a:p>
            <a:r>
              <a:rPr lang="en-US" smtClean="0"/>
              <a:t>Not supported in SharePoint*</a:t>
            </a:r>
          </a:p>
          <a:p>
            <a:r>
              <a:rPr lang="en-US" smtClean="0"/>
              <a:t>Build a custom code-based activity for Workflow Manager</a:t>
            </a:r>
          </a:p>
          <a:p>
            <a:r>
              <a:rPr lang="en-US" smtClean="0"/>
              <a:t>Optionally deploy an actions file for SharePoint Designer 2013</a:t>
            </a:r>
          </a:p>
          <a:p>
            <a:r>
              <a:rPr lang="en-US" smtClean="0"/>
              <a:t>Consume / use the activity in your workflows</a:t>
            </a:r>
          </a:p>
          <a:p>
            <a:r>
              <a:rPr lang="en-US" smtClean="0"/>
              <a:t>Custom Code-Based Activities not covered in this course</a:t>
            </a:r>
          </a:p>
          <a:p>
            <a:r>
              <a:rPr lang="en-US" smtClean="0"/>
              <a:t>Resources:</a:t>
            </a:r>
          </a:p>
          <a:p>
            <a:pPr lvl="1"/>
            <a:r>
              <a:rPr lang="en-US" smtClean="0"/>
              <a:t>MSDN - Designing and Implementing Custom Activities</a:t>
            </a:r>
          </a:p>
          <a:p>
            <a:pPr lvl="1"/>
            <a:r>
              <a:rPr lang="en-US" smtClean="0"/>
              <a:t>MSDN - Defining and using custom code activities and types in a Workflow Manager 1.0 workflow</a:t>
            </a:r>
          </a:p>
          <a:p>
            <a:pPr lvl="1"/>
            <a:r>
              <a:rPr lang="en-US" smtClean="0"/>
              <a:t>MSDN – Workflow Manager Trusted Surface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Activities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Decide where and how the activity can be used</a:t>
            </a:r>
          </a:p>
          <a:p>
            <a:pPr lvl="1"/>
            <a:r>
              <a:rPr lang="en-US" smtClean="0"/>
              <a:t>Creating it in a sandboxed solution</a:t>
            </a:r>
          </a:p>
          <a:p>
            <a:pPr lvl="1"/>
            <a:r>
              <a:rPr lang="en-US" smtClean="0"/>
              <a:t>Creating it in a app</a:t>
            </a:r>
          </a:p>
          <a:p>
            <a:endParaRPr lang="en-US" smtClean="0"/>
          </a:p>
          <a:p>
            <a:r>
              <a:rPr lang="en-US" smtClean="0"/>
              <a:t>Create the activity</a:t>
            </a:r>
          </a:p>
          <a:p>
            <a:endParaRPr lang="en-US" smtClean="0"/>
          </a:p>
          <a:p>
            <a:r>
              <a:rPr lang="en-US" smtClean="0"/>
              <a:t>Optionally: create the SharePoint Designer actions file</a:t>
            </a:r>
          </a:p>
          <a:p>
            <a:endParaRPr lang="en-US" smtClean="0"/>
          </a:p>
          <a:p>
            <a:r>
              <a:rPr lang="en-US" smtClean="0"/>
              <a:t>Deploy and test!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08 - Working with Anon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Services Have a Key Role in SharePoint Workflows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 2013 workflows are 100% declarative</a:t>
            </a:r>
          </a:p>
          <a:p>
            <a:endParaRPr lang="en-US" smtClean="0"/>
          </a:p>
          <a:p>
            <a:r>
              <a:rPr lang="en-US" smtClean="0"/>
              <a:t>Added support for web service calls</a:t>
            </a:r>
          </a:p>
          <a:p>
            <a:endParaRPr lang="en-US" smtClean="0"/>
          </a:p>
          <a:p>
            <a:r>
              <a:rPr lang="en-US" smtClean="0"/>
              <a:t>Request or post data to web service (anon / authenticated)</a:t>
            </a:r>
          </a:p>
          <a:p>
            <a:endParaRPr lang="en-US" smtClean="0"/>
          </a:p>
          <a:p>
            <a:r>
              <a:rPr lang="en-US" smtClean="0"/>
              <a:t>Processing of complex JSON responses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Andrew Connell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 Server, MVP</a:t>
            </a:r>
          </a:p>
          <a:p>
            <a:r>
              <a:rPr lang="en-US" smtClean="0"/>
              <a:t>Developer, Speaker, Author &amp; Trainer</a:t>
            </a:r>
          </a:p>
          <a:p>
            <a:pPr lvl="1"/>
            <a:r>
              <a:rPr lang="en-US" smtClean="0"/>
              <a:t>Contributor/author to numerous articles &amp; books</a:t>
            </a:r>
          </a:p>
          <a:p>
            <a:pPr lvl="1"/>
            <a:r>
              <a:rPr lang="en-US" smtClean="0"/>
              <a:t>Hands-on Instructor for Critical Path Training</a:t>
            </a:r>
          </a:p>
          <a:p>
            <a:pPr lvl="1"/>
            <a:r>
              <a:rPr lang="en-US" smtClean="0"/>
              <a:t>Authored numerous courses in Pluralsight catalog</a:t>
            </a:r>
          </a:p>
          <a:p>
            <a:pPr lvl="1"/>
            <a:endParaRPr lang="en-US" smtClean="0"/>
          </a:p>
          <a:p>
            <a:r>
              <a:rPr lang="en-US" smtClean="0">
                <a:hlinkClick r:id="rId2"/>
              </a:rPr>
              <a:t>www.andrewconnell.com</a:t>
            </a:r>
            <a:endParaRPr lang="en-US" smtClean="0"/>
          </a:p>
          <a:p>
            <a:r>
              <a:rPr lang="en-US" smtClean="0">
                <a:hlinkClick r:id="rId3"/>
              </a:rPr>
              <a:t>@andrewconnell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99213"/>
            <a:ext cx="420688" cy="219075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4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 Options with SharePoint Workflows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Web services vs. OData &amp; REST services</a:t>
            </a:r>
          </a:p>
          <a:p>
            <a:endParaRPr lang="en-US" smtClean="0"/>
          </a:p>
          <a:p>
            <a:r>
              <a:rPr lang="en-US" smtClean="0"/>
              <a:t>Working with anonymous OData (REST) services</a:t>
            </a:r>
          </a:p>
          <a:p>
            <a:endParaRPr lang="en-US" smtClean="0"/>
          </a:p>
          <a:p>
            <a:r>
              <a:rPr lang="en-US" smtClean="0"/>
              <a:t>Working with secured OData (REST) services</a:t>
            </a:r>
          </a:p>
          <a:p>
            <a:endParaRPr lang="en-US" smtClean="0"/>
          </a:p>
          <a:p>
            <a:r>
              <a:rPr lang="en-US" smtClean="0"/>
              <a:t>Options for securing OData (REST) services for SharePoint workflows</a:t>
            </a:r>
          </a:p>
          <a:p>
            <a:pPr lvl="1"/>
            <a:r>
              <a:rPr lang="en-US" smtClean="0"/>
              <a:t>Unique ID &amp; secret (aka: username / password)</a:t>
            </a:r>
          </a:p>
          <a:p>
            <a:pPr lvl="1"/>
            <a:r>
              <a:rPr lang="en-US" smtClean="0"/>
              <a:t>OAuth2 tokens</a:t>
            </a:r>
          </a:p>
          <a:p>
            <a:pPr lvl="1"/>
            <a:r>
              <a:rPr lang="en-US" smtClean="0"/>
              <a:t>Accepting calls only from SharePoint / Office 365</a:t>
            </a:r>
          </a:p>
          <a:p>
            <a:pPr lvl="1"/>
            <a:r>
              <a:rPr lang="en-US" smtClean="0"/>
              <a:t>Accepting calls from specific SharePoint apps or sites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 with Custom Anonymous Services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 a web service endpoint around existing data</a:t>
            </a:r>
          </a:p>
          <a:p>
            <a:pPr lvl="1"/>
            <a:r>
              <a:rPr lang="en-US" smtClean="0"/>
              <a:t>Database</a:t>
            </a:r>
          </a:p>
          <a:p>
            <a:pPr lvl="1"/>
            <a:r>
              <a:rPr lang="en-US" smtClean="0"/>
              <a:t>API</a:t>
            </a:r>
          </a:p>
          <a:p>
            <a:endParaRPr lang="en-US" smtClean="0"/>
          </a:p>
          <a:p>
            <a:r>
              <a:rPr lang="en-US" smtClean="0"/>
              <a:t>Expose existing or new resources to custom workflows</a:t>
            </a:r>
          </a:p>
          <a:p>
            <a:endParaRPr lang="en-US" smtClean="0"/>
          </a:p>
          <a:p>
            <a:r>
              <a:rPr lang="en-US" smtClean="0"/>
              <a:t>Easy approach to creating OData / RESTful services:</a:t>
            </a:r>
          </a:p>
          <a:p>
            <a:pPr lvl="1"/>
            <a:r>
              <a:rPr lang="en-US" smtClean="0"/>
              <a:t>Database</a:t>
            </a:r>
          </a:p>
          <a:p>
            <a:pPr lvl="1"/>
            <a:r>
              <a:rPr lang="en-US" smtClean="0"/>
              <a:t>Entity Framework </a:t>
            </a:r>
          </a:p>
          <a:p>
            <a:pPr lvl="1"/>
            <a:r>
              <a:rPr lang="en-US" smtClean="0"/>
              <a:t>WCF Data Service</a:t>
            </a:r>
          </a:p>
          <a:p>
            <a:pPr lvl="1"/>
            <a:r>
              <a:rPr lang="en-US" smtClean="0"/>
              <a:t>ASP.NET Web API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09 - Working with with SharePoint REST API from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 with Existing Secured SharePoint OData (REST) API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SharePoint interaction covered in the included activities / actions</a:t>
            </a:r>
          </a:p>
          <a:p>
            <a:endParaRPr lang="en-US" dirty="0" smtClean="0"/>
          </a:p>
          <a:p>
            <a:r>
              <a:rPr lang="en-US" dirty="0" smtClean="0"/>
              <a:t>Not limited to the activities / actions provided</a:t>
            </a:r>
          </a:p>
          <a:p>
            <a:endParaRPr lang="en-US" dirty="0" smtClean="0"/>
          </a:p>
          <a:p>
            <a:r>
              <a:rPr lang="en-US" dirty="0" smtClean="0"/>
              <a:t>Leverage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139329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 with Existing Secured SharePoint OData (REST) API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user initiating workflow does not have sufficient rights?</a:t>
            </a:r>
          </a:p>
          <a:p>
            <a:pPr lvl="1"/>
            <a:r>
              <a:rPr lang="en-US" dirty="0" smtClean="0"/>
              <a:t>Impersonation step removed from SharePoint Designer 2013</a:t>
            </a:r>
          </a:p>
          <a:p>
            <a:pPr lvl="1"/>
            <a:r>
              <a:rPr lang="en-US" dirty="0" smtClean="0"/>
              <a:t>By default, SharePoint Designer workflows run under the initiator’s context</a:t>
            </a:r>
          </a:p>
          <a:p>
            <a:pPr lvl="1"/>
            <a:r>
              <a:rPr lang="en-US" dirty="0" smtClean="0"/>
              <a:t>Configure SharePoint Designer workflows to run as apps</a:t>
            </a:r>
          </a:p>
          <a:p>
            <a:pPr lvl="1"/>
            <a:r>
              <a:rPr lang="en-US" dirty="0" smtClean="0"/>
              <a:t>Workflows running as apps can be assigned elevated privileges</a:t>
            </a:r>
          </a:p>
          <a:p>
            <a:r>
              <a:rPr lang="en-US" dirty="0" smtClean="0"/>
              <a:t>Workflows as apps enables access to SharePoint services</a:t>
            </a:r>
          </a:p>
          <a:p>
            <a:pPr lvl="1"/>
            <a:r>
              <a:rPr lang="en-US" dirty="0" smtClean="0"/>
              <a:t>Taxonomy service</a:t>
            </a:r>
          </a:p>
          <a:p>
            <a:pPr lvl="1"/>
            <a:r>
              <a:rPr lang="en-US" dirty="0" smtClean="0"/>
              <a:t>Search service</a:t>
            </a:r>
          </a:p>
          <a:p>
            <a:pPr lvl="1"/>
            <a:r>
              <a:rPr lang="en-US" dirty="0" smtClean="0"/>
              <a:t>User Profile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10 - Working with Secured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 with Existing 3rd Party Secured OData / REST APIs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Sources for 3rd party web services</a:t>
            </a:r>
          </a:p>
          <a:p>
            <a:pPr lvl="1"/>
            <a:r>
              <a:rPr lang="en-US" smtClean="0"/>
              <a:t>Windows Azure Store</a:t>
            </a:r>
          </a:p>
          <a:p>
            <a:pPr lvl="1"/>
            <a:r>
              <a:rPr lang="en-US" smtClean="0"/>
              <a:t>Social networks (Facebook, Twitter, Disqus)</a:t>
            </a:r>
          </a:p>
          <a:p>
            <a:pPr lvl="1"/>
            <a:r>
              <a:rPr lang="en-US" smtClean="0"/>
              <a:t>Salesforce.com</a:t>
            </a:r>
          </a:p>
          <a:p>
            <a:pPr lvl="1"/>
            <a:r>
              <a:rPr lang="en-US" smtClean="0"/>
              <a:t>Edmunds</a:t>
            </a:r>
          </a:p>
          <a:p>
            <a:endParaRPr lang="en-US" smtClean="0"/>
          </a:p>
          <a:p>
            <a:r>
              <a:rPr lang="en-US" smtClean="0"/>
              <a:t>Each can be secured multiple ways</a:t>
            </a:r>
          </a:p>
          <a:p>
            <a:endParaRPr lang="en-US" smtClean="0"/>
          </a:p>
          <a:p>
            <a:r>
              <a:rPr lang="en-US" smtClean="0"/>
              <a:t>Web service securing options</a:t>
            </a:r>
          </a:p>
          <a:p>
            <a:pPr lvl="1"/>
            <a:r>
              <a:rPr lang="en-US" smtClean="0"/>
              <a:t>Username + Password</a:t>
            </a:r>
          </a:p>
          <a:p>
            <a:pPr lvl="1"/>
            <a:r>
              <a:rPr lang="en-US" smtClean="0"/>
              <a:t>Token / Key</a:t>
            </a:r>
          </a:p>
          <a:p>
            <a:pPr lvl="1"/>
            <a:r>
              <a:rPr lang="en-US" smtClean="0"/>
              <a:t>OAuth2</a:t>
            </a:r>
          </a:p>
          <a:p>
            <a:pPr lvl="1"/>
            <a:r>
              <a:rPr lang="en-US" smtClean="0"/>
              <a:t>Certificate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Authenticating with Existing 3rd Party Secured OData / REST APIs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Most require initial setup / registration</a:t>
            </a:r>
          </a:p>
          <a:p>
            <a:endParaRPr lang="en-US" smtClean="0"/>
          </a:p>
          <a:p>
            <a:r>
              <a:rPr lang="en-US" smtClean="0"/>
              <a:t>Within the workflow…</a:t>
            </a:r>
          </a:p>
          <a:p>
            <a:pPr lvl="1"/>
            <a:r>
              <a:rPr lang="en-US" smtClean="0"/>
              <a:t>Authenticate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Parse response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Issue request to service, including the necessary required info</a:t>
            </a:r>
          </a:p>
          <a:p>
            <a:pPr lvl="2"/>
            <a:r>
              <a:rPr lang="en-US" smtClean="0"/>
              <a:t>API key</a:t>
            </a:r>
          </a:p>
          <a:p>
            <a:pPr lvl="2"/>
            <a:r>
              <a:rPr lang="en-US" smtClean="0"/>
              <a:t>Certificate</a:t>
            </a:r>
          </a:p>
          <a:p>
            <a:pPr lvl="2"/>
            <a:r>
              <a:rPr lang="en-US" smtClean="0"/>
              <a:t>OAuth token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&amp; Interacting with Custom OData (REST) Services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Developers can secure custom web services to protect resources</a:t>
            </a:r>
          </a:p>
          <a:p>
            <a:endParaRPr lang="en-US" smtClean="0"/>
          </a:p>
          <a:p>
            <a:r>
              <a:rPr lang="en-US" smtClean="0"/>
              <a:t>Windows Azure Access Control Service (ACS)</a:t>
            </a:r>
          </a:p>
          <a:p>
            <a:pPr lvl="1"/>
            <a:r>
              <a:rPr lang="en-US" smtClean="0"/>
              <a:t>Supports OAuth</a:t>
            </a:r>
          </a:p>
          <a:p>
            <a:pPr lvl="1"/>
            <a:r>
              <a:rPr lang="en-US" smtClean="0"/>
              <a:t>Supports client certificate</a:t>
            </a:r>
          </a:p>
          <a:p>
            <a:endParaRPr lang="en-US" smtClean="0"/>
          </a:p>
          <a:p>
            <a:r>
              <a:rPr lang="en-US" smtClean="0"/>
              <a:t>Configure service to accept calls only from SharePoint</a:t>
            </a:r>
          </a:p>
          <a:p>
            <a:pPr lvl="1"/>
            <a:r>
              <a:rPr lang="en-US" smtClean="0"/>
              <a:t>Further limit calls to specific apps or sites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6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Infusion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Day 1: </a:t>
            </a:r>
            <a:r>
              <a:rPr lang="en-US" smtClean="0"/>
              <a:t>10am – 5pm</a:t>
            </a:r>
          </a:p>
          <a:p>
            <a:pPr lvl="1"/>
            <a:r>
              <a:rPr lang="en-US" smtClean="0"/>
              <a:t>Introduction to SharePoint 2013 Workflow:</a:t>
            </a:r>
          </a:p>
          <a:p>
            <a:pPr lvl="1"/>
            <a:r>
              <a:rPr lang="en-US" smtClean="0"/>
              <a:t>Developing Workflows with with Visual Studio</a:t>
            </a:r>
          </a:p>
          <a:p>
            <a:pPr lvl="1"/>
            <a:r>
              <a:rPr lang="en-US" smtClean="0"/>
              <a:t>Working with Tasks &amp; Outcomes</a:t>
            </a:r>
          </a:p>
          <a:p>
            <a:pPr lvl="1"/>
            <a:r>
              <a:rPr lang="en-US" smtClean="0"/>
              <a:t>Workflow Types</a:t>
            </a:r>
          </a:p>
          <a:p>
            <a:pPr lvl="1"/>
            <a:r>
              <a:rPr lang="en-US" smtClean="0"/>
              <a:t>Workflow Services CSOM</a:t>
            </a:r>
          </a:p>
          <a:p>
            <a:r>
              <a:rPr lang="en-US" smtClean="0"/>
              <a:t>Day 2: 10am – 5pm</a:t>
            </a:r>
          </a:p>
          <a:p>
            <a:pPr lvl="1"/>
            <a:r>
              <a:rPr lang="en-US" smtClean="0"/>
              <a:t>Custom Forms</a:t>
            </a:r>
          </a:p>
          <a:p>
            <a:pPr lvl="1"/>
            <a:r>
              <a:rPr lang="en-US" smtClean="0"/>
              <a:t>Custom Activities &amp; Actions</a:t>
            </a:r>
          </a:p>
          <a:p>
            <a:pPr lvl="1"/>
            <a:r>
              <a:rPr lang="en-US" smtClean="0"/>
              <a:t>Working with Anon Web Services</a:t>
            </a:r>
          </a:p>
          <a:p>
            <a:pPr lvl="1"/>
            <a:r>
              <a:rPr lang="en-US" smtClean="0"/>
              <a:t>Working with with SharePoint REST API from Workflows</a:t>
            </a:r>
          </a:p>
          <a:p>
            <a:pPr lvl="1"/>
            <a:r>
              <a:rPr lang="en-US" smtClean="0"/>
              <a:t>Working with Secured Web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6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06 - Custom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Workflow Forms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Forms</a:t>
            </a:r>
          </a:p>
          <a:p>
            <a:endParaRPr lang="en-US" dirty="0" smtClean="0"/>
          </a:p>
          <a:p>
            <a:r>
              <a:rPr lang="en-US" dirty="0" smtClean="0"/>
              <a:t>Initiation Forms</a:t>
            </a:r>
          </a:p>
          <a:p>
            <a:endParaRPr lang="en-US" dirty="0" smtClean="0"/>
          </a:p>
          <a:p>
            <a:r>
              <a:rPr lang="en-US" dirty="0" smtClean="0"/>
              <a:t>Task Forms</a:t>
            </a:r>
          </a:p>
          <a:p>
            <a:endParaRPr lang="en-US" dirty="0" smtClean="0"/>
          </a:p>
          <a:p>
            <a:r>
              <a:rPr lang="en-US" dirty="0" smtClean="0"/>
              <a:t>Custom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6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Forms with Visual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Project Item Templates Included</a:t>
            </a:r>
          </a:p>
          <a:p>
            <a:pPr lvl="1"/>
            <a:r>
              <a:rPr lang="en-US" dirty="0" smtClean="0"/>
              <a:t>Association Form</a:t>
            </a:r>
          </a:p>
          <a:p>
            <a:pPr lvl="1"/>
            <a:r>
              <a:rPr lang="en-US" dirty="0" smtClean="0"/>
              <a:t>Initiation Form</a:t>
            </a:r>
            <a:endParaRPr lang="en-US" dirty="0" smtClean="0"/>
          </a:p>
          <a:p>
            <a:r>
              <a:rPr lang="en-US" dirty="0" smtClean="0"/>
              <a:t>Most Of the Work is Already Done For Developers</a:t>
            </a:r>
          </a:p>
          <a:p>
            <a:r>
              <a:rPr lang="en-US" dirty="0" smtClean="0"/>
              <a:t>No more custom task forms</a:t>
            </a:r>
          </a:p>
          <a:p>
            <a:pPr lvl="1"/>
            <a:r>
              <a:rPr lang="en-US" dirty="0" smtClean="0"/>
              <a:t>Use OOTB task forms</a:t>
            </a:r>
          </a:p>
          <a:p>
            <a:pPr lvl="1"/>
            <a:r>
              <a:rPr lang="en-US" dirty="0" smtClean="0"/>
              <a:t>How do you customize the task forms?</a:t>
            </a:r>
          </a:p>
          <a:p>
            <a:pPr lvl="2"/>
            <a:r>
              <a:rPr lang="en-US" dirty="0" smtClean="0"/>
              <a:t>Custom Content Types</a:t>
            </a:r>
          </a:p>
          <a:p>
            <a:pPr lvl="2"/>
            <a:r>
              <a:rPr lang="en-US" dirty="0" smtClean="0"/>
              <a:t>CSR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2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Association Forms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Shown After the SharePoint Association Form</a:t>
            </a:r>
          </a:p>
          <a:p>
            <a:endParaRPr lang="en-US" smtClean="0"/>
          </a:p>
          <a:p>
            <a:r>
              <a:rPr lang="en-US" smtClean="0"/>
              <a:t>Common Uses:</a:t>
            </a:r>
          </a:p>
          <a:p>
            <a:pPr lvl="1"/>
            <a:r>
              <a:rPr lang="en-US" smtClean="0"/>
              <a:t>Collecting Configuration Information</a:t>
            </a:r>
          </a:p>
          <a:p>
            <a:pPr lvl="1"/>
            <a:r>
              <a:rPr lang="en-US" smtClean="0"/>
              <a:t>Collecting Default Values in Initiation Forms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Initiation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Shown When a Workflow is Manually Started</a:t>
            </a:r>
          </a:p>
          <a:p>
            <a:pPr lvl="1"/>
            <a:r>
              <a:rPr lang="en-US" smtClean="0"/>
              <a:t>Auto-Start Workflows Skip the Initiation Form</a:t>
            </a:r>
          </a:p>
          <a:p>
            <a:endParaRPr lang="en-US" smtClean="0"/>
          </a:p>
          <a:p>
            <a:r>
              <a:rPr lang="en-US" smtClean="0"/>
              <a:t>Common Uses:</a:t>
            </a:r>
          </a:p>
          <a:p>
            <a:pPr lvl="1"/>
            <a:r>
              <a:rPr lang="en-US" smtClean="0"/>
              <a:t>Collect Workflow Instance-Specific Configuration Data</a:t>
            </a:r>
          </a:p>
          <a:p>
            <a:pPr lvl="1"/>
            <a:r>
              <a:rPr lang="en-US" smtClean="0"/>
              <a:t>Collect Special Messages to Include in Tasks / Email Notifications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07 - Custom Activities &amp;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966</Words>
  <Application>Microsoft Macintosh PowerPoint</Application>
  <PresentationFormat>On-screen Show (4:3)</PresentationFormat>
  <Paragraphs>211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CPT Course Module</vt:lpstr>
      <vt:lpstr>Infusion Seminar SharePoint &amp; Office 365 Workflow</vt:lpstr>
      <vt:lpstr>Andrew Connell</vt:lpstr>
      <vt:lpstr>Infusion Agenda</vt:lpstr>
      <vt:lpstr>06 - Custom Forms</vt:lpstr>
      <vt:lpstr>Types of Workflow Forms</vt:lpstr>
      <vt:lpstr>Authoring Forms with Visual Studio</vt:lpstr>
      <vt:lpstr>Overview Association Forms</vt:lpstr>
      <vt:lpstr>Overview Initiation Forms</vt:lpstr>
      <vt:lpstr>07 - Custom Activities &amp; Actions</vt:lpstr>
      <vt:lpstr>Workflow Activities in SharePoint Workflows</vt:lpstr>
      <vt:lpstr>Visual Studio and Activities</vt:lpstr>
      <vt:lpstr>SharePoint Designer 2013 &amp; Actions</vt:lpstr>
      <vt:lpstr>SharePoint Designer 2013 &amp; Custom Actions</vt:lpstr>
      <vt:lpstr>Creating Custom Activities</vt:lpstr>
      <vt:lpstr>Custom Activity Deployment Options</vt:lpstr>
      <vt:lpstr>What about Code-Based Activities?</vt:lpstr>
      <vt:lpstr>Creating Custom Activities</vt:lpstr>
      <vt:lpstr>08 - Working with Anon Web Services</vt:lpstr>
      <vt:lpstr>Web Services Have a Key Role in SharePoint Workflows</vt:lpstr>
      <vt:lpstr>Web Service Options with SharePoint Workflows</vt:lpstr>
      <vt:lpstr>Interact with Custom Anonymous Services</vt:lpstr>
      <vt:lpstr>09 - Working with with SharePoint REST API from Workflows</vt:lpstr>
      <vt:lpstr>Interact with Existing Secured SharePoint OData (REST) API</vt:lpstr>
      <vt:lpstr>Interact with Existing Secured SharePoint OData (REST) API</vt:lpstr>
      <vt:lpstr>10 - Working with Secured Web Services</vt:lpstr>
      <vt:lpstr>Interact with Existing 3rd Party Secured OData / REST APIs</vt:lpstr>
      <vt:lpstr>Authenticating with Existing 3rd Party Secured OData / REST APIs</vt:lpstr>
      <vt:lpstr>Securing &amp; Interacting with Custom OData (REST) Services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7</cp:revision>
  <dcterms:created xsi:type="dcterms:W3CDTF">2015-01-26T14:51:25Z</dcterms:created>
  <dcterms:modified xsi:type="dcterms:W3CDTF">2015-01-26T18:02:57Z</dcterms:modified>
</cp:coreProperties>
</file>