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0"/>
  </p:notesMasterIdLst>
  <p:sldIdLst>
    <p:sldId id="326" r:id="rId2"/>
    <p:sldId id="328" r:id="rId3"/>
    <p:sldId id="327" r:id="rId4"/>
    <p:sldId id="32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6" r:id="rId17"/>
    <p:sldId id="267" r:id="rId18"/>
    <p:sldId id="32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9" r:id="rId31"/>
    <p:sldId id="270" r:id="rId32"/>
    <p:sldId id="272" r:id="rId33"/>
    <p:sldId id="274" r:id="rId34"/>
    <p:sldId id="322" r:id="rId35"/>
    <p:sldId id="287" r:id="rId36"/>
    <p:sldId id="288" r:id="rId37"/>
    <p:sldId id="289" r:id="rId38"/>
    <p:sldId id="292" r:id="rId39"/>
    <p:sldId id="293" r:id="rId40"/>
    <p:sldId id="294" r:id="rId41"/>
    <p:sldId id="295" r:id="rId42"/>
    <p:sldId id="296" r:id="rId43"/>
    <p:sldId id="323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5" r:id="rId52"/>
    <p:sldId id="324" r:id="rId53"/>
    <p:sldId id="306" r:id="rId54"/>
    <p:sldId id="307" r:id="rId55"/>
    <p:sldId id="310" r:id="rId56"/>
    <p:sldId id="313" r:id="rId57"/>
    <p:sldId id="316" r:id="rId58"/>
    <p:sldId id="319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F75D67B-8C98-B14A-9F20-F6E2D0934716}">
          <p14:sldIdLst>
            <p14:sldId id="326"/>
            <p14:sldId id="328"/>
            <p14:sldId id="327"/>
          </p14:sldIdLst>
        </p14:section>
        <p14:section name=" 01 - Introduction to SharePoint 2013 Workflow" id="{FB9DF4DE-33A3-AC4F-B54B-548FDC55A394}">
          <p14:sldIdLst>
            <p14:sldId id="320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8"/>
            <p14:sldId id="266"/>
            <p14:sldId id="267"/>
          </p14:sldIdLst>
        </p14:section>
        <p14:section name="02 - Developing Workflows with with Visual Studio" id="{EEF77CD7-F448-4C43-A007-EE44D1E84EBE}">
          <p14:sldIdLst>
            <p14:sldId id="321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69"/>
            <p14:sldId id="270"/>
            <p14:sldId id="272"/>
            <p14:sldId id="274"/>
          </p14:sldIdLst>
        </p14:section>
        <p14:section name="03 - Working with Tasks &amp; Outcomes" id="{EFF43034-ABFA-FB40-8E0C-0036A593FED7}">
          <p14:sldIdLst>
            <p14:sldId id="322"/>
            <p14:sldId id="287"/>
            <p14:sldId id="288"/>
            <p14:sldId id="289"/>
            <p14:sldId id="292"/>
            <p14:sldId id="293"/>
            <p14:sldId id="294"/>
            <p14:sldId id="295"/>
            <p14:sldId id="296"/>
          </p14:sldIdLst>
        </p14:section>
        <p14:section name="04 - Workflow Types" id="{C6CADCA6-4170-794B-8D54-D3EDF8A7CA6E}">
          <p14:sldIdLst>
            <p14:sldId id="323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</p14:sldIdLst>
        </p14:section>
        <p14:section name="05 - Workflow Services CSOM" id="{2A1ACE70-5A1B-5E44-9A3D-FA0DBCD3F2B3}">
          <p14:sldIdLst>
            <p14:sldId id="324"/>
            <p14:sldId id="306"/>
            <p14:sldId id="307"/>
            <p14:sldId id="310"/>
            <p14:sldId id="313"/>
            <p14:sldId id="316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9184" autoAdjust="0"/>
  </p:normalViewPr>
  <p:slideViewPr>
    <p:cSldViewPr snapToGrid="0" snapToObjects="1">
      <p:cViewPr varScale="1">
        <p:scale>
          <a:sx n="178" d="100"/>
          <a:sy n="178" d="100"/>
        </p:scale>
        <p:origin x="-4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2334F-ADAB-4D8B-B278-B2BC38FBDF73}" type="doc">
      <dgm:prSet loTypeId="urn:microsoft.com/office/officeart/2005/8/layout/process4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0603C-47D4-4C10-A8CD-0B5A62294427}">
      <dgm:prSet/>
      <dgm:spPr/>
      <dgm:t>
        <a:bodyPr/>
        <a:lstStyle/>
        <a:p>
          <a:pPr rtl="0"/>
          <a:r>
            <a:rPr lang="en-US" b="1" dirty="0" smtClean="0"/>
            <a:t>Workflow Manager 1.0</a:t>
          </a:r>
          <a:br>
            <a:rPr lang="en-US" b="1" dirty="0" smtClean="0"/>
          </a:br>
          <a:r>
            <a:rPr lang="en-US" b="1" i="1" dirty="0" err="1" smtClean="0"/>
            <a:t>Microsoft.Activities</a:t>
          </a:r>
          <a:endParaRPr lang="en-US" i="1" dirty="0"/>
        </a:p>
      </dgm:t>
    </dgm:pt>
    <dgm:pt modelId="{4F1399BD-44AE-4A4F-BD37-54C9B2995D28}" type="parTrans" cxnId="{7DD5D0C3-1348-4E33-88B8-C8EA9D3D5520}">
      <dgm:prSet/>
      <dgm:spPr/>
      <dgm:t>
        <a:bodyPr/>
        <a:lstStyle/>
        <a:p>
          <a:endParaRPr lang="en-US"/>
        </a:p>
      </dgm:t>
    </dgm:pt>
    <dgm:pt modelId="{138495E7-114C-4234-A1DA-E48C47A4A7A3}" type="sibTrans" cxnId="{7DD5D0C3-1348-4E33-88B8-C8EA9D3D5520}">
      <dgm:prSet/>
      <dgm:spPr/>
      <dgm:t>
        <a:bodyPr/>
        <a:lstStyle/>
        <a:p>
          <a:endParaRPr lang="en-US"/>
        </a:p>
      </dgm:t>
    </dgm:pt>
    <dgm:pt modelId="{7D34D2F4-B786-4C02-9E1E-707D871EB266}">
      <dgm:prSet/>
      <dgm:spPr/>
      <dgm:t>
        <a:bodyPr/>
        <a:lstStyle/>
        <a:p>
          <a:pPr rtl="0"/>
          <a:r>
            <a:rPr lang="en-US" b="1" dirty="0" smtClean="0"/>
            <a:t>Workflow Foundation 4.5</a:t>
          </a:r>
          <a:br>
            <a:rPr lang="en-US" b="1" dirty="0" smtClean="0"/>
          </a:br>
          <a:r>
            <a:rPr lang="en-US" b="1" i="1" dirty="0" err="1" smtClean="0"/>
            <a:t>System.Activities</a:t>
          </a:r>
          <a:endParaRPr lang="en-US" i="1" dirty="0"/>
        </a:p>
      </dgm:t>
    </dgm:pt>
    <dgm:pt modelId="{DA53FAFD-380D-48FB-87CA-8972A072A7DA}" type="parTrans" cxnId="{DB8F8BD3-270A-4389-A97D-75D2BA1E9456}">
      <dgm:prSet/>
      <dgm:spPr/>
      <dgm:t>
        <a:bodyPr/>
        <a:lstStyle/>
        <a:p>
          <a:endParaRPr lang="en-US"/>
        </a:p>
      </dgm:t>
    </dgm:pt>
    <dgm:pt modelId="{CFAE05E8-D7D4-4791-909D-7AAAF0FC35C2}" type="sibTrans" cxnId="{DB8F8BD3-270A-4389-A97D-75D2BA1E9456}">
      <dgm:prSet/>
      <dgm:spPr/>
      <dgm:t>
        <a:bodyPr/>
        <a:lstStyle/>
        <a:p>
          <a:endParaRPr lang="en-US"/>
        </a:p>
      </dgm:t>
    </dgm:pt>
    <dgm:pt modelId="{72F60573-57BD-4ABF-BEE6-BA0A6DFCF287}">
      <dgm:prSet/>
      <dgm:spPr/>
      <dgm:t>
        <a:bodyPr/>
        <a:lstStyle/>
        <a:p>
          <a:pPr rtl="0"/>
          <a:r>
            <a:rPr lang="en-US" b="1" dirty="0" smtClean="0"/>
            <a:t>SharePoint Server 2013</a:t>
          </a:r>
          <a:br>
            <a:rPr lang="en-US" b="1" dirty="0" smtClean="0"/>
          </a:br>
          <a:r>
            <a:rPr lang="en-US" b="1" i="1" dirty="0" err="1" smtClean="0"/>
            <a:t>Microsoft.SharePoint.WorkflowServices.Activities</a:t>
          </a:r>
          <a:endParaRPr lang="en-US" i="1" dirty="0"/>
        </a:p>
      </dgm:t>
    </dgm:pt>
    <dgm:pt modelId="{40A05834-FC93-49BC-B9F4-240E4D397456}" type="sibTrans" cxnId="{0EE505AA-3866-4507-B625-5BF47DF790D3}">
      <dgm:prSet/>
      <dgm:spPr/>
      <dgm:t>
        <a:bodyPr/>
        <a:lstStyle/>
        <a:p>
          <a:endParaRPr lang="en-US"/>
        </a:p>
      </dgm:t>
    </dgm:pt>
    <dgm:pt modelId="{74F45FDD-032B-4532-9FD9-7104A977A06C}" type="parTrans" cxnId="{0EE505AA-3866-4507-B625-5BF47DF790D3}">
      <dgm:prSet/>
      <dgm:spPr/>
      <dgm:t>
        <a:bodyPr/>
        <a:lstStyle/>
        <a:p>
          <a:endParaRPr lang="en-US"/>
        </a:p>
      </dgm:t>
    </dgm:pt>
    <dgm:pt modelId="{FCD9E24E-A17D-4180-8170-02E007D3FC54}" type="pres">
      <dgm:prSet presAssocID="{80A2334F-ADAB-4D8B-B278-B2BC38FBDF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62C45D-843E-4044-8E9E-8C6B388AE9A5}" type="pres">
      <dgm:prSet presAssocID="{7D34D2F4-B786-4C02-9E1E-707D871EB266}" presName="boxAndChildren" presStyleCnt="0"/>
      <dgm:spPr/>
    </dgm:pt>
    <dgm:pt modelId="{2F67E609-287A-4926-893C-E652EE77ED51}" type="pres">
      <dgm:prSet presAssocID="{7D34D2F4-B786-4C02-9E1E-707D871EB266}" presName="parentTextBox" presStyleLbl="node1" presStyleIdx="0" presStyleCnt="3"/>
      <dgm:spPr/>
      <dgm:t>
        <a:bodyPr/>
        <a:lstStyle/>
        <a:p>
          <a:endParaRPr lang="en-US"/>
        </a:p>
      </dgm:t>
    </dgm:pt>
    <dgm:pt modelId="{98E55203-B356-4D00-B7E2-3682E7C69B72}" type="pres">
      <dgm:prSet presAssocID="{138495E7-114C-4234-A1DA-E48C47A4A7A3}" presName="sp" presStyleCnt="0"/>
      <dgm:spPr/>
    </dgm:pt>
    <dgm:pt modelId="{65C3E6D0-7E86-4D73-95E0-49DE35570C13}" type="pres">
      <dgm:prSet presAssocID="{1F20603C-47D4-4C10-A8CD-0B5A62294427}" presName="arrowAndChildren" presStyleCnt="0"/>
      <dgm:spPr/>
    </dgm:pt>
    <dgm:pt modelId="{3346A7BC-78BD-4051-BDBA-3F57E33347AB}" type="pres">
      <dgm:prSet presAssocID="{1F20603C-47D4-4C10-A8CD-0B5A62294427}" presName="parentTextArrow" presStyleLbl="node1" presStyleIdx="1" presStyleCnt="3" custLinFactNeighborX="147" custLinFactNeighborY="-397"/>
      <dgm:spPr/>
      <dgm:t>
        <a:bodyPr/>
        <a:lstStyle/>
        <a:p>
          <a:endParaRPr lang="en-US"/>
        </a:p>
      </dgm:t>
    </dgm:pt>
    <dgm:pt modelId="{3D04F1BA-34F9-4E0A-8CD7-B50E893F5F5F}" type="pres">
      <dgm:prSet presAssocID="{40A05834-FC93-49BC-B9F4-240E4D397456}" presName="sp" presStyleCnt="0"/>
      <dgm:spPr/>
    </dgm:pt>
    <dgm:pt modelId="{CBB20DC1-8600-48BC-92AC-B946BFE64E03}" type="pres">
      <dgm:prSet presAssocID="{72F60573-57BD-4ABF-BEE6-BA0A6DFCF287}" presName="arrowAndChildren" presStyleCnt="0"/>
      <dgm:spPr/>
    </dgm:pt>
    <dgm:pt modelId="{B8EB92E9-3FED-4911-B486-8EA495966E82}" type="pres">
      <dgm:prSet presAssocID="{72F60573-57BD-4ABF-BEE6-BA0A6DFCF287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DB8F8BD3-270A-4389-A97D-75D2BA1E9456}" srcId="{80A2334F-ADAB-4D8B-B278-B2BC38FBDF73}" destId="{7D34D2F4-B786-4C02-9E1E-707D871EB266}" srcOrd="2" destOrd="0" parTransId="{DA53FAFD-380D-48FB-87CA-8972A072A7DA}" sibTransId="{CFAE05E8-D7D4-4791-909D-7AAAF0FC35C2}"/>
    <dgm:cxn modelId="{F1E812E0-D44E-2344-B61E-5FE389F391E8}" type="presOf" srcId="{80A2334F-ADAB-4D8B-B278-B2BC38FBDF73}" destId="{FCD9E24E-A17D-4180-8170-02E007D3FC54}" srcOrd="0" destOrd="0" presId="urn:microsoft.com/office/officeart/2005/8/layout/process4"/>
    <dgm:cxn modelId="{9C413E55-3D86-1141-88CA-724BDB91DE6A}" type="presOf" srcId="{7D34D2F4-B786-4C02-9E1E-707D871EB266}" destId="{2F67E609-287A-4926-893C-E652EE77ED51}" srcOrd="0" destOrd="0" presId="urn:microsoft.com/office/officeart/2005/8/layout/process4"/>
    <dgm:cxn modelId="{5E51DE3F-EEF3-7B41-9ACB-9A5051A5EB6A}" type="presOf" srcId="{72F60573-57BD-4ABF-BEE6-BA0A6DFCF287}" destId="{B8EB92E9-3FED-4911-B486-8EA495966E82}" srcOrd="0" destOrd="0" presId="urn:microsoft.com/office/officeart/2005/8/layout/process4"/>
    <dgm:cxn modelId="{0EE505AA-3866-4507-B625-5BF47DF790D3}" srcId="{80A2334F-ADAB-4D8B-B278-B2BC38FBDF73}" destId="{72F60573-57BD-4ABF-BEE6-BA0A6DFCF287}" srcOrd="0" destOrd="0" parTransId="{74F45FDD-032B-4532-9FD9-7104A977A06C}" sibTransId="{40A05834-FC93-49BC-B9F4-240E4D397456}"/>
    <dgm:cxn modelId="{7DD5D0C3-1348-4E33-88B8-C8EA9D3D5520}" srcId="{80A2334F-ADAB-4D8B-B278-B2BC38FBDF73}" destId="{1F20603C-47D4-4C10-A8CD-0B5A62294427}" srcOrd="1" destOrd="0" parTransId="{4F1399BD-44AE-4A4F-BD37-54C9B2995D28}" sibTransId="{138495E7-114C-4234-A1DA-E48C47A4A7A3}"/>
    <dgm:cxn modelId="{150DD48F-6CCC-5444-9483-31DFE7C15E5E}" type="presOf" srcId="{1F20603C-47D4-4C10-A8CD-0B5A62294427}" destId="{3346A7BC-78BD-4051-BDBA-3F57E33347AB}" srcOrd="0" destOrd="0" presId="urn:microsoft.com/office/officeart/2005/8/layout/process4"/>
    <dgm:cxn modelId="{0F06A903-9193-C54C-9A5E-47F27D612F7C}" type="presParOf" srcId="{FCD9E24E-A17D-4180-8170-02E007D3FC54}" destId="{9262C45D-843E-4044-8E9E-8C6B388AE9A5}" srcOrd="0" destOrd="0" presId="urn:microsoft.com/office/officeart/2005/8/layout/process4"/>
    <dgm:cxn modelId="{52F13411-77F5-A149-BE25-69FB2DBA11A0}" type="presParOf" srcId="{9262C45D-843E-4044-8E9E-8C6B388AE9A5}" destId="{2F67E609-287A-4926-893C-E652EE77ED51}" srcOrd="0" destOrd="0" presId="urn:microsoft.com/office/officeart/2005/8/layout/process4"/>
    <dgm:cxn modelId="{DE5963E2-052C-6341-8B41-6F1BB5CCBF45}" type="presParOf" srcId="{FCD9E24E-A17D-4180-8170-02E007D3FC54}" destId="{98E55203-B356-4D00-B7E2-3682E7C69B72}" srcOrd="1" destOrd="0" presId="urn:microsoft.com/office/officeart/2005/8/layout/process4"/>
    <dgm:cxn modelId="{74A37588-3D08-0944-BC94-AAD10B0F59C4}" type="presParOf" srcId="{FCD9E24E-A17D-4180-8170-02E007D3FC54}" destId="{65C3E6D0-7E86-4D73-95E0-49DE35570C13}" srcOrd="2" destOrd="0" presId="urn:microsoft.com/office/officeart/2005/8/layout/process4"/>
    <dgm:cxn modelId="{52E21332-500E-5345-B7CD-29D5321D775E}" type="presParOf" srcId="{65C3E6D0-7E86-4D73-95E0-49DE35570C13}" destId="{3346A7BC-78BD-4051-BDBA-3F57E33347AB}" srcOrd="0" destOrd="0" presId="urn:microsoft.com/office/officeart/2005/8/layout/process4"/>
    <dgm:cxn modelId="{50CB3BE8-1D5C-C748-955E-9B66C118BBBF}" type="presParOf" srcId="{FCD9E24E-A17D-4180-8170-02E007D3FC54}" destId="{3D04F1BA-34F9-4E0A-8CD7-B50E893F5F5F}" srcOrd="3" destOrd="0" presId="urn:microsoft.com/office/officeart/2005/8/layout/process4"/>
    <dgm:cxn modelId="{B8E69728-5F33-D347-B0EC-45F8AD06695E}" type="presParOf" srcId="{FCD9E24E-A17D-4180-8170-02E007D3FC54}" destId="{CBB20DC1-8600-48BC-92AC-B946BFE64E03}" srcOrd="4" destOrd="0" presId="urn:microsoft.com/office/officeart/2005/8/layout/process4"/>
    <dgm:cxn modelId="{5D7792A0-2E9A-1546-AC1A-02AFA777647F}" type="presParOf" srcId="{CBB20DC1-8600-48BC-92AC-B946BFE64E03}" destId="{B8EB92E9-3FED-4911-B486-8EA495966E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7E609-287A-4926-893C-E652EE77ED51}">
      <dsp:nvSpPr>
        <dsp:cNvPr id="0" name=""/>
        <dsp:cNvSpPr/>
      </dsp:nvSpPr>
      <dsp:spPr>
        <a:xfrm>
          <a:off x="0" y="2853172"/>
          <a:ext cx="3888355" cy="936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Workflow Foundation 4.5</a:t>
          </a:r>
          <a:br>
            <a:rPr lang="en-US" sz="1200" b="1" kern="1200" dirty="0" smtClean="0"/>
          </a:br>
          <a:r>
            <a:rPr lang="en-US" sz="1200" b="1" i="1" kern="1200" dirty="0" err="1" smtClean="0"/>
            <a:t>System.Activities</a:t>
          </a:r>
          <a:endParaRPr lang="en-US" sz="1200" i="1" kern="1200" dirty="0"/>
        </a:p>
      </dsp:txBody>
      <dsp:txXfrm>
        <a:off x="0" y="2853172"/>
        <a:ext cx="3888355" cy="936474"/>
      </dsp:txXfrm>
    </dsp:sp>
    <dsp:sp modelId="{3346A7BC-78BD-4051-BDBA-3F57E33347AB}">
      <dsp:nvSpPr>
        <dsp:cNvPr id="0" name=""/>
        <dsp:cNvSpPr/>
      </dsp:nvSpPr>
      <dsp:spPr>
        <a:xfrm rot="10800000">
          <a:off x="0" y="1421203"/>
          <a:ext cx="3888355" cy="14402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Workflow Manager 1.0</a:t>
          </a:r>
          <a:br>
            <a:rPr lang="en-US" sz="1200" b="1" kern="1200" dirty="0" smtClean="0"/>
          </a:br>
          <a:r>
            <a:rPr lang="en-US" sz="1200" b="1" i="1" kern="1200" dirty="0" err="1" smtClean="0"/>
            <a:t>Microsoft.Activities</a:t>
          </a:r>
          <a:endParaRPr lang="en-US" sz="1200" i="1" kern="1200" dirty="0"/>
        </a:p>
      </dsp:txBody>
      <dsp:txXfrm rot="10800000">
        <a:off x="0" y="1421203"/>
        <a:ext cx="3888355" cy="935862"/>
      </dsp:txXfrm>
    </dsp:sp>
    <dsp:sp modelId="{B8EB92E9-3FED-4911-B486-8EA495966E82}">
      <dsp:nvSpPr>
        <dsp:cNvPr id="0" name=""/>
        <dsp:cNvSpPr/>
      </dsp:nvSpPr>
      <dsp:spPr>
        <a:xfrm rot="10800000">
          <a:off x="0" y="669"/>
          <a:ext cx="3888355" cy="14402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SharePoint Server 2013</a:t>
          </a:r>
          <a:br>
            <a:rPr lang="en-US" sz="1200" b="1" kern="1200" dirty="0" smtClean="0"/>
          </a:br>
          <a:r>
            <a:rPr lang="en-US" sz="1200" b="1" i="1" kern="1200" dirty="0" err="1" smtClean="0"/>
            <a:t>Microsoft.SharePoint.WorkflowServices.Activities</a:t>
          </a:r>
          <a:endParaRPr lang="en-US" sz="1200" i="1" kern="1200" dirty="0"/>
        </a:p>
      </dsp:txBody>
      <dsp:txXfrm rot="10800000">
        <a:off x="0" y="669"/>
        <a:ext cx="3888355" cy="93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5CE6F-5337-2D4C-8ED9-AC31D48D120A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29DFE-5774-0840-93F8-173F19D0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1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685800"/>
            <a:ext cx="8763000" cy="8382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329856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679450" indent="0">
              <a:buFont typeface="Arial" pitchFamily="34" charset="0"/>
              <a:buNone/>
              <a:defRPr b="0">
                <a:latin typeface="Lucida Console" panose="020B0609040504020204" pitchFamily="49" charset="0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003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2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1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2457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solidFill>
                  <a:srgbClr val="0072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92009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2554" b="36337"/>
          <a:stretch/>
        </p:blipFill>
        <p:spPr bwMode="auto">
          <a:xfrm>
            <a:off x="-1191" y="-2"/>
            <a:ext cx="5659324" cy="685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58" y="561894"/>
            <a:ext cx="8060249" cy="609398"/>
          </a:xfrm>
        </p:spPr>
        <p:txBody>
          <a:bodyPr anchor="b" anchorCtr="0">
            <a:noAutofit/>
          </a:bodyPr>
          <a:lstStyle>
            <a:lvl1pPr>
              <a:defRPr sz="3001">
                <a:gradFill flip="none" rotWithShape="1">
                  <a:gsLst>
                    <a:gs pos="37000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 flipV="1">
            <a:off x="456129" y="6476999"/>
            <a:ext cx="8231743" cy="45719"/>
          </a:xfrm>
          <a:prstGeom prst="rect">
            <a:avLst/>
          </a:prstGeom>
          <a:solidFill>
            <a:srgbClr val="FFA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1217029"/>
            <a:ext cx="8687871" cy="45719"/>
          </a:xfrm>
          <a:prstGeom prst="rect">
            <a:avLst/>
          </a:prstGeom>
          <a:solidFill>
            <a:srgbClr val="FFA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35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0457" y="1524000"/>
            <a:ext cx="8060250" cy="1775871"/>
          </a:xfrm>
        </p:spPr>
        <p:txBody>
          <a:bodyPr/>
          <a:lstStyle>
            <a:lvl1pPr marL="304881" indent="-304881">
              <a:defRPr sz="2101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8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2pPr>
            <a:lvl3pPr marL="903926" indent="-262007">
              <a:defRPr sz="15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3pPr>
            <a:lvl4pPr marL="1154024" indent="-209606">
              <a:defRPr sz="135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4pPr>
            <a:lvl5pPr marL="1416031" indent="-211988">
              <a:defRPr sz="135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03212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4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233363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457200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693738" indent="0">
              <a:buNone/>
              <a:defRPr sz="2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2" y="1447801"/>
            <a:ext cx="4047274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4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6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86" y="6021143"/>
            <a:ext cx="1322795" cy="8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53558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42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onn.me/11WgoCa" TargetMode="External"/><Relationship Id="rId3" Type="http://schemas.openxmlformats.org/officeDocument/2006/relationships/hyperlink" Target="http://aconn.me/ZWCd6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drewconnell.com" TargetMode="External"/><Relationship Id="rId3" Type="http://schemas.openxmlformats.org/officeDocument/2006/relationships/hyperlink" Target="http://www.twitter.com/andrewconnel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Infusion Seminar</a:t>
            </a:r>
            <a:br>
              <a:rPr lang="en-US" i="1" dirty="0" smtClean="0"/>
            </a:br>
            <a:r>
              <a:rPr lang="en-US" dirty="0" smtClean="0"/>
              <a:t>SharePoint &amp; Office 365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6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Glossary of Terms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Workflow Definition</a:t>
            </a:r>
          </a:p>
          <a:p>
            <a:endParaRPr lang="en-US" smtClean="0"/>
          </a:p>
          <a:p>
            <a:r>
              <a:rPr lang="en-US" smtClean="0"/>
              <a:t>Workflow Association / Subscription</a:t>
            </a:r>
          </a:p>
          <a:p>
            <a:endParaRPr lang="en-US" smtClean="0"/>
          </a:p>
          <a:p>
            <a:r>
              <a:rPr lang="en-US" smtClean="0"/>
              <a:t>Workflow Instance</a:t>
            </a:r>
          </a:p>
          <a:p>
            <a:endParaRPr lang="en-US" smtClean="0"/>
          </a:p>
          <a:p>
            <a:r>
              <a:rPr lang="en-US" smtClean="0"/>
              <a:t>Workflow Episode</a:t>
            </a:r>
          </a:p>
          <a:p>
            <a:endParaRPr lang="en-US" smtClean="0"/>
          </a:p>
          <a:p>
            <a:r>
              <a:rPr lang="en-US" smtClean="0"/>
              <a:t>Supporting Artifacts</a:t>
            </a:r>
          </a:p>
          <a:p>
            <a:pPr lvl="1"/>
            <a:r>
              <a:rPr lang="en-US" smtClean="0"/>
              <a:t>Workflow Task List</a:t>
            </a:r>
          </a:p>
          <a:p>
            <a:pPr lvl="1"/>
            <a:r>
              <a:rPr lang="en-US" smtClean="0"/>
              <a:t>Workflow History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Introducing Workflow Manager 1.0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New product built in conjunction with workflow &amp; Azure teams</a:t>
            </a:r>
          </a:p>
          <a:p>
            <a:endParaRPr lang="en-US" smtClean="0"/>
          </a:p>
          <a:p>
            <a:r>
              <a:rPr lang="en-US" smtClean="0"/>
              <a:t>Flexible deployment models:</a:t>
            </a:r>
          </a:p>
          <a:p>
            <a:pPr lvl="1"/>
            <a:r>
              <a:rPr lang="en-US" smtClean="0"/>
              <a:t>Locally for on-premises SharePoint 2013 Deployments</a:t>
            </a:r>
          </a:p>
          <a:p>
            <a:pPr lvl="1"/>
            <a:r>
              <a:rPr lang="en-US" smtClean="0"/>
              <a:t>In the cloud for hosted (Office 365) SharePoint 2013 Deployments</a:t>
            </a:r>
          </a:p>
          <a:p>
            <a:endParaRPr lang="en-US" smtClean="0"/>
          </a:p>
          <a:p>
            <a:r>
              <a:rPr lang="en-US" smtClean="0"/>
              <a:t>Works the same way in any deployment</a:t>
            </a:r>
          </a:p>
          <a:p>
            <a:endParaRPr lang="en-US" smtClean="0"/>
          </a:p>
          <a:p>
            <a:r>
              <a:rPr lang="en-US" smtClean="0"/>
              <a:t>Similar to SharePoint, involves creating a Workflow Manager farm</a:t>
            </a:r>
          </a:p>
          <a:p>
            <a:endParaRPr lang="en-US" smtClean="0"/>
          </a:p>
          <a:p>
            <a:r>
              <a:rPr lang="en-US" smtClean="0"/>
              <a:t>SharePoint 2013 &amp; Workflow Manager 1.0 then </a:t>
            </a:r>
            <a:br>
              <a:rPr lang="en-US" smtClean="0"/>
            </a:br>
            <a:r>
              <a:rPr lang="en-US" smtClean="0"/>
              <a:t>associated with each other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1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Architecture &amp;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Major Components</a:t>
            </a:r>
          </a:p>
          <a:p>
            <a:pPr lvl="1"/>
            <a:r>
              <a:rPr lang="en-US" dirty="0" smtClean="0"/>
              <a:t>Workflow Front End</a:t>
            </a:r>
          </a:p>
          <a:p>
            <a:pPr lvl="1"/>
            <a:r>
              <a:rPr lang="en-US" dirty="0" smtClean="0"/>
              <a:t>Service Bus</a:t>
            </a:r>
          </a:p>
          <a:p>
            <a:pPr lvl="1"/>
            <a:r>
              <a:rPr lang="en-US" dirty="0" smtClean="0"/>
              <a:t>Workflow Back End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Workflow Manager farms can exist on the same or different servers as SharePoint</a:t>
            </a:r>
          </a:p>
          <a:p>
            <a:pPr lvl="1"/>
            <a:r>
              <a:rPr lang="en-US" dirty="0" smtClean="0"/>
              <a:t>Farm consists of one or three servers</a:t>
            </a:r>
          </a:p>
          <a:p>
            <a:pPr lvl="1"/>
            <a:r>
              <a:rPr lang="en-US" dirty="0" smtClean="0"/>
              <a:t>All communication with Workflow Manager is over HTTP[S]</a:t>
            </a:r>
          </a:p>
          <a:p>
            <a:pPr lvl="1"/>
            <a:r>
              <a:rPr lang="en-US" dirty="0" smtClean="0"/>
              <a:t>Can live behind network load 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Installing Workflow Manager 1.0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Acquire Workflow Manager 1.0</a:t>
            </a:r>
          </a:p>
          <a:p>
            <a:pPr lvl="1"/>
            <a:r>
              <a:rPr lang="en-US" dirty="0" smtClean="0"/>
              <a:t>Web Platform Installer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http://aconn.me/11WgoCa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Web Platform Installer Command Line (ideal of offline installs)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http://aconn.me/ZWCd64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Install Workflow Manager 1.0 Client on SharePoint 2013 Servers</a:t>
            </a:r>
          </a:p>
          <a:p>
            <a:pPr lvl="1"/>
            <a:r>
              <a:rPr lang="en-US" dirty="0" smtClean="0"/>
              <a:t>Proxy used by SharePoint to communicate with the </a:t>
            </a:r>
            <a:br>
              <a:rPr lang="en-US" dirty="0" smtClean="0"/>
            </a:br>
            <a:r>
              <a:rPr lang="en-US" dirty="0" smtClean="0"/>
              <a:t>Workflow Manager REST APIs</a:t>
            </a:r>
          </a:p>
          <a:p>
            <a:r>
              <a:rPr lang="en-US" dirty="0" smtClean="0"/>
              <a:t>Workflow Manager Tools 1.0 for VS 2012</a:t>
            </a:r>
          </a:p>
          <a:p>
            <a:pPr lvl="1"/>
            <a:r>
              <a:rPr lang="en-US" dirty="0" smtClean="0"/>
              <a:t>Adds tools to Visual Studio for development &amp; debugging of workflows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Configuring Workflow Manager 1.0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the Service Bus &amp; Workflow Manager Farm</a:t>
            </a:r>
          </a:p>
          <a:p>
            <a:pPr lvl="1"/>
            <a:r>
              <a:rPr lang="en-US" dirty="0" smtClean="0"/>
              <a:t>Run the Workflow Manager Configuration Wizard</a:t>
            </a:r>
          </a:p>
          <a:p>
            <a:pPr lvl="1"/>
            <a:r>
              <a:rPr lang="en-US" dirty="0" smtClean="0"/>
              <a:t>Creates the databases &amp; provisions the Service Bus </a:t>
            </a:r>
            <a:br>
              <a:rPr lang="en-US" dirty="0" smtClean="0"/>
            </a:br>
            <a:r>
              <a:rPr lang="en-US" dirty="0" smtClean="0"/>
              <a:t>&amp; Workflow Manager Farm</a:t>
            </a:r>
          </a:p>
          <a:p>
            <a:pPr lvl="1"/>
            <a:r>
              <a:rPr lang="en-US" dirty="0" smtClean="0"/>
              <a:t>Also generates PowerShell script to provision via PowerShell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Associate SharePoint 2013 &amp; Workflow Manager 1.0 Farms</a:t>
            </a:r>
          </a:p>
          <a:p>
            <a:pPr lvl="1"/>
            <a:r>
              <a:rPr lang="en-US" dirty="0" smtClean="0"/>
              <a:t>Only need to run association one time per farm</a:t>
            </a:r>
          </a:p>
          <a:p>
            <a:pPr lvl="1"/>
            <a:r>
              <a:rPr lang="en-US" dirty="0" smtClean="0"/>
              <a:t>Target SharePoint site is just endpoint for Workflow Manager to call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40" y="3388774"/>
            <a:ext cx="7736495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New Model Based on Publications &amp; Subscriptions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Publication &amp; subscription service (aka PubSub)</a:t>
            </a:r>
          </a:p>
          <a:p>
            <a:endParaRPr lang="en-US" smtClean="0"/>
          </a:p>
          <a:p>
            <a:r>
              <a:rPr lang="en-US" smtClean="0"/>
              <a:t>Message senders do not talk to receivers</a:t>
            </a:r>
          </a:p>
          <a:p>
            <a:endParaRPr lang="en-US" smtClean="0"/>
          </a:p>
          <a:p>
            <a:r>
              <a:rPr lang="en-US" smtClean="0"/>
              <a:t>Subscribers only receive messages they are interested In</a:t>
            </a:r>
          </a:p>
          <a:p>
            <a:endParaRPr lang="en-US" smtClean="0"/>
          </a:p>
          <a:p>
            <a:r>
              <a:rPr lang="en-US" smtClean="0"/>
              <a:t>Associations are now subscriptions</a:t>
            </a:r>
          </a:p>
          <a:p>
            <a:endParaRPr lang="en-US" smtClean="0"/>
          </a:p>
          <a:p>
            <a:r>
              <a:rPr lang="en-US" smtClean="0"/>
              <a:t>Workflow Manager Backend is a subscriber</a:t>
            </a:r>
          </a:p>
          <a:p>
            <a:endParaRPr lang="en-US" smtClean="0"/>
          </a:p>
          <a:p>
            <a:r>
              <a:rPr lang="en-US" smtClean="0"/>
              <a:t>Service Bus makes workflow more resilient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59" y="1458844"/>
            <a:ext cx="6672483" cy="487449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&amp; Workflow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4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Understanding how Workflows are Processed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5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02 – Developing Workflows with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Introduction to SharePoint 2013 </a:t>
            </a:r>
            <a:br>
              <a:rPr lang="en-US" smtClean="0"/>
            </a:br>
            <a:r>
              <a:rPr lang="en-US" smtClean="0"/>
              <a:t>Visual Studio Workflow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Primary audience: Developers</a:t>
            </a:r>
          </a:p>
          <a:p>
            <a:r>
              <a:rPr lang="en-US" dirty="0" smtClean="0"/>
              <a:t>Full access to Workflow Foundation in .NET Framework 4.5</a:t>
            </a:r>
          </a:p>
          <a:p>
            <a:r>
              <a:rPr lang="en-US" dirty="0" smtClean="0"/>
              <a:t>Flexible deployment options</a:t>
            </a:r>
          </a:p>
          <a:p>
            <a:pPr lvl="1"/>
            <a:r>
              <a:rPr lang="en-US" dirty="0" smtClean="0"/>
              <a:t>Better ALM story than SharePoint Designer can offer</a:t>
            </a:r>
          </a:p>
          <a:p>
            <a:r>
              <a:rPr lang="en-US" dirty="0" smtClean="0"/>
              <a:t>Create and utilize custom workflow activities</a:t>
            </a:r>
          </a:p>
          <a:p>
            <a:pPr lvl="1"/>
            <a:r>
              <a:rPr lang="en-US" dirty="0" smtClean="0"/>
              <a:t>Use in Visual Studio or SharePoint Designer authored workflows</a:t>
            </a:r>
          </a:p>
          <a:p>
            <a:r>
              <a:rPr lang="en-US" dirty="0" smtClean="0"/>
              <a:t>Create customized workflow forms</a:t>
            </a:r>
          </a:p>
          <a:p>
            <a:pPr lvl="1"/>
            <a:r>
              <a:rPr lang="en-US" dirty="0" smtClean="0"/>
              <a:t>Association Forms</a:t>
            </a:r>
          </a:p>
          <a:p>
            <a:pPr lvl="1"/>
            <a:r>
              <a:rPr lang="en-US" dirty="0" smtClean="0"/>
              <a:t>Initiation Forms</a:t>
            </a:r>
          </a:p>
          <a:p>
            <a:r>
              <a:rPr lang="en-US" dirty="0" smtClean="0"/>
              <a:t>Many SharePoint activities changed to make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5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Andrew Connell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SharePoint Server, MVP</a:t>
            </a:r>
          </a:p>
          <a:p>
            <a:r>
              <a:rPr lang="en-US" dirty="0" smtClean="0"/>
              <a:t>Developer, Speaker, Author &amp; Trainer</a:t>
            </a:r>
          </a:p>
          <a:p>
            <a:pPr lvl="1"/>
            <a:r>
              <a:rPr lang="en-US" dirty="0" smtClean="0"/>
              <a:t>Contributor/author to numerous articles &amp; books</a:t>
            </a:r>
          </a:p>
          <a:p>
            <a:pPr lvl="1"/>
            <a:r>
              <a:rPr lang="en-US" dirty="0" smtClean="0"/>
              <a:t>Hands-on Instructor for </a:t>
            </a:r>
            <a:r>
              <a:rPr lang="en-US" b="1" dirty="0" smtClean="0"/>
              <a:t>Critical Path Training</a:t>
            </a:r>
          </a:p>
          <a:p>
            <a:pPr lvl="1"/>
            <a:r>
              <a:rPr lang="en-US" dirty="0" smtClean="0"/>
              <a:t>Authored numerous courses in </a:t>
            </a:r>
            <a:r>
              <a:rPr lang="en-US" b="1" dirty="0" smtClean="0"/>
              <a:t>Pluralsight</a:t>
            </a:r>
            <a:r>
              <a:rPr lang="en-US" dirty="0" smtClean="0"/>
              <a:t> catalog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hlinkClick r:id="rId2"/>
              </a:rPr>
              <a:t>www.andrewconnell.com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@andrewconnell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99213"/>
            <a:ext cx="420688" cy="219075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is Visual Studio Different from SharePoint Designer 2013?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Workflow Templates vs. One-Off Workflows</a:t>
            </a:r>
          </a:p>
          <a:p>
            <a:pPr lvl="1"/>
            <a:r>
              <a:rPr lang="en-US" dirty="0" smtClean="0"/>
              <a:t>SharePoint Designer: mostly one-off &amp; not easily portable</a:t>
            </a:r>
          </a:p>
          <a:p>
            <a:pPr lvl="1"/>
            <a:r>
              <a:rPr lang="en-US" dirty="0" smtClean="0"/>
              <a:t>Visual Studio: reusable definitions &amp; fully portable </a:t>
            </a:r>
          </a:p>
          <a:p>
            <a:endParaRPr lang="en-US" dirty="0" smtClean="0"/>
          </a:p>
          <a:p>
            <a:r>
              <a:rPr lang="en-US" dirty="0" smtClean="0"/>
              <a:t>Deployment Options </a:t>
            </a:r>
          </a:p>
          <a:p>
            <a:pPr lvl="1"/>
            <a:r>
              <a:rPr lang="en-US" dirty="0" smtClean="0"/>
              <a:t>SharePoint Designer 2013</a:t>
            </a:r>
          </a:p>
          <a:p>
            <a:pPr lvl="2"/>
            <a:r>
              <a:rPr lang="en-US" dirty="0" smtClean="0"/>
              <a:t>Live SharePoint site</a:t>
            </a:r>
          </a:p>
          <a:p>
            <a:pPr lvl="2"/>
            <a:r>
              <a:rPr lang="en-US" dirty="0" smtClean="0"/>
              <a:t>Sandboxed solution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Fully-trusted farm solution</a:t>
            </a:r>
          </a:p>
          <a:p>
            <a:pPr lvl="2"/>
            <a:r>
              <a:rPr lang="en-US" dirty="0" smtClean="0"/>
              <a:t>Sandboxed solution</a:t>
            </a:r>
          </a:p>
          <a:p>
            <a:pPr lvl="2"/>
            <a:r>
              <a:rPr lang="en-US" dirty="0" smtClean="0"/>
              <a:t>SharePoint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7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What’s New &amp; Improved in Visual Studio?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 Visual Studio authored workflows are 100% declarative</a:t>
            </a:r>
          </a:p>
          <a:p>
            <a:r>
              <a:rPr lang="en-US" sz="2400" dirty="0" smtClean="0"/>
              <a:t>Support for calling Web Services</a:t>
            </a:r>
          </a:p>
          <a:p>
            <a:pPr lvl="1"/>
            <a:r>
              <a:rPr lang="en-US" sz="2000" dirty="0" smtClean="0"/>
              <a:t>Request or post data to web service (anon / authenticated)</a:t>
            </a:r>
          </a:p>
          <a:p>
            <a:pPr lvl="1"/>
            <a:r>
              <a:rPr lang="en-US" sz="2000" dirty="0" smtClean="0"/>
              <a:t>Processing of complex JSON responses</a:t>
            </a:r>
          </a:p>
          <a:p>
            <a:r>
              <a:rPr lang="en-US" sz="2400" dirty="0" smtClean="0"/>
              <a:t>Rich Debugging</a:t>
            </a:r>
          </a:p>
          <a:p>
            <a:pPr lvl="1"/>
            <a:r>
              <a:rPr lang="en-US" sz="2000" dirty="0" smtClean="0"/>
              <a:t>Set breakpoints on activities</a:t>
            </a:r>
          </a:p>
          <a:p>
            <a:pPr lvl="1"/>
            <a:r>
              <a:rPr lang="en-US" sz="2000" dirty="0" smtClean="0"/>
              <a:t>New service monitor for </a:t>
            </a:r>
            <a:br>
              <a:rPr lang="en-US" sz="2000" dirty="0" smtClean="0"/>
            </a:br>
            <a:r>
              <a:rPr lang="en-US" sz="2000" dirty="0" smtClean="0"/>
              <a:t>on-premises workflow </a:t>
            </a:r>
            <a:br>
              <a:rPr lang="en-US" sz="2000" dirty="0" smtClean="0"/>
            </a:br>
            <a:r>
              <a:rPr lang="en-US" sz="2000" dirty="0" smtClean="0"/>
              <a:t>development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191000"/>
            <a:ext cx="5159187" cy="2613887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897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Project Item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Workflow</a:t>
            </a:r>
          </a:p>
          <a:p>
            <a:endParaRPr lang="en-US" smtClean="0"/>
          </a:p>
          <a:p>
            <a:r>
              <a:rPr lang="en-US" smtClean="0"/>
              <a:t>Workflow Custom Activity</a:t>
            </a:r>
          </a:p>
          <a:p>
            <a:endParaRPr lang="en-US" smtClean="0"/>
          </a:p>
          <a:p>
            <a:r>
              <a:rPr lang="en-US" smtClean="0"/>
              <a:t>Workflow Association Form</a:t>
            </a:r>
          </a:p>
          <a:p>
            <a:endParaRPr lang="en-US" smtClean="0"/>
          </a:p>
          <a:p>
            <a:r>
              <a:rPr lang="en-US" smtClean="0"/>
              <a:t>Workflow Initiation Form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Workflow Activities in Visual Studio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2013 Specific Activities</a:t>
            </a:r>
          </a:p>
          <a:p>
            <a:pPr lvl="1"/>
            <a:r>
              <a:rPr lang="en-US" dirty="0" smtClean="0"/>
              <a:t>List Activities</a:t>
            </a:r>
          </a:p>
          <a:p>
            <a:pPr lvl="1"/>
            <a:r>
              <a:rPr lang="en-US" dirty="0" smtClean="0"/>
              <a:t>Task Activities</a:t>
            </a:r>
          </a:p>
          <a:p>
            <a:pPr lvl="1"/>
            <a:r>
              <a:rPr lang="en-US" dirty="0" smtClean="0"/>
              <a:t>User Activities</a:t>
            </a:r>
          </a:p>
          <a:p>
            <a:pPr lvl="1"/>
            <a:r>
              <a:rPr lang="en-US" dirty="0" smtClean="0"/>
              <a:t>Utility Activities</a:t>
            </a:r>
          </a:p>
          <a:p>
            <a:endParaRPr lang="en-US" dirty="0" smtClean="0"/>
          </a:p>
          <a:p>
            <a:r>
              <a:rPr lang="en-US" dirty="0" smtClean="0"/>
              <a:t>Base Workflow Foundation</a:t>
            </a:r>
            <a:br>
              <a:rPr lang="en-US" dirty="0" smtClean="0"/>
            </a:br>
            <a:r>
              <a:rPr lang="en-US" dirty="0" smtClean="0"/>
              <a:t>4.5 &amp; Workflow Manager</a:t>
            </a:r>
            <a:br>
              <a:rPr lang="en-US" dirty="0" smtClean="0"/>
            </a:br>
            <a:r>
              <a:rPr lang="en-US" dirty="0" smtClean="0"/>
              <a:t>1.0 Activities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86763563"/>
              </p:ext>
            </p:extLst>
          </p:nvPr>
        </p:nvGraphicFramePr>
        <p:xfrm>
          <a:off x="5114402" y="2179686"/>
          <a:ext cx="3888355" cy="3790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17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SharePoint 2013: List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183026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Check In Item</a:t>
            </a:r>
          </a:p>
          <a:p>
            <a:r>
              <a:rPr lang="en-US" dirty="0" smtClean="0"/>
              <a:t>Check Out Item</a:t>
            </a:r>
          </a:p>
          <a:p>
            <a:r>
              <a:rPr lang="en-US" dirty="0" smtClean="0"/>
              <a:t>Copy Item</a:t>
            </a:r>
          </a:p>
          <a:p>
            <a:r>
              <a:rPr lang="en-US" dirty="0" smtClean="0"/>
              <a:t>Create List Item</a:t>
            </a:r>
          </a:p>
          <a:p>
            <a:r>
              <a:rPr lang="en-US" dirty="0" smtClean="0"/>
              <a:t>Delete List Item</a:t>
            </a:r>
          </a:p>
          <a:p>
            <a:r>
              <a:rPr lang="en-US" dirty="0" err="1" smtClean="0"/>
              <a:t>LookupSPList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716426" y="1447800"/>
            <a:ext cx="4183026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663" indent="-347663" algn="l" defTabSz="914400" rtl="0" eaLnBrk="1" latinLnBrk="0" hangingPunct="1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9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96837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96520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err="1" smtClean="0"/>
              <a:t>LookupSPListItem</a:t>
            </a:r>
            <a:endParaRPr lang="en-US" kern="0" dirty="0"/>
          </a:p>
          <a:p>
            <a:r>
              <a:rPr lang="en-US" kern="0" dirty="0" err="1" smtClean="0"/>
              <a:t>LookupSPListItemId</a:t>
            </a:r>
            <a:endParaRPr lang="en-US" kern="0" dirty="0"/>
          </a:p>
          <a:p>
            <a:r>
              <a:rPr lang="en-US" kern="0" dirty="0" err="1" smtClean="0"/>
              <a:t>UndoCheckOutItem</a:t>
            </a:r>
            <a:endParaRPr lang="en-US" kern="0" dirty="0"/>
          </a:p>
          <a:p>
            <a:r>
              <a:rPr lang="en-US" kern="0" dirty="0" err="1" smtClean="0"/>
              <a:t>UpdateListItem</a:t>
            </a:r>
            <a:endParaRPr lang="en-US" kern="0" dirty="0"/>
          </a:p>
          <a:p>
            <a:r>
              <a:rPr lang="en-US" kern="0" dirty="0" err="1" smtClean="0"/>
              <a:t>WaitForFieldChange</a:t>
            </a:r>
            <a:endParaRPr lang="en-US" kern="0" dirty="0"/>
          </a:p>
          <a:p>
            <a:r>
              <a:rPr lang="en-US" kern="0" dirty="0" err="1" smtClean="0"/>
              <a:t>WaitForItemEvent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247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SharePoint 2013: Task, User &amp; Utility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62957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Task:</a:t>
            </a:r>
          </a:p>
          <a:p>
            <a:pPr lvl="1"/>
            <a:r>
              <a:rPr lang="en-US" sz="2000" dirty="0" err="1" smtClean="0"/>
              <a:t>SingleTask</a:t>
            </a:r>
            <a:endParaRPr lang="en-US" sz="2000" dirty="0" smtClean="0"/>
          </a:p>
          <a:p>
            <a:pPr lvl="1"/>
            <a:r>
              <a:rPr lang="en-US" sz="2000" dirty="0" err="1" smtClean="0"/>
              <a:t>CompositeTask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User Activities</a:t>
            </a:r>
          </a:p>
          <a:p>
            <a:pPr lvl="1"/>
            <a:r>
              <a:rPr lang="en-US" sz="2000" dirty="0" err="1" smtClean="0"/>
              <a:t>LookupSPGroup</a:t>
            </a:r>
            <a:endParaRPr lang="en-US" sz="2000" dirty="0" smtClean="0"/>
          </a:p>
          <a:p>
            <a:pPr lvl="1"/>
            <a:r>
              <a:rPr lang="en-US" sz="2000" dirty="0" err="1" smtClean="0"/>
              <a:t>LookupSPGroupMembers</a:t>
            </a:r>
            <a:endParaRPr lang="en-US" sz="2000" dirty="0" smtClean="0"/>
          </a:p>
          <a:p>
            <a:pPr lvl="1"/>
            <a:r>
              <a:rPr lang="en-US" sz="2000" dirty="0" err="1" smtClean="0"/>
              <a:t>LookupSPPrincipal</a:t>
            </a:r>
            <a:endParaRPr lang="en-US" sz="2000" dirty="0" smtClean="0"/>
          </a:p>
          <a:p>
            <a:pPr lvl="1"/>
            <a:r>
              <a:rPr lang="en-US" sz="2000" dirty="0" err="1" smtClean="0"/>
              <a:t>LookupSPPrincipalId</a:t>
            </a:r>
            <a:endParaRPr lang="en-US" sz="2000" dirty="0" smtClean="0"/>
          </a:p>
          <a:p>
            <a:pPr lvl="1"/>
            <a:r>
              <a:rPr lang="en-US" sz="2000" dirty="0" err="1" smtClean="0"/>
              <a:t>LookupSpUser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010570" y="1447800"/>
            <a:ext cx="462957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663" indent="-347663" algn="l" defTabSz="914400" rtl="0" eaLnBrk="1" latinLnBrk="0" hangingPunct="1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9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96837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96520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/>
              <a:t>Utility:</a:t>
            </a:r>
          </a:p>
          <a:p>
            <a:pPr lvl="1"/>
            <a:r>
              <a:rPr lang="en-US" sz="2000" dirty="0" err="1"/>
              <a:t>AppOnlySequence</a:t>
            </a:r>
            <a:endParaRPr lang="en-US" sz="2000" dirty="0"/>
          </a:p>
          <a:p>
            <a:pPr lvl="1"/>
            <a:r>
              <a:rPr lang="en-US" sz="2000" dirty="0" err="1"/>
              <a:t>DelayUntil</a:t>
            </a:r>
            <a:endParaRPr lang="en-US" sz="2000" dirty="0"/>
          </a:p>
          <a:p>
            <a:pPr lvl="1"/>
            <a:r>
              <a:rPr lang="en-US" sz="2000" dirty="0"/>
              <a:t>Email</a:t>
            </a:r>
          </a:p>
          <a:p>
            <a:pPr lvl="1"/>
            <a:r>
              <a:rPr lang="en-US" sz="2000" dirty="0" err="1"/>
              <a:t>LookupSPChoiceFieldIndex</a:t>
            </a:r>
            <a:endParaRPr lang="en-US" sz="2000" dirty="0"/>
          </a:p>
          <a:p>
            <a:pPr lvl="1"/>
            <a:r>
              <a:rPr lang="en-US" sz="2000" dirty="0" err="1"/>
              <a:t>TranslateDocument</a:t>
            </a:r>
            <a:endParaRPr lang="en-US" sz="2000" dirty="0"/>
          </a:p>
          <a:p>
            <a:pPr lvl="1"/>
            <a:r>
              <a:rPr lang="en-US" sz="2000" dirty="0" err="1"/>
              <a:t>WaitForCustomEvent</a:t>
            </a:r>
            <a:endParaRPr lang="en-US" sz="2000" dirty="0"/>
          </a:p>
          <a:p>
            <a:pPr lvl="1"/>
            <a:r>
              <a:rPr lang="en-US" sz="2000" dirty="0" err="1"/>
              <a:t>WriteToHistory</a:t>
            </a:r>
            <a:endParaRPr lang="en-US" sz="2000" dirty="0"/>
          </a:p>
          <a:p>
            <a:pPr marL="0" indent="0">
              <a:buNone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90445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Workflow Foundation 4.5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WriteLine</a:t>
            </a:r>
            <a:endParaRPr lang="en-US" dirty="0" smtClean="0"/>
          </a:p>
          <a:p>
            <a:r>
              <a:rPr lang="en-US" dirty="0" smtClean="0"/>
              <a:t>Assign</a:t>
            </a:r>
          </a:p>
          <a:p>
            <a:r>
              <a:rPr lang="en-US" dirty="0" smtClean="0"/>
              <a:t>Core Control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err="1" smtClean="0"/>
              <a:t>ForEach</a:t>
            </a:r>
            <a:endParaRPr lang="en-US" dirty="0" smtClean="0"/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Pick</a:t>
            </a:r>
          </a:p>
          <a:p>
            <a:pPr lvl="1"/>
            <a:r>
              <a:rPr lang="en-US" dirty="0" smtClean="0"/>
              <a:t>Parallel</a:t>
            </a:r>
          </a:p>
          <a:p>
            <a:r>
              <a:rPr lang="en-US" dirty="0" smtClean="0"/>
              <a:t>Control Flow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Flowchart</a:t>
            </a:r>
          </a:p>
          <a:p>
            <a:pPr lvl="1"/>
            <a:r>
              <a:rPr lang="en-US" dirty="0" err="1" smtClean="0"/>
              <a:t>StateMachine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082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Manager 1.0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194625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Core Activities</a:t>
            </a:r>
          </a:p>
          <a:p>
            <a:pPr lvl="1"/>
            <a:r>
              <a:rPr lang="en-US" sz="2000" dirty="0" err="1" smtClean="0"/>
              <a:t>SetUserStatus</a:t>
            </a:r>
            <a:endParaRPr lang="en-US" sz="2000" dirty="0" smtClean="0"/>
          </a:p>
          <a:p>
            <a:pPr lvl="1"/>
            <a:r>
              <a:rPr lang="en-US" sz="2000" dirty="0" err="1" smtClean="0"/>
              <a:t>GetConfigurationValue</a:t>
            </a:r>
            <a:endParaRPr lang="en-US" sz="20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68375" y="1447800"/>
            <a:ext cx="4194625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663" indent="-347663" algn="l" defTabSz="914400" rtl="0" eaLnBrk="1" latinLnBrk="0" hangingPunct="1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82625" indent="-334963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794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968375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kern="1200">
                <a:solidFill>
                  <a:schemeClr val="accent1">
                    <a:lumMod val="75000"/>
                  </a:schemeClr>
                </a:solidFill>
                <a:latin typeface="Lucida Console" pitchFamily="49" charset="0"/>
                <a:ea typeface="+mn-ea"/>
                <a:cs typeface="+mn-cs"/>
              </a:defRPr>
            </a:lvl4pPr>
            <a:lvl5pPr marL="96520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1" i="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 dirty="0"/>
              <a:t>Web Service Activities</a:t>
            </a:r>
          </a:p>
          <a:p>
            <a:pPr lvl="1"/>
            <a:r>
              <a:rPr lang="en-US" sz="1800" kern="0" dirty="0" err="1"/>
              <a:t>HttpSend</a:t>
            </a:r>
            <a:endParaRPr lang="en-US" sz="1800" kern="0" dirty="0"/>
          </a:p>
          <a:p>
            <a:pPr lvl="1"/>
            <a:r>
              <a:rPr lang="en-US" sz="1800" kern="0" dirty="0" err="1"/>
              <a:t>BuildDynamicValue</a:t>
            </a:r>
            <a:endParaRPr lang="en-US" sz="1800" kern="0" dirty="0"/>
          </a:p>
          <a:p>
            <a:pPr lvl="1"/>
            <a:r>
              <a:rPr lang="en-US" sz="1800" kern="0" dirty="0" err="1"/>
              <a:t>ContainsDynamicValueProperty</a:t>
            </a:r>
            <a:endParaRPr lang="en-US" sz="1800" kern="0" dirty="0"/>
          </a:p>
          <a:p>
            <a:pPr lvl="1"/>
            <a:r>
              <a:rPr lang="en-US" sz="1800" kern="0" dirty="0" err="1"/>
              <a:t>CopyDynamicValue</a:t>
            </a:r>
            <a:endParaRPr lang="en-US" sz="1800" kern="0" dirty="0"/>
          </a:p>
          <a:p>
            <a:pPr lvl="1"/>
            <a:r>
              <a:rPr lang="en-US" sz="1800" kern="0" dirty="0" err="1"/>
              <a:t>CountDynamicValueItems</a:t>
            </a:r>
            <a:endParaRPr lang="en-US" sz="1800" kern="0" dirty="0"/>
          </a:p>
          <a:p>
            <a:pPr lvl="1"/>
            <a:r>
              <a:rPr lang="en-US" sz="1800" kern="0" dirty="0" err="1"/>
              <a:t>CreateDynamicVlaue</a:t>
            </a:r>
            <a:endParaRPr lang="en-US" sz="1800" kern="0" dirty="0"/>
          </a:p>
          <a:p>
            <a:pPr lvl="1"/>
            <a:r>
              <a:rPr lang="en-US" sz="1800" kern="0" dirty="0" err="1"/>
              <a:t>GetDynamicValueProperties</a:t>
            </a:r>
            <a:endParaRPr lang="en-US" sz="1800" kern="0" dirty="0"/>
          </a:p>
          <a:p>
            <a:pPr lvl="1"/>
            <a:r>
              <a:rPr lang="en-US" sz="1800" kern="0" dirty="0" err="1"/>
              <a:t>GetODataProperties</a:t>
            </a:r>
            <a:endParaRPr lang="en-US" sz="1800" kern="0" dirty="0"/>
          </a:p>
          <a:p>
            <a:pPr lvl="1"/>
            <a:r>
              <a:rPr lang="en-US" sz="1800" kern="0" dirty="0" err="1"/>
              <a:t>GetDynamicValueProperty</a:t>
            </a:r>
            <a:r>
              <a:rPr lang="en-US" sz="1800" kern="0" dirty="0"/>
              <a:t>&lt;T&gt;</a:t>
            </a:r>
          </a:p>
          <a:p>
            <a:pPr lvl="1"/>
            <a:r>
              <a:rPr lang="en-US" sz="1800" kern="0" dirty="0" err="1"/>
              <a:t>IsEmptyDynamicValue</a:t>
            </a:r>
            <a:endParaRPr lang="en-US" sz="1800" kern="0" dirty="0"/>
          </a:p>
          <a:p>
            <a:pPr lvl="1"/>
            <a:r>
              <a:rPr lang="en-US" sz="1800" kern="0" dirty="0" err="1" smtClean="0"/>
              <a:t>ParseDynamicValue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568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Workflows &amp; 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Use to replace custom business logic</a:t>
            </a:r>
          </a:p>
          <a:p>
            <a:endParaRPr lang="en-US" smtClean="0"/>
          </a:p>
          <a:p>
            <a:r>
              <a:rPr lang="en-US" smtClean="0"/>
              <a:t>Request or post data to web service (anon / authenticated)</a:t>
            </a:r>
          </a:p>
          <a:p>
            <a:endParaRPr lang="en-US" smtClean="0"/>
          </a:p>
          <a:p>
            <a:r>
              <a:rPr lang="en-US" smtClean="0"/>
              <a:t>Processing of complex JSON responses</a:t>
            </a:r>
          </a:p>
          <a:p>
            <a:pPr lvl="1"/>
            <a:r>
              <a:rPr lang="en-US" smtClean="0"/>
              <a:t>ACCEPT: application/json;odata=verbose</a:t>
            </a:r>
          </a:p>
          <a:p>
            <a:endParaRPr lang="en-US" smtClean="0"/>
          </a:p>
          <a:p>
            <a:r>
              <a:rPr lang="en-US" smtClean="0"/>
              <a:t>DynamicValue: New Object Type</a:t>
            </a:r>
          </a:p>
          <a:p>
            <a:pPr lvl="1"/>
            <a:r>
              <a:rPr lang="en-US" smtClean="0"/>
              <a:t>Supports hierarchical structures</a:t>
            </a:r>
          </a:p>
          <a:p>
            <a:pPr lvl="1"/>
            <a:r>
              <a:rPr lang="en-US" smtClean="0"/>
              <a:t>Ideal for JSON responses</a:t>
            </a:r>
          </a:p>
          <a:p>
            <a:pPr lvl="1"/>
            <a:r>
              <a:rPr lang="en-US" smtClean="0"/>
              <a:t>Supports child objects</a:t>
            </a:r>
          </a:p>
          <a:p>
            <a:pPr lvl="1"/>
            <a:r>
              <a:rPr lang="en-US" smtClean="0"/>
              <a:t>Extract to another dynamic value variable</a:t>
            </a:r>
          </a:p>
          <a:p>
            <a:endParaRPr lang="en-US" smtClean="0"/>
          </a:p>
          <a:p>
            <a:r>
              <a:rPr lang="en-US" smtClean="0"/>
              <a:t>Most SharePoint activities leverage this capability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Deployment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SharePoint Solution</a:t>
            </a:r>
          </a:p>
          <a:p>
            <a:pPr lvl="1"/>
            <a:r>
              <a:rPr lang="en-US" dirty="0" smtClean="0"/>
              <a:t>Fully trusted farm solution</a:t>
            </a:r>
          </a:p>
          <a:p>
            <a:pPr lvl="1"/>
            <a:r>
              <a:rPr lang="en-US" dirty="0" smtClean="0"/>
              <a:t>Sandboxed solution</a:t>
            </a:r>
          </a:p>
          <a:p>
            <a:pPr lvl="1"/>
            <a:r>
              <a:rPr lang="en-US" dirty="0" smtClean="0"/>
              <a:t>Ideal for:</a:t>
            </a:r>
          </a:p>
          <a:p>
            <a:pPr lvl="2"/>
            <a:r>
              <a:rPr lang="en-US" dirty="0" smtClean="0"/>
              <a:t>Deployment of custom activities</a:t>
            </a:r>
          </a:p>
          <a:p>
            <a:pPr lvl="2"/>
            <a:r>
              <a:rPr lang="en-US" dirty="0" smtClean="0"/>
              <a:t>Deployment of workflows used throughout site collection</a:t>
            </a:r>
          </a:p>
          <a:p>
            <a:r>
              <a:rPr lang="en-US" dirty="0" smtClean="0"/>
              <a:t>SharePoint App</a:t>
            </a:r>
          </a:p>
          <a:p>
            <a:pPr lvl="1"/>
            <a:r>
              <a:rPr lang="en-US" dirty="0" smtClean="0"/>
              <a:t>Workflow available to just the app</a:t>
            </a:r>
          </a:p>
          <a:p>
            <a:pPr lvl="1"/>
            <a:r>
              <a:rPr lang="en-US" dirty="0" smtClean="0"/>
              <a:t>Need to include:</a:t>
            </a:r>
          </a:p>
          <a:p>
            <a:pPr lvl="2"/>
            <a:r>
              <a:rPr lang="en-US" dirty="0" smtClean="0"/>
              <a:t>Creation of workflow history list</a:t>
            </a:r>
          </a:p>
          <a:p>
            <a:pPr lvl="2"/>
            <a:r>
              <a:rPr lang="en-US" dirty="0" smtClean="0"/>
              <a:t>Creation of workflow task list</a:t>
            </a:r>
          </a:p>
          <a:p>
            <a:r>
              <a:rPr lang="en-US" dirty="0" smtClean="0"/>
              <a:t>Integrated Workflow App</a:t>
            </a:r>
          </a:p>
          <a:p>
            <a:pPr lvl="1"/>
            <a:r>
              <a:rPr lang="en-US" dirty="0" smtClean="0"/>
              <a:t>Must manually add &lt;</a:t>
            </a:r>
            <a:r>
              <a:rPr lang="en-US" dirty="0" err="1" smtClean="0"/>
              <a:t>IntegratedApp</a:t>
            </a:r>
            <a:r>
              <a:rPr lang="en-US" dirty="0" smtClean="0"/>
              <a:t>&gt;true&lt;/</a:t>
            </a:r>
            <a:r>
              <a:rPr lang="en-US" dirty="0" err="1" smtClean="0"/>
              <a:t>IntegratedApp</a:t>
            </a:r>
            <a:r>
              <a:rPr lang="en-US" dirty="0" smtClean="0"/>
              <a:t>&gt; to the </a:t>
            </a:r>
            <a:r>
              <a:rPr lang="en-US" dirty="0" err="1" smtClean="0"/>
              <a:t>WorkflorManifest.xml</a:t>
            </a:r>
            <a:r>
              <a:rPr lang="en-US" dirty="0"/>
              <a:t> </a:t>
            </a:r>
            <a:r>
              <a:rPr lang="en-US" dirty="0" smtClean="0"/>
              <a:t>file in app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Infusion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Day 1: </a:t>
            </a:r>
            <a:r>
              <a:rPr lang="en-US" dirty="0"/>
              <a:t>9</a:t>
            </a:r>
            <a:r>
              <a:rPr lang="en-US" dirty="0" smtClean="0"/>
              <a:t>am </a:t>
            </a:r>
            <a:r>
              <a:rPr lang="en-US" dirty="0" smtClean="0"/>
              <a:t>– 5pm</a:t>
            </a:r>
          </a:p>
          <a:p>
            <a:pPr lvl="1"/>
            <a:r>
              <a:rPr lang="en-US" dirty="0"/>
              <a:t>Introduction to SharePoint 2013 Workflow:</a:t>
            </a:r>
          </a:p>
          <a:p>
            <a:pPr lvl="1"/>
            <a:r>
              <a:rPr lang="en-US" dirty="0"/>
              <a:t>Developing Workflows with with Visual Studio</a:t>
            </a:r>
          </a:p>
          <a:p>
            <a:pPr lvl="1"/>
            <a:r>
              <a:rPr lang="en-US" dirty="0"/>
              <a:t>Working with Tasks &amp; Outcomes</a:t>
            </a:r>
          </a:p>
          <a:p>
            <a:pPr lvl="1"/>
            <a:r>
              <a:rPr lang="en-US" dirty="0"/>
              <a:t>Workflow Types</a:t>
            </a:r>
          </a:p>
          <a:p>
            <a:pPr lvl="1"/>
            <a:r>
              <a:rPr lang="en-US" dirty="0"/>
              <a:t>Workflow Services CSOM</a:t>
            </a:r>
          </a:p>
          <a:p>
            <a:r>
              <a:rPr lang="en-US" dirty="0" smtClean="0"/>
              <a:t>Day 2</a:t>
            </a:r>
            <a:r>
              <a:rPr lang="en-US" dirty="0"/>
              <a:t>: </a:t>
            </a:r>
            <a:r>
              <a:rPr lang="en-US" dirty="0"/>
              <a:t>9</a:t>
            </a:r>
            <a:r>
              <a:rPr lang="en-US" dirty="0" smtClean="0"/>
              <a:t>am </a:t>
            </a:r>
            <a:r>
              <a:rPr lang="en-US" dirty="0"/>
              <a:t>– </a:t>
            </a:r>
            <a:r>
              <a:rPr lang="en-US" dirty="0" smtClean="0"/>
              <a:t>5pm</a:t>
            </a:r>
          </a:p>
          <a:p>
            <a:pPr lvl="1"/>
            <a:r>
              <a:rPr lang="en-US" dirty="0"/>
              <a:t>Custom Forms</a:t>
            </a:r>
          </a:p>
          <a:p>
            <a:pPr lvl="1"/>
            <a:r>
              <a:rPr lang="en-US" dirty="0"/>
              <a:t>Custom Activities &amp; Actions</a:t>
            </a:r>
          </a:p>
          <a:p>
            <a:pPr lvl="1"/>
            <a:r>
              <a:rPr lang="en-US" dirty="0"/>
              <a:t>Working with Anon Web Services</a:t>
            </a:r>
          </a:p>
          <a:p>
            <a:pPr lvl="1"/>
            <a:r>
              <a:rPr lang="en-US" dirty="0"/>
              <a:t>Working with with SharePoint REST API from Workflows</a:t>
            </a:r>
          </a:p>
          <a:p>
            <a:pPr lvl="1"/>
            <a:r>
              <a:rPr lang="en-US" dirty="0"/>
              <a:t>Working with Secured Web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8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Debugging Options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options &amp; techniques</a:t>
            </a:r>
          </a:p>
          <a:p>
            <a:r>
              <a:rPr lang="en-US" dirty="0" smtClean="0"/>
              <a:t>Two variables dictate options:</a:t>
            </a:r>
          </a:p>
          <a:p>
            <a:pPr lvl="1"/>
            <a:r>
              <a:rPr lang="en-US" dirty="0" smtClean="0"/>
              <a:t>Workflow authoring tool: SharePoint Designer 2013 or Visual Studio</a:t>
            </a:r>
          </a:p>
          <a:p>
            <a:pPr lvl="1"/>
            <a:r>
              <a:rPr lang="en-US" dirty="0" smtClean="0"/>
              <a:t>SharePoint deployment: on-premises or Office 365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44637"/>
              </p:ext>
            </p:extLst>
          </p:nvPr>
        </p:nvGraphicFramePr>
        <p:xfrm>
          <a:off x="746469" y="4166290"/>
          <a:ext cx="7651062" cy="2499868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550354"/>
                <a:gridCol w="2550354"/>
                <a:gridCol w="2550354"/>
              </a:tblGrid>
              <a:tr h="5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SharePoint 2013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On-Premises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Office 365 / </a:t>
                      </a:r>
                    </a:p>
                    <a:p>
                      <a:pPr algn="ctr"/>
                      <a:r>
                        <a:rPr lang="en-US" dirty="0" smtClean="0"/>
                        <a:t>SharePoint Online</a:t>
                      </a:r>
                      <a:endParaRPr lang="en-US" dirty="0"/>
                    </a:p>
                  </a:txBody>
                  <a:tcPr/>
                </a:tc>
              </a:tr>
              <a:tr h="53362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SharePoint Designer 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Log to History List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Log to History List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121970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Visual</a:t>
                      </a:r>
                      <a:r>
                        <a:rPr lang="en-US" baseline="0" dirty="0" smtClean="0"/>
                        <a:t>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Log to History List</a:t>
                      </a:r>
                    </a:p>
                    <a:p>
                      <a:pPr marL="285750" marR="0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Console debug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Log to History List</a:t>
                      </a:r>
                    </a:p>
                    <a:p>
                      <a:pPr marL="285750" marR="0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dirty="0" smtClean="0"/>
                        <a:t>Breakpoints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2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 1: Workflow History List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workflow associations ted to a history list</a:t>
            </a:r>
          </a:p>
          <a:p>
            <a:r>
              <a:rPr lang="en-US" dirty="0" smtClean="0"/>
              <a:t>Enables workflow to write messages to the list</a:t>
            </a:r>
          </a:p>
          <a:p>
            <a:r>
              <a:rPr lang="en-US" dirty="0" smtClean="0"/>
              <a:t>Useful for end user logging</a:t>
            </a:r>
          </a:p>
          <a:p>
            <a:r>
              <a:rPr lang="en-US" dirty="0" smtClean="0"/>
              <a:t>Scenarios:</a:t>
            </a:r>
          </a:p>
          <a:p>
            <a:pPr lvl="1"/>
            <a:r>
              <a:rPr lang="en-US" dirty="0"/>
              <a:t>Good for user-friendly messages</a:t>
            </a:r>
          </a:p>
          <a:p>
            <a:pPr lvl="1"/>
            <a:r>
              <a:rPr lang="en-US" dirty="0"/>
              <a:t>Not good for true debugging</a:t>
            </a:r>
          </a:p>
          <a:p>
            <a:pPr lvl="1"/>
            <a:r>
              <a:rPr lang="en-US" dirty="0"/>
              <a:t>Available in all deployments</a:t>
            </a:r>
          </a:p>
          <a:p>
            <a:pPr lvl="1"/>
            <a:r>
              <a:rPr lang="en-US" dirty="0"/>
              <a:t>Available in all authoring </a:t>
            </a:r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Option 2: Visual Studio Breakpoints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to developers – act just like code-based breakpoints</a:t>
            </a:r>
          </a:p>
          <a:p>
            <a:r>
              <a:rPr lang="en-US" dirty="0" smtClean="0"/>
              <a:t>Visual Studio deploys the workflow + attaches the debugger</a:t>
            </a:r>
          </a:p>
          <a:p>
            <a:r>
              <a:rPr lang="en-US" dirty="0" smtClean="0"/>
              <a:t>Execution pauses when breakpoint hit</a:t>
            </a:r>
          </a:p>
          <a:p>
            <a:r>
              <a:rPr lang="en-US" dirty="0" smtClean="0"/>
              <a:t>Scenarios:</a:t>
            </a:r>
          </a:p>
          <a:p>
            <a:pPr lvl="1"/>
            <a:r>
              <a:rPr lang="en-US" dirty="0"/>
              <a:t>Troubleshooting execution issues</a:t>
            </a:r>
          </a:p>
          <a:p>
            <a:pPr lvl="1"/>
            <a:r>
              <a:rPr lang="en-US" dirty="0"/>
              <a:t>No setup (or tear-down) required</a:t>
            </a:r>
          </a:p>
          <a:p>
            <a:pPr lvl="1"/>
            <a:r>
              <a:rPr lang="en-US" dirty="0"/>
              <a:t>Available in all deployments</a:t>
            </a:r>
          </a:p>
          <a:p>
            <a:pPr lvl="1"/>
            <a:r>
              <a:rPr lang="en-US" dirty="0"/>
              <a:t>Available in Visual Studio authored workflows </a:t>
            </a:r>
          </a:p>
        </p:txBody>
      </p:sp>
    </p:spTree>
    <p:extLst>
      <p:ext uri="{BB962C8B-B14F-4D97-AF65-F5344CB8AC3E}">
        <p14:creationId xmlns:p14="http://schemas.microsoft.com/office/powerpoint/2010/main" val="30728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Option 3: Debug WriteLine Messages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to the console’s </a:t>
            </a:r>
            <a:r>
              <a:rPr lang="en-US" dirty="0" err="1" smtClean="0"/>
              <a:t>System.Diagnostics.Debug.WriteLine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Messages appear in the debugger</a:t>
            </a:r>
          </a:p>
          <a:p>
            <a:r>
              <a:rPr lang="en-US" dirty="0" smtClean="0"/>
              <a:t>Messages are not written in production</a:t>
            </a:r>
          </a:p>
          <a:p>
            <a:r>
              <a:rPr lang="en-US" dirty="0" smtClean="0"/>
              <a:t>Introducing: </a:t>
            </a:r>
            <a:r>
              <a:rPr lang="en-US" dirty="0" err="1" smtClean="0"/>
              <a:t>WriteLine</a:t>
            </a:r>
            <a:r>
              <a:rPr lang="en-US" dirty="0" smtClean="0"/>
              <a:t> activity</a:t>
            </a:r>
          </a:p>
          <a:p>
            <a:r>
              <a:rPr lang="en-US" dirty="0" smtClean="0"/>
              <a:t>Only visible via utility included in Workflow Manager developer tools</a:t>
            </a:r>
          </a:p>
          <a:p>
            <a:r>
              <a:rPr lang="en-US" dirty="0" smtClean="0"/>
              <a:t>Scenarios:</a:t>
            </a:r>
          </a:p>
          <a:p>
            <a:pPr lvl="1"/>
            <a:r>
              <a:rPr lang="en-US" dirty="0"/>
              <a:t>Ideal for true debugging information</a:t>
            </a:r>
          </a:p>
          <a:p>
            <a:pPr lvl="1"/>
            <a:r>
              <a:rPr lang="en-US" dirty="0"/>
              <a:t>Available in Visual Studio authored workflows </a:t>
            </a:r>
          </a:p>
          <a:p>
            <a:pPr lvl="1"/>
            <a:r>
              <a:rPr lang="en-US" dirty="0"/>
              <a:t>Available in on-premises deployments </a:t>
            </a:r>
            <a:r>
              <a:rPr lang="en-US" dirty="0" smtClean="0"/>
              <a:t>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03 - Working with Tasks &amp;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5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Content Type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Pre-SharePoint 2013</a:t>
            </a:r>
          </a:p>
          <a:p>
            <a:pPr lvl="1"/>
            <a:r>
              <a:rPr lang="en-US" dirty="0" smtClean="0"/>
              <a:t>Workflows created using Task content type</a:t>
            </a:r>
          </a:p>
          <a:p>
            <a:pPr lvl="1"/>
            <a:r>
              <a:rPr lang="en-US" dirty="0" smtClean="0"/>
              <a:t>ID: 0x108</a:t>
            </a:r>
          </a:p>
          <a:p>
            <a:r>
              <a:rPr lang="en-US" dirty="0" smtClean="0"/>
              <a:t>SharePoint 2013</a:t>
            </a:r>
          </a:p>
          <a:p>
            <a:pPr lvl="1"/>
            <a:r>
              <a:rPr lang="en-US" dirty="0" smtClean="0"/>
              <a:t>Name: Workflow Task (SharePoint 2013)</a:t>
            </a:r>
          </a:p>
          <a:p>
            <a:pPr lvl="1"/>
            <a:r>
              <a:rPr lang="en-US" dirty="0" smtClean="0"/>
              <a:t>ID: 0x0108003365C4474CAE8C42BCE396314E88E51F</a:t>
            </a:r>
          </a:p>
          <a:p>
            <a:pPr lvl="1"/>
            <a:r>
              <a:rPr lang="en-US" dirty="0" smtClean="0"/>
              <a:t>Adds two fields: outcome &amp; workflow instance id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Task List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Pre SharePoint 2013</a:t>
            </a:r>
          </a:p>
          <a:p>
            <a:pPr lvl="1"/>
            <a:r>
              <a:rPr lang="en-US" smtClean="0"/>
              <a:t>List Name: Tasks</a:t>
            </a:r>
          </a:p>
          <a:p>
            <a:pPr lvl="1"/>
            <a:r>
              <a:rPr lang="en-US" smtClean="0"/>
              <a:t>List Template ID: 107</a:t>
            </a:r>
          </a:p>
          <a:p>
            <a:pPr lvl="1"/>
            <a:r>
              <a:rPr lang="en-US" smtClean="0"/>
              <a:t>Included Content Types:</a:t>
            </a:r>
          </a:p>
          <a:p>
            <a:pPr lvl="2"/>
            <a:r>
              <a:rPr lang="en-US" smtClean="0"/>
              <a:t>Task</a:t>
            </a:r>
          </a:p>
          <a:p>
            <a:pPr lvl="2"/>
            <a:r>
              <a:rPr lang="en-US" smtClean="0"/>
              <a:t>Summary Task</a:t>
            </a:r>
          </a:p>
          <a:p>
            <a:pPr lvl="2"/>
            <a:r>
              <a:rPr lang="en-US" smtClean="0"/>
              <a:t>Folder</a:t>
            </a:r>
          </a:p>
          <a:p>
            <a:r>
              <a:rPr lang="en-US" smtClean="0"/>
              <a:t>SharePoint 2013</a:t>
            </a:r>
          </a:p>
          <a:p>
            <a:pPr lvl="1"/>
            <a:r>
              <a:rPr lang="en-US" smtClean="0"/>
              <a:t>List Name: Workflow Tasks</a:t>
            </a:r>
          </a:p>
          <a:p>
            <a:pPr lvl="2"/>
            <a:r>
              <a:rPr lang="en-US" smtClean="0"/>
              <a:t>Found in Feature HierarchyTasksList</a:t>
            </a:r>
          </a:p>
          <a:p>
            <a:pPr lvl="1"/>
            <a:r>
              <a:rPr lang="en-US" smtClean="0"/>
              <a:t>List Template ID: 171</a:t>
            </a:r>
          </a:p>
          <a:p>
            <a:pPr lvl="1"/>
            <a:r>
              <a:rPr lang="en-US" smtClean="0"/>
              <a:t>Included Content Types:</a:t>
            </a:r>
          </a:p>
          <a:p>
            <a:pPr lvl="2"/>
            <a:r>
              <a:rPr lang="en-US" smtClean="0"/>
              <a:t>Tasks</a:t>
            </a:r>
          </a:p>
          <a:p>
            <a:pPr lvl="2"/>
            <a:r>
              <a:rPr lang="en-US" smtClean="0"/>
              <a:t>Typically you add Workflow Task (SharePoint 2013)</a:t>
            </a:r>
          </a:p>
          <a:p>
            <a:pPr lvl="1"/>
            <a:r>
              <a:rPr lang="en-US" smtClean="0"/>
              <a:t>Includes timeline view at top of the list </a:t>
            </a:r>
          </a:p>
          <a:p>
            <a:pPr lvl="1"/>
            <a:r>
              <a:rPr lang="en-US" smtClean="0"/>
              <a:t>Add screenshot in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Single Task</a:t>
            </a:r>
          </a:p>
          <a:p>
            <a:pPr lvl="1"/>
            <a:r>
              <a:rPr lang="en-US" smtClean="0"/>
              <a:t>SharePoint Designer 2013: Assign a Task </a:t>
            </a:r>
          </a:p>
          <a:p>
            <a:pPr lvl="1"/>
            <a:r>
              <a:rPr lang="en-US" smtClean="0"/>
              <a:t>Visual Studio: Single Task  </a:t>
            </a:r>
          </a:p>
          <a:p>
            <a:endParaRPr lang="en-US" smtClean="0"/>
          </a:p>
          <a:p>
            <a:r>
              <a:rPr lang="en-US" smtClean="0"/>
              <a:t>Multiple Tasks</a:t>
            </a:r>
          </a:p>
          <a:p>
            <a:pPr lvl="1"/>
            <a:r>
              <a:rPr lang="en-US" smtClean="0"/>
              <a:t>SharePoint Designer 2013: Start a Task Process </a:t>
            </a:r>
          </a:p>
          <a:p>
            <a:pPr lvl="1"/>
            <a:r>
              <a:rPr lang="en-US" smtClean="0"/>
              <a:t>Visual Studio: CompositeTask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Custom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Pre-SharePoint 2013</a:t>
            </a:r>
          </a:p>
          <a:p>
            <a:pPr lvl="1"/>
            <a:r>
              <a:rPr lang="en-US" smtClean="0"/>
              <a:t>Generally Created Task Content Type &amp; Custom Form</a:t>
            </a:r>
          </a:p>
          <a:p>
            <a:endParaRPr lang="en-US" smtClean="0"/>
          </a:p>
          <a:p>
            <a:r>
              <a:rPr lang="en-US" smtClean="0"/>
              <a:t>OOTB SharePoint 2013</a:t>
            </a:r>
          </a:p>
          <a:p>
            <a:pPr lvl="1"/>
            <a:r>
              <a:rPr lang="en-US" smtClean="0"/>
              <a:t>All OOTB tasks based on the content type Workflow Task (SharePoint 2013)</a:t>
            </a:r>
          </a:p>
          <a:p>
            <a:endParaRPr lang="en-US" smtClean="0"/>
          </a:p>
          <a:p>
            <a:r>
              <a:rPr lang="en-US" smtClean="0"/>
              <a:t>Custom Tasks in SharePoint 2013</a:t>
            </a:r>
          </a:p>
          <a:p>
            <a:pPr lvl="1"/>
            <a:r>
              <a:rPr lang="en-US" smtClean="0"/>
              <a:t>Create Custom Content Type</a:t>
            </a:r>
          </a:p>
          <a:p>
            <a:pPr lvl="1"/>
            <a:r>
              <a:rPr lang="en-US" smtClean="0"/>
              <a:t>Don’t Create Custom Form</a:t>
            </a:r>
          </a:p>
          <a:p>
            <a:pPr lvl="1"/>
            <a:r>
              <a:rPr lang="en-US" smtClean="0"/>
              <a:t>In task Activities, Specify Your Content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To: Create Custom Task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Custom Content Type that Inherits from Workflow Task (SharePoint 2013)</a:t>
            </a:r>
          </a:p>
          <a:p>
            <a:r>
              <a:rPr lang="en-US" dirty="0" smtClean="0"/>
              <a:t>Add &amp; Remove Desired Fields</a:t>
            </a:r>
          </a:p>
          <a:p>
            <a:r>
              <a:rPr lang="en-US" dirty="0" smtClean="0"/>
              <a:t>Add Custom Content Type to the Workflow Task List</a:t>
            </a:r>
          </a:p>
          <a:p>
            <a:r>
              <a:rPr lang="en-US" dirty="0" smtClean="0"/>
              <a:t>In Visual Studio, if Deploying Workflow with an Association, Associate the Content Type!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01 – Introduction to SharePoint 2013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4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Outcomes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Tasks Have Outcomes</a:t>
            </a:r>
          </a:p>
          <a:p>
            <a:endParaRPr lang="en-US" smtClean="0"/>
          </a:p>
          <a:p>
            <a:r>
              <a:rPr lang="en-US" smtClean="0"/>
              <a:t>OOTB, Task Forms Have Two Buttons</a:t>
            </a:r>
          </a:p>
          <a:p>
            <a:pPr lvl="1"/>
            <a:r>
              <a:rPr lang="en-US" smtClean="0"/>
              <a:t>Save/Cancel – No Change to Workflow Completion   screenshot</a:t>
            </a:r>
          </a:p>
          <a:p>
            <a:pPr lvl="1"/>
            <a:r>
              <a:rPr lang="en-US" smtClean="0"/>
              <a:t>Approve/Reject – Outcome of the Task </a:t>
            </a:r>
          </a:p>
          <a:p>
            <a:endParaRPr lang="en-US" smtClean="0"/>
          </a:p>
          <a:p>
            <a:r>
              <a:rPr lang="en-US" smtClean="0"/>
              <a:t>Approve/Reject defined by a new column</a:t>
            </a:r>
          </a:p>
          <a:p>
            <a:pPr lvl="1"/>
            <a:r>
              <a:rPr lang="en-US" smtClean="0"/>
              <a:t>Name: TaskOutcome</a:t>
            </a:r>
          </a:p>
          <a:p>
            <a:pPr lvl="1"/>
            <a:r>
              <a:rPr lang="en-US" smtClean="0"/>
              <a:t>Type: OutcomeChoice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Task Outcomes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outcome controlled by the site column </a:t>
            </a:r>
            <a:r>
              <a:rPr lang="en-US" dirty="0" err="1" smtClean="0"/>
              <a:t>TaskOutcome</a:t>
            </a:r>
            <a:endParaRPr lang="en-US" dirty="0" smtClean="0"/>
          </a:p>
          <a:p>
            <a:pPr lvl="1"/>
            <a:r>
              <a:rPr lang="en-US" dirty="0" smtClean="0"/>
              <a:t>Included within the Workflow Task (SharePoint 3013) Content Type</a:t>
            </a:r>
          </a:p>
          <a:p>
            <a:r>
              <a:rPr lang="en-US" dirty="0" smtClean="0"/>
              <a:t>Create custom site column using the field type </a:t>
            </a:r>
            <a:r>
              <a:rPr lang="en-US" dirty="0" err="1" smtClean="0"/>
              <a:t>OutcomeChoice</a:t>
            </a:r>
            <a:endParaRPr lang="en-US" dirty="0" smtClean="0"/>
          </a:p>
          <a:p>
            <a:r>
              <a:rPr lang="en-US" dirty="0" smtClean="0"/>
              <a:t>Add your own choices</a:t>
            </a:r>
          </a:p>
          <a:p>
            <a:r>
              <a:rPr lang="en-US" dirty="0" smtClean="0"/>
              <a:t>Create custom content type that inherits from Workflow Task (SharePoint 2013)</a:t>
            </a:r>
          </a:p>
          <a:p>
            <a:r>
              <a:rPr lang="en-US" dirty="0" smtClean="0"/>
              <a:t>Remove the default outcome column from your content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7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Task Outcome Notes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SharePoint Designer 2013 authored workflows with custom </a:t>
            </a:r>
            <a:br>
              <a:rPr lang="en-US" dirty="0" smtClean="0"/>
            </a:br>
            <a:r>
              <a:rPr lang="en-US" dirty="0" smtClean="0"/>
              <a:t>tasks and outcomes</a:t>
            </a:r>
          </a:p>
          <a:p>
            <a:pPr lvl="1"/>
            <a:r>
              <a:rPr lang="en-US" dirty="0" smtClean="0"/>
              <a:t>Remove the outcome column from the workflow task list columns</a:t>
            </a:r>
          </a:p>
          <a:p>
            <a:r>
              <a:rPr lang="en-US" dirty="0" smtClean="0"/>
              <a:t>Visual Studio authored workflows with custom </a:t>
            </a:r>
            <a:br>
              <a:rPr lang="en-US" dirty="0" smtClean="0"/>
            </a:br>
            <a:r>
              <a:rPr lang="en-US" dirty="0" smtClean="0"/>
              <a:t>tasks and outcomes</a:t>
            </a:r>
          </a:p>
          <a:p>
            <a:pPr lvl="1"/>
            <a:r>
              <a:rPr lang="en-US" dirty="0" smtClean="0"/>
              <a:t>Remove the content type binding from the default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04 - Workflow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Sequential / Procedural Workflows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working with a customer, this is always where they seem to start</a:t>
            </a:r>
          </a:p>
          <a:p>
            <a:endParaRPr lang="en-US" dirty="0" smtClean="0"/>
          </a:p>
          <a:p>
            <a:r>
              <a:rPr lang="en-US" dirty="0" smtClean="0"/>
              <a:t>Workflows have a prescribed linear path to follow</a:t>
            </a:r>
          </a:p>
          <a:p>
            <a:endParaRPr lang="en-US" dirty="0" smtClean="0"/>
          </a:p>
          <a:p>
            <a:r>
              <a:rPr lang="en-US" dirty="0" smtClean="0"/>
              <a:t>May / may not have loops &amp; branches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Sequential Workflow Advantages &amp; 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Advantages</a:t>
            </a:r>
          </a:p>
          <a:p>
            <a:pPr lvl="1"/>
            <a:r>
              <a:rPr lang="en-US" smtClean="0"/>
              <a:t>Simple to create</a:t>
            </a:r>
          </a:p>
          <a:p>
            <a:pPr lvl="1"/>
            <a:r>
              <a:rPr lang="en-US" smtClean="0"/>
              <a:t>Easily modeled using Visio</a:t>
            </a:r>
          </a:p>
          <a:p>
            <a:pPr lvl="1"/>
            <a:r>
              <a:rPr lang="en-US" smtClean="0"/>
              <a:t>Ideal for predetermined, ordered tasks that have a more systematic behavior</a:t>
            </a:r>
          </a:p>
          <a:p>
            <a:endParaRPr lang="en-US" smtClean="0"/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Limited in how complex they can get</a:t>
            </a:r>
          </a:p>
          <a:p>
            <a:pPr lvl="1"/>
            <a:r>
              <a:rPr lang="en-US" smtClean="0"/>
              <a:t>Not ideal for event driven, flexible or reactive processes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7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 Workflows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</a:p>
          <a:p>
            <a:endParaRPr lang="en-US" dirty="0" smtClean="0"/>
          </a:p>
          <a:p>
            <a:r>
              <a:rPr lang="en-US" dirty="0" err="1" smtClean="0"/>
              <a:t>FlowDecision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FlowSwitch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8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Flowchart Workflow Advantages &amp; 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Advantages </a:t>
            </a:r>
          </a:p>
          <a:p>
            <a:pPr lvl="1"/>
            <a:r>
              <a:rPr lang="en-US" smtClean="0"/>
              <a:t>Adds flexibility for modeling decision processes</a:t>
            </a:r>
          </a:p>
          <a:p>
            <a:pPr lvl="1"/>
            <a:r>
              <a:rPr lang="en-US" smtClean="0"/>
              <a:t>Adds decision making modeling of a process without using loops of loops</a:t>
            </a:r>
          </a:p>
          <a:p>
            <a:endParaRPr lang="en-US" smtClean="0"/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Not ideal for event driven, flexible or more reactive behaviors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0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Machine Workflows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Different from other types</a:t>
            </a:r>
          </a:p>
          <a:p>
            <a:endParaRPr lang="en-US" smtClean="0"/>
          </a:p>
          <a:p>
            <a:r>
              <a:rPr lang="en-US" smtClean="0"/>
              <a:t>Define different states of the business process</a:t>
            </a:r>
          </a:p>
          <a:p>
            <a:endParaRPr lang="en-US" smtClean="0"/>
          </a:p>
          <a:p>
            <a:r>
              <a:rPr lang="en-US" smtClean="0"/>
              <a:t>Define how you transition FROM one state to another </a:t>
            </a:r>
          </a:p>
          <a:p>
            <a:endParaRPr lang="en-US" smtClean="0"/>
          </a:p>
          <a:p>
            <a:r>
              <a:rPr lang="en-US" smtClean="0"/>
              <a:t>Can define multiple transitions from a single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Components of a State Machine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State Machine Activity</a:t>
            </a:r>
          </a:p>
          <a:p>
            <a:endParaRPr lang="en-US" smtClean="0"/>
          </a:p>
          <a:p>
            <a:r>
              <a:rPr lang="en-US" smtClean="0"/>
              <a:t>State Activity</a:t>
            </a:r>
          </a:p>
          <a:p>
            <a:endParaRPr lang="en-US" smtClean="0"/>
          </a:p>
          <a:p>
            <a:r>
              <a:rPr lang="en-US" smtClean="0"/>
              <a:t>Final State Activity</a:t>
            </a:r>
          </a:p>
          <a:p>
            <a:endParaRPr lang="en-US" smtClean="0"/>
          </a:p>
          <a:p>
            <a:r>
              <a:rPr lang="en-US" smtClean="0"/>
              <a:t>Transition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2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History of Workflow in SharePoint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SharePoint 2003</a:t>
            </a:r>
          </a:p>
          <a:p>
            <a:pPr lvl="1"/>
            <a:r>
              <a:rPr lang="en-US" dirty="0" smtClean="0"/>
              <a:t>No workflow “in the box”</a:t>
            </a:r>
          </a:p>
          <a:p>
            <a:pPr lvl="1"/>
            <a:r>
              <a:rPr lang="en-US" dirty="0" smtClean="0"/>
              <a:t>Relied on 3rd party solutions</a:t>
            </a:r>
          </a:p>
          <a:p>
            <a:pPr lvl="1"/>
            <a:r>
              <a:rPr lang="en-US" dirty="0" smtClean="0"/>
              <a:t>Very expensive &amp; integration was bolt-on</a:t>
            </a:r>
          </a:p>
          <a:p>
            <a:r>
              <a:rPr lang="en-US" dirty="0" smtClean="0"/>
              <a:t>SharePoint 2007</a:t>
            </a:r>
          </a:p>
          <a:p>
            <a:pPr lvl="1"/>
            <a:r>
              <a:rPr lang="en-US" dirty="0" smtClean="0"/>
              <a:t>Released same time as Workflow Foundation in .NET Framework 3.0</a:t>
            </a:r>
          </a:p>
          <a:p>
            <a:pPr lvl="1"/>
            <a:r>
              <a:rPr lang="en-US" dirty="0" smtClean="0"/>
              <a:t>Hosted Workflow Foundation runtime</a:t>
            </a:r>
          </a:p>
          <a:p>
            <a:pPr lvl="1"/>
            <a:r>
              <a:rPr lang="en-US" dirty="0" smtClean="0"/>
              <a:t>All WF dependent services implemented by SharePoint</a:t>
            </a:r>
          </a:p>
          <a:p>
            <a:r>
              <a:rPr lang="en-US" dirty="0" smtClean="0"/>
              <a:t>SharePoint 2010</a:t>
            </a:r>
          </a:p>
          <a:p>
            <a:pPr lvl="1"/>
            <a:r>
              <a:rPr lang="en-US" dirty="0" smtClean="0"/>
              <a:t>Same core architecture as SharePoint 2007</a:t>
            </a:r>
          </a:p>
          <a:p>
            <a:pPr lvl="1"/>
            <a:r>
              <a:rPr lang="en-US" dirty="0" smtClean="0"/>
              <a:t>Updated to .NET Framework 3.5 Service Pack 1</a:t>
            </a:r>
          </a:p>
          <a:p>
            <a:pPr lvl="1"/>
            <a:r>
              <a:rPr lang="en-US" dirty="0" smtClean="0"/>
              <a:t>Added support for modeling &amp; importing workflows using Visio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State, Final State &amp; Transitions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Activity </a:t>
            </a:r>
          </a:p>
          <a:p>
            <a:pPr lvl="1"/>
            <a:r>
              <a:rPr lang="en-US" dirty="0" smtClean="0"/>
              <a:t>Entry Action</a:t>
            </a:r>
          </a:p>
          <a:p>
            <a:pPr lvl="1"/>
            <a:r>
              <a:rPr lang="en-US" dirty="0" smtClean="0"/>
              <a:t>Exit Action</a:t>
            </a:r>
          </a:p>
          <a:p>
            <a:r>
              <a:rPr lang="en-US" dirty="0" smtClean="0"/>
              <a:t>Final State Activity </a:t>
            </a:r>
          </a:p>
          <a:p>
            <a:pPr lvl="1"/>
            <a:r>
              <a:rPr lang="en-US" dirty="0" smtClean="0"/>
              <a:t>Entry Action </a:t>
            </a:r>
          </a:p>
          <a:p>
            <a:r>
              <a:rPr lang="en-US" dirty="0" smtClean="0"/>
              <a:t>Transition</a:t>
            </a:r>
          </a:p>
          <a:p>
            <a:pPr lvl="1"/>
            <a:r>
              <a:rPr lang="en-US" dirty="0" smtClean="0"/>
              <a:t>Trigger</a:t>
            </a:r>
          </a:p>
          <a:p>
            <a:pPr lvl="1"/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State Machine Workflow </a:t>
            </a:r>
            <a:br>
              <a:rPr lang="en-US" smtClean="0"/>
            </a:br>
            <a:r>
              <a:rPr lang="en-US" smtClean="0"/>
              <a:t>Advantages &amp; 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Advantages </a:t>
            </a:r>
          </a:p>
          <a:p>
            <a:pPr lvl="1"/>
            <a:r>
              <a:rPr lang="en-US" smtClean="0"/>
              <a:t>Very flexible and easy to add a new condition to transition from </a:t>
            </a:r>
            <a:br>
              <a:rPr lang="en-US" smtClean="0"/>
            </a:br>
            <a:r>
              <a:rPr lang="en-US" smtClean="0"/>
              <a:t>one state to another</a:t>
            </a:r>
          </a:p>
          <a:p>
            <a:pPr lvl="1"/>
            <a:r>
              <a:rPr lang="en-US" smtClean="0"/>
              <a:t>Easily allows modeling real world business process</a:t>
            </a:r>
          </a:p>
          <a:p>
            <a:pPr lvl="1"/>
            <a:r>
              <a:rPr lang="en-US" smtClean="0"/>
              <a:t>Ideal when there’s human interaction or when the process needs </a:t>
            </a:r>
            <a:br>
              <a:rPr lang="en-US" smtClean="0"/>
            </a:br>
            <a:r>
              <a:rPr lang="en-US" smtClean="0"/>
              <a:t>to be more reactive</a:t>
            </a:r>
          </a:p>
          <a:p>
            <a:endParaRPr lang="en-US" smtClean="0"/>
          </a:p>
          <a:p>
            <a:r>
              <a:rPr lang="en-US" smtClean="0"/>
              <a:t>Disadvantages</a:t>
            </a:r>
          </a:p>
          <a:p>
            <a:pPr lvl="1"/>
            <a:r>
              <a:rPr lang="en-US" smtClean="0"/>
              <a:t>Can get complex quickly</a:t>
            </a:r>
          </a:p>
          <a:p>
            <a:pPr lvl="1"/>
            <a:r>
              <a:rPr lang="en-US" smtClean="0"/>
              <a:t>When troubleshooting, can be tedious to step through as you have to open a lot of states &amp; transitions to follow the process</a:t>
            </a:r>
          </a:p>
          <a:p>
            <a:pPr lvl="1"/>
            <a:r>
              <a:rPr lang="en-US" smtClean="0"/>
              <a:t>Not ideal for ordered steps, decisions or systematic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5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05 - Workflow Services CSOM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1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Services CSOM / JSOM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Available in both CSOM &amp; JSOM</a:t>
            </a:r>
          </a:p>
          <a:p>
            <a:endParaRPr lang="en-US" smtClean="0"/>
          </a:p>
          <a:p>
            <a:r>
              <a:rPr lang="en-US" smtClean="0"/>
              <a:t>Comprised of 5 Components / Services</a:t>
            </a:r>
          </a:p>
          <a:p>
            <a:pPr lvl="1"/>
            <a:r>
              <a:rPr lang="en-US" smtClean="0"/>
              <a:t>Workflow Service Manager</a:t>
            </a:r>
          </a:p>
          <a:p>
            <a:pPr lvl="1"/>
            <a:r>
              <a:rPr lang="en-US" smtClean="0"/>
              <a:t>Deployment Service</a:t>
            </a:r>
          </a:p>
          <a:p>
            <a:pPr lvl="1"/>
            <a:r>
              <a:rPr lang="en-US" smtClean="0"/>
              <a:t>Subscription Service</a:t>
            </a:r>
          </a:p>
          <a:p>
            <a:pPr lvl="1"/>
            <a:r>
              <a:rPr lang="en-US" smtClean="0"/>
              <a:t>Instance Service</a:t>
            </a:r>
          </a:p>
          <a:p>
            <a:pPr lvl="1"/>
            <a:r>
              <a:rPr lang="en-US" smtClean="0"/>
              <a:t>Interop Service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Service Manager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Similar to the CSOM Client Context</a:t>
            </a:r>
          </a:p>
          <a:p>
            <a:endParaRPr lang="en-US" smtClean="0"/>
          </a:p>
          <a:p>
            <a:r>
              <a:rPr lang="en-US" smtClean="0"/>
              <a:t>Center of Gravity for all Workflow Related things in the CSOM</a:t>
            </a:r>
          </a:p>
          <a:p>
            <a:endParaRPr lang="en-US" smtClean="0"/>
          </a:p>
          <a:p>
            <a:r>
              <a:rPr lang="en-US" smtClean="0"/>
              <a:t>Dependency on the CSOM Client Context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Deployment Service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Interact with Workflow Definitions</a:t>
            </a:r>
          </a:p>
          <a:p>
            <a:endParaRPr lang="en-US" smtClean="0"/>
          </a:p>
          <a:p>
            <a:r>
              <a:rPr lang="en-US" smtClean="0"/>
              <a:t>Can Validate and Create Workflow Definitions</a:t>
            </a:r>
          </a:p>
          <a:p>
            <a:endParaRPr lang="en-US" smtClean="0"/>
          </a:p>
          <a:p>
            <a:r>
              <a:rPr lang="en-US" smtClean="0"/>
              <a:t>Obtain Reference from Workflow Service Manager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Subscription Service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Interact with Workflow Associations</a:t>
            </a:r>
          </a:p>
          <a:p>
            <a:endParaRPr lang="en-US" smtClean="0"/>
          </a:p>
          <a:p>
            <a:r>
              <a:rPr lang="en-US" smtClean="0"/>
              <a:t>Create Associations on Sites, Lists and Libraries</a:t>
            </a:r>
          </a:p>
          <a:p>
            <a:endParaRPr lang="en-US" smtClean="0"/>
          </a:p>
          <a:p>
            <a:r>
              <a:rPr lang="en-US" smtClean="0"/>
              <a:t>Obtain Reference from Workflow Service Manager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Service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Used to Interact with Workflow Instances</a:t>
            </a:r>
          </a:p>
          <a:p>
            <a:endParaRPr lang="en-US" smtClean="0"/>
          </a:p>
          <a:p>
            <a:r>
              <a:rPr lang="en-US" smtClean="0"/>
              <a:t>Create new Instances from an Existing Association</a:t>
            </a:r>
          </a:p>
          <a:p>
            <a:endParaRPr lang="en-US" smtClean="0"/>
          </a:p>
          <a:p>
            <a:r>
              <a:rPr lang="en-US" smtClean="0"/>
              <a:t>Create new Instance for List Items or Sites</a:t>
            </a:r>
          </a:p>
          <a:p>
            <a:endParaRPr lang="en-US" smtClean="0"/>
          </a:p>
          <a:p>
            <a:r>
              <a:rPr lang="en-US" smtClean="0"/>
              <a:t>Communicate with Existing Instances</a:t>
            </a:r>
          </a:p>
          <a:p>
            <a:pPr lvl="1"/>
            <a:r>
              <a:rPr lang="en-US" smtClean="0"/>
              <a:t>Cancel / Terminate</a:t>
            </a:r>
          </a:p>
          <a:p>
            <a:pPr lvl="1"/>
            <a:r>
              <a:rPr lang="en-US" smtClean="0"/>
              <a:t>Publish Custom Events</a:t>
            </a:r>
          </a:p>
          <a:p>
            <a:endParaRPr lang="en-US" smtClean="0"/>
          </a:p>
          <a:p>
            <a:r>
              <a:rPr lang="en-US" smtClean="0"/>
              <a:t>Obtain Reference from Workflow Service Manager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Interop Service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Used to Interact with SharePoint 2010 Style Workflows in SharePoint 2013</a:t>
            </a:r>
          </a:p>
          <a:p>
            <a:endParaRPr lang="en-US" smtClean="0"/>
          </a:p>
          <a:p>
            <a:r>
              <a:rPr lang="en-US" smtClean="0"/>
              <a:t>Special Activity: InvokeSharePointWorkflow</a:t>
            </a:r>
          </a:p>
          <a:p>
            <a:endParaRPr lang="en-US" smtClean="0"/>
          </a:p>
          <a:p>
            <a:r>
              <a:rPr lang="en-US" smtClean="0"/>
              <a:t>Obtain Reference from Workflow Service Manager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Challenges with Workflow Pre-SharePoint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Visual Studio developed workflows are programmatic</a:t>
            </a:r>
          </a:p>
          <a:p>
            <a:pPr lvl="1"/>
            <a:r>
              <a:rPr lang="en-US" dirty="0" smtClean="0"/>
              <a:t>Limited to farm (fully trusted) solution deployment</a:t>
            </a:r>
          </a:p>
          <a:p>
            <a:pPr lvl="1"/>
            <a:r>
              <a:rPr lang="en-US" dirty="0" smtClean="0"/>
              <a:t>Thus, only viable in on-premises deployments, not hosted like Office 365</a:t>
            </a:r>
          </a:p>
          <a:p>
            <a:r>
              <a:rPr lang="en-US" dirty="0" smtClean="0"/>
              <a:t>Developers required intimate knowledge of the workflow APIs</a:t>
            </a:r>
          </a:p>
          <a:p>
            <a:r>
              <a:rPr lang="en-US" dirty="0" smtClean="0"/>
              <a:t>Custom form development &amp; deployment was very hard</a:t>
            </a:r>
          </a:p>
          <a:p>
            <a:r>
              <a:rPr lang="en-US" dirty="0" smtClean="0"/>
              <a:t>Lots of “magic” and hidden code required in many scenarios</a:t>
            </a:r>
          </a:p>
          <a:p>
            <a:pPr lvl="1"/>
            <a:r>
              <a:rPr lang="en-US" dirty="0" smtClean="0"/>
              <a:t>Association forms</a:t>
            </a:r>
          </a:p>
          <a:p>
            <a:pPr lvl="1"/>
            <a:r>
              <a:rPr lang="en-US" dirty="0" smtClean="0"/>
              <a:t>Creating history &amp; task lists</a:t>
            </a:r>
          </a:p>
          <a:p>
            <a:r>
              <a:rPr lang="en-US" dirty="0" smtClean="0"/>
              <a:t>Not transparent</a:t>
            </a:r>
          </a:p>
          <a:p>
            <a:pPr lvl="1"/>
            <a:r>
              <a:rPr lang="en-US" dirty="0" smtClean="0"/>
              <a:t>Hard to near-impossible to see…</a:t>
            </a:r>
          </a:p>
          <a:p>
            <a:pPr lvl="2"/>
            <a:r>
              <a:rPr lang="en-US" dirty="0" smtClean="0"/>
              <a:t>What workflows were deployed and/or running</a:t>
            </a:r>
          </a:p>
          <a:p>
            <a:pPr lvl="2"/>
            <a:r>
              <a:rPr lang="en-US" dirty="0" smtClean="0"/>
              <a:t>History of previously run workflows</a:t>
            </a:r>
          </a:p>
          <a:p>
            <a:r>
              <a:rPr lang="en-US" dirty="0" smtClean="0"/>
              <a:t>Scalability of workflow directly tied to SharePoint</a:t>
            </a:r>
          </a:p>
        </p:txBody>
      </p:sp>
    </p:spTree>
    <p:extLst>
      <p:ext uri="{BB962C8B-B14F-4D97-AF65-F5344CB8AC3E}">
        <p14:creationId xmlns:p14="http://schemas.microsoft.com/office/powerpoint/2010/main" val="3401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New Workflow Architecture in SharePoint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SharePoint 2010 Workflow model included for backwards compatibility</a:t>
            </a:r>
          </a:p>
          <a:p>
            <a:pPr lvl="1"/>
            <a:r>
              <a:rPr lang="en-US" dirty="0" smtClean="0"/>
              <a:t>Same .NET 3.5 SP1 Workflow Foundation runtime hosting by SharePoint</a:t>
            </a:r>
          </a:p>
          <a:p>
            <a:endParaRPr lang="en-US" dirty="0" smtClean="0"/>
          </a:p>
          <a:p>
            <a:r>
              <a:rPr lang="en-US" dirty="0" smtClean="0"/>
              <a:t>Addition of a new product: Workflow Manager 1.0</a:t>
            </a:r>
          </a:p>
          <a:p>
            <a:pPr lvl="1"/>
            <a:r>
              <a:rPr lang="en-US" dirty="0" smtClean="0"/>
              <a:t>Acts as the host for the workflow runtime</a:t>
            </a:r>
          </a:p>
          <a:p>
            <a:pPr lvl="1"/>
            <a:r>
              <a:rPr lang="en-US" dirty="0" smtClean="0"/>
              <a:t>Decouples workflow as a service from SharePoint</a:t>
            </a:r>
          </a:p>
          <a:p>
            <a:pPr lvl="1"/>
            <a:r>
              <a:rPr lang="en-US" dirty="0" smtClean="0"/>
              <a:t>Requires SharePoint Server 2013 for User Profile Application</a:t>
            </a:r>
          </a:p>
          <a:p>
            <a:pPr lvl="2"/>
            <a:r>
              <a:rPr lang="en-US" dirty="0" smtClean="0"/>
              <a:t>SharePoint Foundation 2013 uses embedded WF host like SharePoint 2010 used</a:t>
            </a:r>
          </a:p>
        </p:txBody>
      </p:sp>
    </p:spTree>
    <p:extLst>
      <p:ext uri="{BB962C8B-B14F-4D97-AF65-F5344CB8AC3E}">
        <p14:creationId xmlns:p14="http://schemas.microsoft.com/office/powerpoint/2010/main" val="391549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Workflow Manager – How it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Workflow Manager exists external to SharePoint</a:t>
            </a:r>
          </a:p>
          <a:p>
            <a:pPr lvl="1"/>
            <a:r>
              <a:rPr lang="en-US" smtClean="0"/>
              <a:t>Similar to SharePoint, stand up a workflow farm</a:t>
            </a:r>
          </a:p>
          <a:p>
            <a:pPr lvl="1"/>
            <a:r>
              <a:rPr lang="en-US" smtClean="0"/>
              <a:t>Loose connection between SharePoint &amp; Workflow Manager farms</a:t>
            </a:r>
          </a:p>
          <a:p>
            <a:endParaRPr lang="en-US" smtClean="0"/>
          </a:p>
          <a:p>
            <a:r>
              <a:rPr lang="en-US" smtClean="0"/>
              <a:t>Workflows are “outsourced” from SharePoint to Workflow Manager</a:t>
            </a:r>
          </a:p>
          <a:p>
            <a:pPr lvl="1"/>
            <a:r>
              <a:rPr lang="en-US" smtClean="0"/>
              <a:t>Workflow Manager handles all workflow execution</a:t>
            </a:r>
          </a:p>
          <a:p>
            <a:endParaRPr lang="en-US" smtClean="0"/>
          </a:p>
          <a:p>
            <a:r>
              <a:rPr lang="en-US" smtClean="0"/>
              <a:t>Workflow Manager communicates with SharePoint 2013 via REST</a:t>
            </a:r>
          </a:p>
          <a:p>
            <a:pPr lvl="1"/>
            <a:r>
              <a:rPr lang="en-US" smtClean="0"/>
              <a:t>All calls authenticated using OAuth, specifically via S2S high-trust</a:t>
            </a:r>
          </a:p>
          <a:p>
            <a:endParaRPr lang="en-US" smtClean="0"/>
          </a:p>
          <a:p>
            <a:r>
              <a:rPr lang="en-US" smtClean="0"/>
              <a:t>SharePoint communicates with Workflow Manager via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Workflow Platform Improvements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Workflow Manager hosts the .NET Framework 4.5 </a:t>
            </a:r>
            <a:br>
              <a:rPr lang="en-US" smtClean="0"/>
            </a:br>
            <a:r>
              <a:rPr lang="en-US" smtClean="0"/>
              <a:t>Workflow Foundation version</a:t>
            </a:r>
          </a:p>
          <a:p>
            <a:endParaRPr lang="en-US" smtClean="0"/>
          </a:p>
          <a:p>
            <a:r>
              <a:rPr lang="en-US" smtClean="0"/>
              <a:t>Added support for making REST / OData based Web Service calls</a:t>
            </a:r>
          </a:p>
          <a:p>
            <a:endParaRPr lang="en-US" smtClean="0"/>
          </a:p>
          <a:p>
            <a:r>
              <a:rPr lang="en-US" smtClean="0"/>
              <a:t>Added support for complex hierarchical data via DynamicValue</a:t>
            </a:r>
          </a:p>
          <a:p>
            <a:pPr lvl="1"/>
            <a:r>
              <a:rPr lang="en-US" smtClean="0"/>
              <a:t>Ideal for REST services returning data as JSON</a:t>
            </a:r>
          </a:p>
          <a:p>
            <a:endParaRPr lang="en-US" smtClean="0"/>
          </a:p>
          <a:p>
            <a:r>
              <a:rPr lang="en-US" smtClean="0"/>
              <a:t>Workflow Manager: much more transparent</a:t>
            </a:r>
          </a:p>
          <a:p>
            <a:pPr lvl="1"/>
            <a:r>
              <a:rPr lang="en-US" smtClean="0"/>
              <a:t>Own set of API’s for interrogation &amp; interacting with the </a:t>
            </a:r>
            <a:br>
              <a:rPr lang="en-US" smtClean="0"/>
            </a:br>
            <a:r>
              <a:rPr lang="en-US" smtClean="0"/>
              <a:t>Workflow Manager farm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4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PT Course Modul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2036</Words>
  <Application>Microsoft Macintosh PowerPoint</Application>
  <PresentationFormat>On-screen Show (4:3)</PresentationFormat>
  <Paragraphs>522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CPT Course Module</vt:lpstr>
      <vt:lpstr>Infusion Seminar SharePoint &amp; Office 365 Workflow</vt:lpstr>
      <vt:lpstr>Andrew Connell</vt:lpstr>
      <vt:lpstr>Infusion Agenda</vt:lpstr>
      <vt:lpstr>01 – Introduction to SharePoint 2013 Workflow</vt:lpstr>
      <vt:lpstr>History of Workflow in SharePoint</vt:lpstr>
      <vt:lpstr>Challenges with Workflow Pre-SharePoint 2013</vt:lpstr>
      <vt:lpstr>New Workflow Architecture in SharePoint 2013</vt:lpstr>
      <vt:lpstr>Workflow Manager – How it Works</vt:lpstr>
      <vt:lpstr>Workflow Platform Improvements</vt:lpstr>
      <vt:lpstr>Workflow Glossary of Terms</vt:lpstr>
      <vt:lpstr>Introducing Workflow Manager 1.0</vt:lpstr>
      <vt:lpstr>Architecture &amp; Scaling</vt:lpstr>
      <vt:lpstr>Installing Workflow Manager 1.0</vt:lpstr>
      <vt:lpstr>Configuring Workflow Manager 1.0</vt:lpstr>
      <vt:lpstr>New Model Based on Publications &amp; Subscriptions</vt:lpstr>
      <vt:lpstr>SharePoint &amp; Workflow Architecture</vt:lpstr>
      <vt:lpstr>Understanding how Workflows are Processed</vt:lpstr>
      <vt:lpstr>02 – Developing Workflows with Visual Studio</vt:lpstr>
      <vt:lpstr>Introduction to SharePoint 2013  Visual Studio Workflow Development</vt:lpstr>
      <vt:lpstr>How is Visual Studio Different from SharePoint Designer 2013?</vt:lpstr>
      <vt:lpstr>What’s New &amp; Improved in Visual Studio?</vt:lpstr>
      <vt:lpstr>New Project Item Templates</vt:lpstr>
      <vt:lpstr>Workflow Activities in Visual Studio</vt:lpstr>
      <vt:lpstr>SharePoint 2013: List Activities</vt:lpstr>
      <vt:lpstr>SharePoint 2013: Task, User &amp; Utility Activities</vt:lpstr>
      <vt:lpstr>Workflow Foundation 4.5 Activities</vt:lpstr>
      <vt:lpstr>Workflow Manager 1.0 Activities</vt:lpstr>
      <vt:lpstr>Workflows &amp; Web Services</vt:lpstr>
      <vt:lpstr>Workflow Deployment Options</vt:lpstr>
      <vt:lpstr>Workflow Debugging Options</vt:lpstr>
      <vt:lpstr>Option 1: Workflow History List</vt:lpstr>
      <vt:lpstr>Option 2: Visual Studio Breakpoints</vt:lpstr>
      <vt:lpstr>Option 3: Debug WriteLine Messages</vt:lpstr>
      <vt:lpstr>03 - Working with Tasks &amp; Outcomes</vt:lpstr>
      <vt:lpstr>Task Content Type</vt:lpstr>
      <vt:lpstr>Task List </vt:lpstr>
      <vt:lpstr>Types of Tasks</vt:lpstr>
      <vt:lpstr>Creating Custom Tasks</vt:lpstr>
      <vt:lpstr>How To: Create Custom Task</vt:lpstr>
      <vt:lpstr>Task Outcomes</vt:lpstr>
      <vt:lpstr>Custom Task Outcomes</vt:lpstr>
      <vt:lpstr>Custom Task Outcome Notes</vt:lpstr>
      <vt:lpstr>04 - Workflow Types</vt:lpstr>
      <vt:lpstr>Sequential / Procedural Workflows</vt:lpstr>
      <vt:lpstr>Sequential Workflow Advantages &amp; Disadvantages</vt:lpstr>
      <vt:lpstr>Flowchart Workflows</vt:lpstr>
      <vt:lpstr>Flowchart Workflow Advantages &amp; Disadvantages</vt:lpstr>
      <vt:lpstr>State Machine Workflows</vt:lpstr>
      <vt:lpstr>Components of a State Machine Workflow</vt:lpstr>
      <vt:lpstr>State, Final State &amp; Transitions</vt:lpstr>
      <vt:lpstr>State Machine Workflow  Advantages &amp; Disadvantages</vt:lpstr>
      <vt:lpstr>05 - Workflow Services CSOM</vt:lpstr>
      <vt:lpstr>Workflow Services CSOM / JSOM</vt:lpstr>
      <vt:lpstr>Workflow Service Manager</vt:lpstr>
      <vt:lpstr>Deployment Service</vt:lpstr>
      <vt:lpstr>Subscription Service</vt:lpstr>
      <vt:lpstr>Instance Service</vt:lpstr>
      <vt:lpstr>Interop Service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Workflow in SharePoint</dc:title>
  <dc:creator>Andrew Connell</dc:creator>
  <cp:lastModifiedBy>Andrew Connell</cp:lastModifiedBy>
  <cp:revision>18</cp:revision>
  <dcterms:created xsi:type="dcterms:W3CDTF">2015-01-26T14:32:12Z</dcterms:created>
  <dcterms:modified xsi:type="dcterms:W3CDTF">2015-01-29T11:40:24Z</dcterms:modified>
</cp:coreProperties>
</file>