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8" r:id="rId3"/>
    <p:sldId id="281" r:id="rId4"/>
    <p:sldId id="28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120" autoAdjust="0"/>
    <p:restoredTop sz="94628" autoAdjust="0"/>
  </p:normalViewPr>
  <p:slideViewPr>
    <p:cSldViewPr>
      <p:cViewPr>
        <p:scale>
          <a:sx n="160" d="100"/>
          <a:sy n="160" d="100"/>
        </p:scale>
        <p:origin x="1360" y="24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io/en-us/graph-explorer" TargetMode="External"/><Relationship Id="rId4" Type="http://schemas.openxmlformats.org/officeDocument/2006/relationships/hyperlink" Target="https://graph.microsoft.com/v1.0/me" TargetMode="External"/><Relationship Id="rId5" Type="http://schemas.openxmlformats.org/officeDocument/2006/relationships/hyperlink" Target="https://graph.microsoft.com/v1.0/me/messages" TargetMode="External"/><Relationship Id="rId6" Type="http://schemas.openxmlformats.org/officeDocument/2006/relationships/hyperlink" Target="https://graph.microsoft.com/v1.0/me/contacts" TargetMode="External"/><Relationship Id="rId7" Type="http://schemas.openxmlformats.org/officeDocument/2006/relationships/hyperlink" Target="https://graph.microsoft.com/v1.0/me/drive/root/children" TargetMode="External"/><Relationship Id="rId8" Type="http://schemas.openxmlformats.org/officeDocument/2006/relationships/hyperlink" Target="https://graph.microsoft.com/v1.0/me/events" TargetMode="External"/><Relationship Id="rId9" Type="http://schemas.openxmlformats.org/officeDocument/2006/relationships/hyperlink" Target="https://www.getpostman.com/oauth2/callback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1 - Microsoft Graph Explorer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Navigate to </a:t>
            </a:r>
            <a:r>
              <a:rPr lang="en" sz="14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https://graph.microsoft.io/en-us/graph-explorer</a:t>
            </a:r>
            <a:r>
              <a:rPr lang="en"/>
              <a:t> in private mode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Login with test account… explain why it won’t work and use a higher priv account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Get data…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https://graph.microsoft.com/v1.0/me</a:t>
            </a:r>
            <a:r>
              <a:rPr lang="en"/>
              <a:t>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https://graph.microsoft.com/v1.0/me/messages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https://graph.microsoft.com/v1.0/me/contacts</a:t>
            </a:r>
            <a:r>
              <a:rPr lang="en"/>
              <a:t>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https://graph.microsoft.com/v1.0/me/drive/root/children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https://graph.microsoft.com/v1.0/me/events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2 - Postman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Go to AAD &amp; create a new app for postman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Callback URL =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https://www.getpostman.com/oauth2/callback</a:t>
            </a:r>
            <a:r>
              <a:rPr lang="en"/>
              <a:t>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Get client ID &amp; secret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Grant access to graph &amp; do some read permissions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Go back to Postman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Setup auth token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New tab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Click AUTHORIZATION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Pick OAUTH2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Token Name - show existing setup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Explain auth URL &amp; token URL come from endpoints in AAD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Grant Type = Auth Code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Show same requests as above</a:t>
            </a:r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dewithangular.com/" TargetMode="External"/><Relationship Id="rId4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ngular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aconn.me/ng1-to-ng2-quickre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oitanos.io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microsoftcloudshow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quickstart" TargetMode="External"/><Relationship Id="rId4" Type="http://schemas.openxmlformats.org/officeDocument/2006/relationships/hyperlink" Target="https://cli.angular.io/" TargetMode="External"/><Relationship Id="rId5" Type="http://schemas.openxmlformats.org/officeDocument/2006/relationships/hyperlink" Target="https://angular.io/docs/ts/latest/quickstart.html" TargetMode="External"/><Relationship Id="rId6" Type="http://schemas.openxmlformats.org/officeDocument/2006/relationships/hyperlink" Target="https://angular.io/docs/ts/latest/tutorial" TargetMode="External"/><Relationship Id="rId7" Type="http://schemas.openxmlformats.org/officeDocument/2006/relationships/hyperlink" Target="https://angular.io/docs/ts/latest/guide/webpack.html" TargetMode="External"/><Relationship Id="rId8" Type="http://schemas.openxmlformats.org/officeDocument/2006/relationships/hyperlink" Target="https://github.com/gdi2290/angular2-webpack2-starter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andrewconnell/pres-ng2-officeadd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andrewconnell/pres-ng2-officeadd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ev.office.com/add-in-availabilit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rgbClr val="002060"/>
                </a:solidFill>
                <a:latin typeface="Arial Bold" pitchFamily="-72" charset="0"/>
              </a:rPr>
              <a:t>Learning Angular 2 to</a:t>
            </a:r>
          </a:p>
          <a:p>
            <a:pPr algn="ctr" defTabSz="896938" eaLnBrk="0" hangingPunct="0"/>
            <a:r>
              <a:rPr lang="en-US" sz="4000" b="1" dirty="0">
                <a:solidFill>
                  <a:srgbClr val="002060"/>
                </a:solidFill>
                <a:latin typeface="Arial Bold" pitchFamily="-72" charset="0"/>
              </a:rPr>
              <a:t>Build Office </a:t>
            </a:r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Add-ins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7784" y="2433340"/>
            <a:ext cx="5976664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Andrew Connell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MVP Office Development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err="1" smtClean="0">
                <a:solidFill>
                  <a:srgbClr val="C00000"/>
                </a:solidFill>
              </a:rPr>
              <a:t>Voitanos.io</a:t>
            </a:r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Angular 1 (aka: ng1)</a:t>
            </a:r>
            <a:endParaRPr lang="en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Initially released October 2010</a:t>
            </a:r>
          </a:p>
          <a:p>
            <a:pPr lvl="0"/>
            <a:r>
              <a:rPr lang="en" dirty="0" smtClean="0"/>
              <a:t>Over time grew organically</a:t>
            </a:r>
          </a:p>
          <a:p>
            <a:pPr lvl="0"/>
            <a:r>
              <a:rPr lang="en" dirty="0" smtClean="0"/>
              <a:t>Heavily leveraged for major properties within Google</a:t>
            </a:r>
          </a:p>
          <a:p>
            <a:pPr lvl="0"/>
            <a:r>
              <a:rPr lang="en" dirty="0" smtClean="0"/>
              <a:t>Experienced explosive adoption growth:</a:t>
            </a:r>
          </a:p>
          <a:p>
            <a:pPr lvl="1"/>
            <a:r>
              <a:rPr lang="en" dirty="0" smtClean="0">
                <a:hlinkClick r:id="rId3"/>
              </a:rPr>
              <a:t>https://www.madewithangular.com</a:t>
            </a:r>
            <a:r>
              <a:rPr lang="en" dirty="0" smtClean="0"/>
              <a:t> </a:t>
            </a:r>
          </a:p>
          <a:p>
            <a:pPr lvl="0"/>
            <a:r>
              <a:rPr lang="en" dirty="0" smtClean="0"/>
              <a:t>Current version: 1.</a:t>
            </a:r>
            <a:r>
              <a:rPr lang="en-US" dirty="0" smtClean="0"/>
              <a:t>6</a:t>
            </a:r>
            <a:r>
              <a:rPr lang="en" dirty="0" smtClean="0"/>
              <a:t>.</a:t>
            </a:r>
            <a:r>
              <a:rPr lang="en-US" dirty="0" smtClean="0"/>
              <a:t>*</a:t>
            </a:r>
            <a:endParaRPr lang="en" dirty="0" smtClean="0"/>
          </a:p>
          <a:p>
            <a:pPr lvl="1"/>
            <a:r>
              <a:rPr lang="en" dirty="0" smtClean="0">
                <a:hlinkClick r:id="rId4"/>
              </a:rPr>
              <a:t>https://angularjs.org</a:t>
            </a:r>
            <a:r>
              <a:rPr lang="en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What’s wrong with ng1?</a:t>
            </a:r>
            <a:endParaRPr lang="en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2800" dirty="0" smtClean="0"/>
              <a:t>Angular wasn’t using the latest web tech to provide the best </a:t>
            </a:r>
            <a:r>
              <a:rPr lang="en" sz="2800" dirty="0" err="1" smtClean="0"/>
              <a:t>exp</a:t>
            </a:r>
            <a:r>
              <a:rPr lang="en" sz="2800" dirty="0" smtClean="0"/>
              <a:t> for developers &amp; users</a:t>
            </a:r>
          </a:p>
          <a:p>
            <a:pPr lvl="0"/>
            <a:r>
              <a:rPr lang="en" sz="2800" dirty="0" smtClean="0"/>
              <a:t>Not a great solution for mobile experiences</a:t>
            </a:r>
          </a:p>
          <a:p>
            <a:pPr lvl="0"/>
            <a:r>
              <a:rPr lang="en" sz="2800" dirty="0" smtClean="0"/>
              <a:t>Adopted by more than just Google w/ more involvement from the rest of the world</a:t>
            </a:r>
          </a:p>
          <a:p>
            <a:pPr lvl="0"/>
            <a:r>
              <a:rPr lang="en" sz="2800" dirty="0" smtClean="0"/>
              <a:t>Current implementation extended / modified over time had reached it’s limits</a:t>
            </a:r>
          </a:p>
          <a:p>
            <a:pPr lvl="0"/>
            <a:r>
              <a:rPr lang="en" sz="2800" dirty="0" smtClean="0"/>
              <a:t>Announced in September 2014</a:t>
            </a:r>
          </a:p>
          <a:p>
            <a:pPr lvl="0"/>
            <a:r>
              <a:rPr lang="en" sz="2800" dirty="0" smtClean="0"/>
              <a:t>Represents a complete rewrite of Angular 1</a:t>
            </a:r>
          </a:p>
          <a:p>
            <a:pPr lvl="0"/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of Angular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Angular 2 (aka: ng2)</a:t>
            </a:r>
            <a:endParaRPr lang="en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2800" dirty="0" smtClean="0"/>
              <a:t>Written 100% in </a:t>
            </a:r>
            <a:r>
              <a:rPr lang="en" sz="2800" dirty="0" err="1" smtClean="0"/>
              <a:t>TypeScript</a:t>
            </a:r>
            <a:endParaRPr lang="en" sz="2800" dirty="0" smtClean="0"/>
          </a:p>
          <a:p>
            <a:pPr lvl="1"/>
            <a:r>
              <a:rPr lang="en" sz="2400" dirty="0" err="1" smtClean="0"/>
              <a:t>TypeScript</a:t>
            </a:r>
            <a:r>
              <a:rPr lang="en" sz="2400" dirty="0" smtClean="0"/>
              <a:t> not required, can author using JavaScript (ES5) or pure ES6 / ES2015</a:t>
            </a:r>
          </a:p>
          <a:p>
            <a:pPr lvl="0"/>
            <a:r>
              <a:rPr lang="en" sz="2800" dirty="0" smtClean="0"/>
              <a:t>Represents a complete re-think of the framework using latest tech available</a:t>
            </a:r>
          </a:p>
          <a:p>
            <a:pPr lvl="0"/>
            <a:r>
              <a:rPr lang="en" sz="2800" dirty="0" smtClean="0"/>
              <a:t>Developers write less Angular code, more pure JavaScript</a:t>
            </a:r>
          </a:p>
          <a:p>
            <a:pPr lvl="0"/>
            <a:r>
              <a:rPr lang="en" sz="2800" dirty="0" smtClean="0"/>
              <a:t>Currently version: 2.0 Release Candidate</a:t>
            </a:r>
          </a:p>
          <a:p>
            <a:pPr lvl="0"/>
            <a:r>
              <a:rPr lang="en" sz="2800" dirty="0" smtClean="0">
                <a:hlinkClick r:id="rId3"/>
              </a:rPr>
              <a:t>https://angular.io</a:t>
            </a:r>
            <a:r>
              <a:rPr lang="en" sz="2800" dirty="0" smtClean="0"/>
              <a:t>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/>
              <a:t>You Should Switch to ng2!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i="1"/>
              <a:t>… or skip ng1 entirely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Because it’s so much faster!!!</a:t>
            </a:r>
            <a:endParaRPr lang="en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2400" dirty="0" smtClean="0"/>
              <a:t>Significantly faster than ng1 - v2 release candidate is 5-20x faster than v1.5.6</a:t>
            </a:r>
          </a:p>
          <a:p>
            <a:pPr lvl="1"/>
            <a:r>
              <a:rPr lang="en" sz="2000" dirty="0" smtClean="0"/>
              <a:t>Automatic lazy loading based on routes</a:t>
            </a:r>
          </a:p>
          <a:p>
            <a:pPr lvl="1"/>
            <a:r>
              <a:rPr lang="en" sz="2000" dirty="0" smtClean="0"/>
              <a:t>Automatic pre-compiled templates to JavaScript</a:t>
            </a:r>
          </a:p>
          <a:p>
            <a:pPr lvl="1"/>
            <a:r>
              <a:rPr lang="en" sz="2000" dirty="0" smtClean="0"/>
              <a:t>Angular Universal can do server-side rendering</a:t>
            </a:r>
          </a:p>
          <a:p>
            <a:pPr lvl="1"/>
            <a:r>
              <a:rPr lang="en" sz="2000" dirty="0" smtClean="0"/>
              <a:t>App code automatically moved to web workers to unblock the UX thread</a:t>
            </a:r>
          </a:p>
          <a:p>
            <a:pPr lvl="1"/>
            <a:r>
              <a:rPr lang="en" sz="2000" dirty="0" smtClean="0"/>
              <a:t>No need for $apply, digest cycle or $watch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Because it’s easier to learn!!!</a:t>
            </a:r>
            <a:endParaRPr lang="en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2000" dirty="0" smtClean="0"/>
              <a:t>Remember all the Angular 1 directives… all 43 of them?</a:t>
            </a:r>
          </a:p>
          <a:p>
            <a:pPr lvl="1"/>
            <a:r>
              <a:rPr lang="en" sz="1800" dirty="0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ng-app, ng-bind, ng-click, ng-if, ng-show, ng-repeat, ng-controller...</a:t>
            </a:r>
          </a:p>
          <a:p>
            <a:pPr lvl="1"/>
            <a:r>
              <a:rPr lang="en" sz="1800" dirty="0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ng-all-the-damn-things</a:t>
            </a:r>
          </a:p>
          <a:p>
            <a:pPr lvl="0"/>
            <a:r>
              <a:rPr lang="en" sz="2000" dirty="0" smtClean="0"/>
              <a:t>Just a handful you need to know in ng2 now … and a new syntax:</a:t>
            </a:r>
          </a:p>
          <a:p>
            <a:pPr lvl="1"/>
            <a:r>
              <a:rPr lang="en" sz="1800" dirty="0" err="1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ngIf</a:t>
            </a:r>
            <a:r>
              <a:rPr lang="en" sz="1800" dirty="0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, </a:t>
            </a:r>
            <a:r>
              <a:rPr lang="en" sz="1800" dirty="0" err="1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ngFor</a:t>
            </a:r>
            <a:r>
              <a:rPr lang="en" sz="1800" dirty="0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, </a:t>
            </a:r>
            <a:r>
              <a:rPr lang="en" sz="1800" dirty="0" err="1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ngModel</a:t>
            </a:r>
            <a:r>
              <a:rPr lang="en" sz="1800" dirty="0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, </a:t>
            </a:r>
            <a:r>
              <a:rPr lang="en" sz="1800" dirty="0" err="1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ngSwitch</a:t>
            </a:r>
            <a:endParaRPr lang="en" sz="1800" dirty="0" smtClean="0">
              <a:latin typeface="Courier New" charset="0"/>
              <a:ea typeface="Courier New" charset="0"/>
              <a:cs typeface="Courier New" charset="0"/>
              <a:sym typeface="Courier New"/>
            </a:endParaRPr>
          </a:p>
          <a:p>
            <a:pPr lvl="1"/>
            <a:r>
              <a:rPr lang="en" sz="1800" dirty="0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[]</a:t>
            </a:r>
            <a:r>
              <a:rPr lang="en" sz="1800" dirty="0" smtClean="0">
                <a:latin typeface="Courier New" charset="0"/>
                <a:ea typeface="Courier New" charset="0"/>
                <a:cs typeface="Courier New" charset="0"/>
              </a:rPr>
              <a:t> &amp; </a:t>
            </a:r>
            <a:r>
              <a:rPr lang="en" sz="1800" dirty="0" smtClean="0">
                <a:latin typeface="Courier New" charset="0"/>
                <a:ea typeface="Courier New" charset="0"/>
                <a:cs typeface="Courier New" charset="0"/>
                <a:sym typeface="Courier New"/>
              </a:rPr>
              <a:t>()</a:t>
            </a:r>
          </a:p>
          <a:p>
            <a:pPr lvl="0"/>
            <a:r>
              <a:rPr lang="en" sz="2000" dirty="0" smtClean="0"/>
              <a:t>Angular 2 leverages property &amp; event binding native to the DOM</a:t>
            </a:r>
          </a:p>
          <a:p>
            <a:pPr lvl="0"/>
            <a:endParaRPr lang="en-US" sz="2000" dirty="0" smtClean="0"/>
          </a:p>
          <a:p>
            <a:pPr lvl="0"/>
            <a:r>
              <a:rPr lang="en" sz="2000" dirty="0" smtClean="0"/>
              <a:t>ng1 =&gt; ng2 Quick Reference: </a:t>
            </a:r>
            <a:r>
              <a:rPr lang="en" sz="2000" dirty="0" smtClean="0">
                <a:hlinkClick r:id="rId3"/>
              </a:rPr>
              <a:t>aconn.me / ng1-to-ng2-quickref</a:t>
            </a:r>
            <a:endParaRPr lang="en" sz="20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ShutUpAndTakeMyMone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" y="139762"/>
            <a:ext cx="7782374" cy="4863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But wait… what’s </a:t>
            </a:r>
            <a:br>
              <a:rPr lang="en" smtClean="0"/>
            </a:br>
            <a:r>
              <a:rPr lang="en" smtClean="0"/>
              <a:t>the catch?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New Tech, New Stuff to Learn</a:t>
            </a:r>
            <a:endParaRPr lang="en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Enterprise-style JavaScript</a:t>
            </a:r>
          </a:p>
          <a:p>
            <a:pPr lvl="0"/>
            <a:r>
              <a:rPr lang="en" dirty="0" smtClean="0"/>
              <a:t>Module loaders</a:t>
            </a:r>
          </a:p>
          <a:p>
            <a:pPr lvl="0"/>
            <a:r>
              <a:rPr lang="en" dirty="0" smtClean="0"/>
              <a:t>Library bundlers</a:t>
            </a:r>
          </a:p>
          <a:p>
            <a:pPr lvl="0"/>
            <a:r>
              <a:rPr lang="en" dirty="0" smtClean="0"/>
              <a:t>JavaScript decorators</a:t>
            </a:r>
          </a:p>
          <a:p>
            <a:pPr lvl="0"/>
            <a:r>
              <a:rPr lang="en" dirty="0" smtClean="0"/>
              <a:t>Maybe </a:t>
            </a:r>
            <a:r>
              <a:rPr lang="en" dirty="0" err="1" smtClean="0"/>
              <a:t>TypeScript</a:t>
            </a:r>
            <a:endParaRPr lang="en-US" dirty="0" smtClean="0"/>
          </a:p>
          <a:p>
            <a:r>
              <a:rPr lang="en" i="1" dirty="0"/>
              <a:t>ng2 leverages best of today’s web technology advancements</a:t>
            </a:r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0223" y="2106197"/>
            <a:ext cx="4421876" cy="275517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350" dirty="0"/>
              <a:t>Microsoft MVP</a:t>
            </a:r>
          </a:p>
          <a:p>
            <a:pPr lvl="1" algn="just">
              <a:lnSpc>
                <a:spcPct val="150000"/>
              </a:lnSpc>
            </a:pPr>
            <a:r>
              <a:rPr lang="en-US" sz="1050" dirty="0"/>
              <a:t>Office Development</a:t>
            </a:r>
          </a:p>
          <a:p>
            <a:pPr lvl="1" algn="just">
              <a:lnSpc>
                <a:spcPct val="150000"/>
              </a:lnSpc>
            </a:pPr>
            <a:r>
              <a:rPr lang="en-US" sz="1050" dirty="0"/>
              <a:t>Office Servers &amp; Services</a:t>
            </a:r>
          </a:p>
          <a:p>
            <a:pPr algn="just">
              <a:lnSpc>
                <a:spcPct val="150000"/>
              </a:lnSpc>
            </a:pPr>
            <a:r>
              <a:rPr lang="en-US" sz="1350" dirty="0"/>
              <a:t>Co-Host, Microsoft Cloud </a:t>
            </a:r>
            <a:r>
              <a:rPr lang="en-US" sz="1350" dirty="0" smtClean="0"/>
              <a:t>Show</a:t>
            </a:r>
          </a:p>
          <a:p>
            <a:pPr lvl="1" algn="just">
              <a:lnSpc>
                <a:spcPct val="150000"/>
              </a:lnSpc>
            </a:pPr>
            <a:r>
              <a:rPr lang="en-US" sz="950" dirty="0" smtClean="0">
                <a:hlinkClick r:id="rId2"/>
              </a:rPr>
              <a:t>http://www.MicrosoftCloudShow.com</a:t>
            </a:r>
            <a:r>
              <a:rPr lang="en-US" sz="950" dirty="0" smtClean="0"/>
              <a:t> </a:t>
            </a:r>
            <a:endParaRPr lang="en-US" sz="950" dirty="0"/>
          </a:p>
          <a:p>
            <a:pPr algn="just">
              <a:lnSpc>
                <a:spcPct val="150000"/>
              </a:lnSpc>
            </a:pPr>
            <a:r>
              <a:rPr lang="en-US" sz="1350" dirty="0"/>
              <a:t>Author &amp; Instructor</a:t>
            </a:r>
          </a:p>
          <a:p>
            <a:pPr lvl="1" algn="just">
              <a:lnSpc>
                <a:spcPct val="150000"/>
              </a:lnSpc>
            </a:pPr>
            <a:r>
              <a:rPr lang="en-US" sz="1050" dirty="0"/>
              <a:t>Numerous books &amp; online courses</a:t>
            </a:r>
          </a:p>
          <a:p>
            <a:pPr algn="just">
              <a:lnSpc>
                <a:spcPct val="150000"/>
              </a:lnSpc>
            </a:pPr>
            <a:r>
              <a:rPr lang="en-US" sz="1350" dirty="0"/>
              <a:t>On-Demand Video Courses</a:t>
            </a:r>
          </a:p>
          <a:p>
            <a:pPr lvl="1" algn="just">
              <a:lnSpc>
                <a:spcPct val="150000"/>
              </a:lnSpc>
            </a:pPr>
            <a:r>
              <a:rPr lang="en-US" sz="1050" dirty="0">
                <a:hlinkClick r:id="rId3"/>
              </a:rPr>
              <a:t>http</a:t>
            </a:r>
            <a:r>
              <a:rPr lang="en-US" sz="1050" dirty="0" smtClean="0">
                <a:hlinkClick r:id="rId3"/>
              </a:rPr>
              <a:t>://www.voitanos.io</a:t>
            </a:r>
            <a:r>
              <a:rPr lang="en-US" sz="1050" dirty="0" smtClean="0"/>
              <a:t> </a:t>
            </a:r>
            <a:endParaRPr lang="en-US" sz="1050" dirty="0"/>
          </a:p>
        </p:txBody>
      </p:sp>
      <p:pic>
        <p:nvPicPr>
          <p:cNvPr id="5" name="Picture Placeholder 6" descr="AndrewConnell-201402-BW-300x300.jp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9012" y="1077320"/>
            <a:ext cx="3129603" cy="3129603"/>
          </a:xfrm>
          <a:prstGeom prst="ellipse">
            <a:avLst/>
          </a:prstGeom>
          <a:ln>
            <a:noFill/>
          </a:ln>
        </p:spPr>
      </p:pic>
      <p:grpSp>
        <p:nvGrpSpPr>
          <p:cNvPr id="13" name="Group 12"/>
          <p:cNvGrpSpPr/>
          <p:nvPr/>
        </p:nvGrpSpPr>
        <p:grpSpPr>
          <a:xfrm>
            <a:off x="4164976" y="1302937"/>
            <a:ext cx="4607123" cy="803261"/>
            <a:chOff x="5471416" y="2103901"/>
            <a:chExt cx="6142830" cy="1071015"/>
          </a:xfrm>
        </p:grpSpPr>
        <p:sp>
          <p:nvSpPr>
            <p:cNvPr id="14" name="Rectangle 13"/>
            <p:cNvSpPr/>
            <p:nvPr/>
          </p:nvSpPr>
          <p:spPr>
            <a:xfrm>
              <a:off x="5471416" y="2103901"/>
              <a:ext cx="6142830" cy="962357"/>
            </a:xfrm>
            <a:prstGeom prst="rect">
              <a:avLst/>
            </a:prstGeom>
            <a:solidFill>
              <a:srgbClr val="D9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8412" y="2103902"/>
              <a:ext cx="5895834" cy="962357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885707" y="2103902"/>
              <a:ext cx="5453733" cy="1071014"/>
              <a:chOff x="6851176" y="1777621"/>
              <a:chExt cx="5453733" cy="10710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851176" y="1777621"/>
                <a:ext cx="4544704" cy="61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mnes" panose="02000506040000020004" pitchFamily="2" charset="0"/>
                  </a:rPr>
                  <a:t>Andrew </a:t>
                </a:r>
                <a:r>
                  <a:rPr lang="en-US" sz="2400" dirty="0">
                    <a:solidFill>
                      <a:schemeClr val="bg1"/>
                    </a:solidFill>
                    <a:latin typeface="Omnes" panose="02000506040000020004" pitchFamily="2" charset="0"/>
                  </a:rPr>
                  <a:t>Connell</a:t>
                </a:r>
                <a:endParaRPr lang="en-US" sz="2400" dirty="0">
                  <a:solidFill>
                    <a:schemeClr val="bg1"/>
                  </a:solidFill>
                  <a:latin typeface="Omnes" panose="02000506040000020004" pitchFamily="2" charset="0"/>
                </a:endParaRPr>
              </a:p>
            </p:txBody>
          </p:sp>
          <p:sp>
            <p:nvSpPr>
              <p:cNvPr id="18" name="Text Placeholder 5"/>
              <p:cNvSpPr txBox="1">
                <a:spLocks/>
              </p:cNvSpPr>
              <p:nvPr/>
            </p:nvSpPr>
            <p:spPr>
              <a:xfrm>
                <a:off x="6851176" y="2362396"/>
                <a:ext cx="5453733" cy="4862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500" dirty="0">
                    <a:solidFill>
                      <a:schemeClr val="bg1"/>
                    </a:solidFill>
                    <a:latin typeface="Omnes" panose="02000506040000020004" pitchFamily="2" charset="0"/>
                  </a:rPr>
                  <a:t>@</a:t>
                </a:r>
                <a:r>
                  <a:rPr lang="en-US" sz="1500" dirty="0" err="1">
                    <a:solidFill>
                      <a:schemeClr val="bg1"/>
                    </a:solidFill>
                    <a:latin typeface="Omnes" panose="02000506040000020004" pitchFamily="2" charset="0"/>
                  </a:rPr>
                  <a:t>andrewconnell</a:t>
                </a:r>
                <a:r>
                  <a:rPr lang="en-US" sz="1500" dirty="0">
                    <a:solidFill>
                      <a:schemeClr val="bg1"/>
                    </a:solidFill>
                    <a:latin typeface="Omnes" panose="02000506040000020004" pitchFamily="2" charset="0"/>
                  </a:rPr>
                  <a:t> | www.andrewconnell.com</a:t>
                </a:r>
                <a:endParaRPr lang="en-US" sz="1500" dirty="0">
                  <a:solidFill>
                    <a:schemeClr val="bg1"/>
                  </a:solidFill>
                  <a:latin typeface="Omnes" panose="02000506040000020004" pitchFamily="2" charset="0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42" y="3795886"/>
            <a:ext cx="899759" cy="899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78" y="2642121"/>
            <a:ext cx="1285088" cy="1285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38" y="2161848"/>
            <a:ext cx="1382856" cy="5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Angular 2 data binding syntax</a:t>
            </a:r>
            <a:endParaRPr lang="en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&lt;input [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style.color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]=”#FFF” /&gt;</a:t>
            </a:r>
          </a:p>
          <a:p>
            <a:pPr marL="0" lv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&lt;input [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ngStyle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]=”{color: #FFF}” /&gt;</a:t>
            </a:r>
          </a:p>
          <a:p>
            <a:pPr marL="0" lvl="0" indent="0">
              <a:buNone/>
            </a:pP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	&lt;input [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ngClass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]=”{active: 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isActive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}” /&gt;</a:t>
            </a:r>
          </a:p>
          <a:p>
            <a:pPr marL="0" lvl="0" indent="0">
              <a:buNone/>
            </a:pP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&lt;input (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mouseenter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)=”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doWork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()” /&gt;</a:t>
            </a:r>
          </a:p>
          <a:p>
            <a:pPr marL="0" lvl="0" indent="0">
              <a:buNone/>
            </a:pP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&lt;input [(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ngModel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)]=”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customer.name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” /&gt;</a:t>
            </a:r>
          </a:p>
          <a:p>
            <a:pPr marL="0" lvl="0" indent="0">
              <a:buNone/>
            </a:pP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buNone/>
            </a:pP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&lt;a 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=”{{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customer.url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}}”&gt;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buNone/>
            </a:pP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     or    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buNone/>
            </a:pP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&lt;a [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]=”</a:t>
            </a:r>
            <a:r>
              <a:rPr lang="en" sz="2400" dirty="0" err="1" smtClean="0">
                <a:latin typeface="Courier New" charset="0"/>
                <a:ea typeface="Courier New" charset="0"/>
                <a:cs typeface="Courier New" charset="0"/>
              </a:rPr>
              <a:t>customer.url</a:t>
            </a:r>
            <a:r>
              <a:rPr lang="en" sz="2400" dirty="0" smtClean="0">
                <a:latin typeface="Courier New" charset="0"/>
                <a:ea typeface="Courier New" charset="0"/>
                <a:cs typeface="Courier New" charset="0"/>
              </a:rPr>
              <a:t>”&gt;</a:t>
            </a:r>
            <a:endParaRPr lang="en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Developing with Angular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How do you get started?</a:t>
            </a:r>
            <a:endParaRPr lang="en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2400" dirty="0" smtClean="0"/>
              <a:t>Getting started template: </a:t>
            </a:r>
            <a:r>
              <a:rPr lang="en" sz="2400" dirty="0" smtClean="0">
                <a:hlinkClick r:id="rId3"/>
              </a:rPr>
              <a:t>https://github.com/angular/quickstart</a:t>
            </a:r>
            <a:r>
              <a:rPr lang="en" sz="2400" dirty="0" smtClean="0"/>
              <a:t> </a:t>
            </a:r>
          </a:p>
          <a:p>
            <a:pPr lvl="0"/>
            <a:r>
              <a:rPr lang="en" sz="2400" dirty="0" smtClean="0"/>
              <a:t>Angular CLI: </a:t>
            </a:r>
            <a:r>
              <a:rPr lang="en" sz="2400" dirty="0" smtClean="0">
                <a:hlinkClick r:id="rId4"/>
              </a:rPr>
              <a:t>https://cli.angular.io</a:t>
            </a:r>
          </a:p>
          <a:p>
            <a:pPr lvl="0"/>
            <a:r>
              <a:rPr lang="en" sz="2400" dirty="0" smtClean="0"/>
              <a:t>Do the Getting Started 5 min </a:t>
            </a:r>
            <a:r>
              <a:rPr lang="en" sz="2400" dirty="0" err="1" smtClean="0"/>
              <a:t>walkthru</a:t>
            </a:r>
            <a:r>
              <a:rPr lang="en" sz="2400" dirty="0" smtClean="0"/>
              <a:t>: </a:t>
            </a:r>
            <a:r>
              <a:rPr lang="en" sz="2400" dirty="0" smtClean="0">
                <a:hlinkClick r:id="rId5"/>
              </a:rPr>
              <a:t>https://angular.io/docs/ts/latest/quickstart.html</a:t>
            </a:r>
          </a:p>
          <a:p>
            <a:pPr lvl="0"/>
            <a:r>
              <a:rPr lang="en" sz="2400" dirty="0" smtClean="0"/>
              <a:t>Do the Tour of Heroes tutorial: </a:t>
            </a:r>
            <a:r>
              <a:rPr lang="en" sz="2400" dirty="0" smtClean="0">
                <a:hlinkClick r:id="rId6"/>
              </a:rPr>
              <a:t>https://angular.io/docs/ts/latest/tutorial</a:t>
            </a:r>
          </a:p>
          <a:p>
            <a:pPr lvl="0"/>
            <a:r>
              <a:rPr lang="en" sz="2400" dirty="0" err="1" smtClean="0"/>
              <a:t>Webpack</a:t>
            </a:r>
            <a:r>
              <a:rPr lang="en" sz="2400" dirty="0" smtClean="0"/>
              <a:t> getting started:</a:t>
            </a:r>
          </a:p>
          <a:p>
            <a:pPr lvl="1"/>
            <a:r>
              <a:rPr lang="en" sz="2000" dirty="0" smtClean="0">
                <a:hlinkClick r:id="rId7"/>
              </a:rPr>
              <a:t>https://angular.io/docs/ts/latest/guide/webpack.html</a:t>
            </a:r>
          </a:p>
          <a:p>
            <a:pPr lvl="1"/>
            <a:r>
              <a:rPr lang="en" sz="2000" dirty="0" smtClean="0">
                <a:hlinkClick r:id="rId8"/>
              </a:rPr>
              <a:t>https://github.com/gdi2290/angular2-webpack2-starter</a:t>
            </a:r>
            <a:r>
              <a:rPr lang="en" sz="2000" dirty="0" smtClean="0"/>
              <a:t> 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 &amp; Code: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github.com/andrewconnell/pres-ng2-officeaddin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Comment &amp; Post Questions to Twitter</a:t>
            </a:r>
          </a:p>
          <a:p>
            <a:pPr lvl="1"/>
            <a:r>
              <a:rPr lang="en-US" dirty="0" smtClean="0"/>
              <a:t>Session: #OSH08</a:t>
            </a:r>
          </a:p>
          <a:p>
            <a:pPr lvl="1"/>
            <a:r>
              <a:rPr lang="en-US" dirty="0" smtClean="0"/>
              <a:t>Speaker: @</a:t>
            </a:r>
            <a:r>
              <a:rPr lang="en-US" dirty="0" err="1" smtClean="0"/>
              <a:t>andrewconnell</a:t>
            </a:r>
            <a:endParaRPr lang="en-US" dirty="0" smtClean="0"/>
          </a:p>
          <a:p>
            <a:pPr lvl="1"/>
            <a:r>
              <a:rPr lang="en-US" dirty="0" smtClean="0"/>
              <a:t>Conference: #splive360 | @splive360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5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Resources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 &amp; Code: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github.com/andrewconnell/pres-ng2-officeaddin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Comment &amp; Post Questions to Twitter</a:t>
            </a:r>
          </a:p>
          <a:p>
            <a:pPr lvl="1"/>
            <a:r>
              <a:rPr lang="en-US" dirty="0" smtClean="0"/>
              <a:t>Session: #OSH08</a:t>
            </a:r>
          </a:p>
          <a:p>
            <a:pPr lvl="1"/>
            <a:r>
              <a:rPr lang="en-US" dirty="0" smtClean="0"/>
              <a:t>Speaker: @</a:t>
            </a:r>
            <a:r>
              <a:rPr lang="en-US" dirty="0" err="1" smtClean="0"/>
              <a:t>andrewconnell</a:t>
            </a:r>
            <a:endParaRPr lang="en-US" dirty="0" smtClean="0"/>
          </a:p>
          <a:p>
            <a:pPr lvl="1"/>
            <a:r>
              <a:rPr lang="en-US" dirty="0" smtClean="0"/>
              <a:t>Conference: #splive360 | @splive360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Agenda</a:t>
            </a:r>
            <a:endParaRPr lang="en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Overview of Office Add-Ins</a:t>
            </a:r>
          </a:p>
          <a:p>
            <a:pPr lvl="0"/>
            <a:r>
              <a:rPr lang="en" smtClean="0"/>
              <a:t>State of Angular: ng 1 &amp; ng 2</a:t>
            </a:r>
          </a:p>
          <a:p>
            <a:pPr lvl="0"/>
            <a:r>
              <a:rPr lang="en" smtClean="0"/>
              <a:t>Overview of Angular 2</a:t>
            </a:r>
          </a:p>
          <a:p>
            <a:pPr lvl="0"/>
            <a:r>
              <a:rPr lang="en" smtClean="0"/>
              <a:t>Developing with Angular 2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Overview of Office Add-Ins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Introduction to Office Add-ins</a:t>
            </a:r>
            <a:endParaRPr lang="en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2800" dirty="0" smtClean="0"/>
              <a:t>Office clients can host different add-in types:</a:t>
            </a:r>
          </a:p>
          <a:p>
            <a:pPr lvl="1"/>
            <a:r>
              <a:rPr lang="en" sz="2400" dirty="0" smtClean="0"/>
              <a:t>Task Pane &amp; Content: Word, Excel &amp; PowerPoint</a:t>
            </a:r>
          </a:p>
          <a:p>
            <a:pPr lvl="1"/>
            <a:r>
              <a:rPr lang="en" sz="2400" dirty="0" smtClean="0"/>
              <a:t>Read / Compose: Outlook (mail &amp; calendar)</a:t>
            </a:r>
          </a:p>
          <a:p>
            <a:pPr lvl="0"/>
            <a:r>
              <a:rPr lang="en" sz="2800" dirty="0" smtClean="0"/>
              <a:t>Supported in most client versions</a:t>
            </a:r>
          </a:p>
          <a:p>
            <a:pPr lvl="1"/>
            <a:r>
              <a:rPr lang="en" sz="2400" dirty="0" smtClean="0"/>
              <a:t>Windows - Office 2013 &amp; 2016</a:t>
            </a:r>
          </a:p>
          <a:p>
            <a:pPr lvl="1"/>
            <a:r>
              <a:rPr lang="en" sz="2400" dirty="0" smtClean="0"/>
              <a:t>Office Online (Web)</a:t>
            </a:r>
          </a:p>
          <a:p>
            <a:pPr lvl="1"/>
            <a:r>
              <a:rPr lang="en" sz="2400" dirty="0" smtClean="0"/>
              <a:t>OSX</a:t>
            </a:r>
          </a:p>
          <a:p>
            <a:pPr lvl="1"/>
            <a:r>
              <a:rPr lang="en" sz="2400" dirty="0" smtClean="0"/>
              <a:t>iOS (iPad &amp; iPhone)</a:t>
            </a:r>
          </a:p>
          <a:p>
            <a:pPr lvl="1"/>
            <a:r>
              <a:rPr lang="en" sz="2400" dirty="0" smtClean="0"/>
              <a:t>Android</a:t>
            </a:r>
          </a:p>
          <a:p>
            <a:pPr lvl="1"/>
            <a:r>
              <a:rPr lang="en" sz="2400" dirty="0" smtClean="0">
                <a:hlinkClick r:id="rId3"/>
              </a:rPr>
              <a:t>http://dev.office.com/add-in-availability</a:t>
            </a:r>
            <a:r>
              <a:rPr lang="en" sz="2400" dirty="0" smtClean="0"/>
              <a:t> 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How do Office Add-ins work?</a:t>
            </a:r>
            <a:endParaRPr lang="en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2400" dirty="0" smtClean="0"/>
              <a:t>Create self-hosted web application</a:t>
            </a:r>
          </a:p>
          <a:p>
            <a:pPr lvl="0"/>
            <a:r>
              <a:rPr lang="en" sz="2400" dirty="0" smtClean="0"/>
              <a:t>Create manifest file (XML) that defines the add-in metadata, permissions, URLs, </a:t>
            </a:r>
            <a:r>
              <a:rPr lang="en" sz="2400" dirty="0" err="1" smtClean="0"/>
              <a:t>etc</a:t>
            </a:r>
            <a:endParaRPr lang="en" sz="2400" dirty="0" smtClean="0"/>
          </a:p>
          <a:p>
            <a:pPr lvl="0"/>
            <a:r>
              <a:rPr lang="en" sz="2400" dirty="0" smtClean="0"/>
              <a:t>Install add-in to Office client via Office Store / side load</a:t>
            </a:r>
          </a:p>
          <a:p>
            <a:pPr lvl="0"/>
            <a:r>
              <a:rPr lang="en" sz="2400" dirty="0" smtClean="0"/>
              <a:t>When Office client loads, opens a pane that loads the add-in’s web application</a:t>
            </a:r>
          </a:p>
          <a:p>
            <a:pPr lvl="0"/>
            <a:r>
              <a:rPr lang="en" sz="2400" dirty="0" smtClean="0"/>
              <a:t>Web application loads </a:t>
            </a:r>
            <a:r>
              <a:rPr lang="en" sz="2400" dirty="0" err="1" smtClean="0"/>
              <a:t>Office.js</a:t>
            </a:r>
            <a:r>
              <a:rPr lang="en" sz="2400" dirty="0" smtClean="0"/>
              <a:t> to get context with hosting Office client app</a:t>
            </a:r>
          </a:p>
          <a:p>
            <a:pPr lvl="0"/>
            <a:r>
              <a:rPr lang="en" sz="2400" dirty="0" smtClean="0"/>
              <a:t>Once add-in is installed, available wherever you use the Office client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3200" dirty="0" smtClean="0"/>
              <a:t>Office Add-ins: What Do Developers Build?</a:t>
            </a:r>
            <a:endParaRPr lang="en" sz="3200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2400" dirty="0" smtClean="0"/>
              <a:t>Web applications in any tech, publically hosted over HTTPS</a:t>
            </a:r>
          </a:p>
          <a:p>
            <a:pPr lvl="1"/>
            <a:r>
              <a:rPr lang="en" sz="2000" dirty="0" smtClean="0"/>
              <a:t>Server-side: ASP.NET, ASP.NET Core, </a:t>
            </a:r>
            <a:r>
              <a:rPr lang="en" sz="2000" dirty="0" err="1" smtClean="0"/>
              <a:t>PhP</a:t>
            </a:r>
            <a:r>
              <a:rPr lang="en" sz="2000" dirty="0" smtClean="0"/>
              <a:t>, Ruby, </a:t>
            </a:r>
            <a:r>
              <a:rPr lang="en" sz="2000" dirty="0" err="1" smtClean="0"/>
              <a:t>Node.js</a:t>
            </a:r>
            <a:r>
              <a:rPr lang="en" sz="2000" dirty="0" smtClean="0"/>
              <a:t>, Go, etc.</a:t>
            </a:r>
          </a:p>
          <a:p>
            <a:pPr lvl="1"/>
            <a:r>
              <a:rPr lang="en" sz="2000" dirty="0" smtClean="0"/>
              <a:t>Client-side: Angular v1 / v2, Knockout, </a:t>
            </a:r>
            <a:r>
              <a:rPr lang="en" sz="2000" dirty="0" err="1" smtClean="0"/>
              <a:t>Ember.js</a:t>
            </a:r>
            <a:r>
              <a:rPr lang="en" sz="2000" dirty="0" smtClean="0"/>
              <a:t>, Aurelia, etc.</a:t>
            </a:r>
          </a:p>
          <a:p>
            <a:pPr lvl="0"/>
            <a:r>
              <a:rPr lang="en" sz="2400" dirty="0" smtClean="0"/>
              <a:t>Implementation of the web application is is transparent to Office client</a:t>
            </a:r>
          </a:p>
          <a:p>
            <a:pPr lvl="0"/>
            <a:r>
              <a:rPr lang="en" sz="2400" dirty="0" smtClean="0"/>
              <a:t>Think about the user experience</a:t>
            </a:r>
          </a:p>
          <a:p>
            <a:pPr lvl="0"/>
            <a:r>
              <a:rPr lang="en" sz="2400" dirty="0" smtClean="0"/>
              <a:t>Installable Office clients &amp; Office Online clients have a rich, single-page app feel</a:t>
            </a:r>
          </a:p>
          <a:p>
            <a:pPr lvl="0"/>
            <a:r>
              <a:rPr lang="en" sz="2400" dirty="0" smtClean="0"/>
              <a:t>Angular, &amp; other client-side frameworks, are natural fits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State of Angular: ng 1 &amp; ng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</TotalTime>
  <Words>903</Words>
  <Application>Microsoft Macintosh PowerPoint</Application>
  <PresentationFormat>On-screen Show (16:9)</PresentationFormat>
  <Paragraphs>159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Bold</vt:lpstr>
      <vt:lpstr>Average</vt:lpstr>
      <vt:lpstr>Calibri</vt:lpstr>
      <vt:lpstr>Courier New</vt:lpstr>
      <vt:lpstr>ＭＳ Ｐゴシック</vt:lpstr>
      <vt:lpstr>Omnes</vt:lpstr>
      <vt:lpstr>Times New Roman</vt:lpstr>
      <vt:lpstr>Arial</vt:lpstr>
      <vt:lpstr>Visual Studio Live! New York 2015</vt:lpstr>
      <vt:lpstr>Live! 360 2016</vt:lpstr>
      <vt:lpstr>PowerPoint Presentation</vt:lpstr>
      <vt:lpstr>Speaker</vt:lpstr>
      <vt:lpstr>Session Resources</vt:lpstr>
      <vt:lpstr>Agenda</vt:lpstr>
      <vt:lpstr>Overview of Office Add-Ins</vt:lpstr>
      <vt:lpstr>Introduction to Office Add-ins</vt:lpstr>
      <vt:lpstr>How do Office Add-ins work?</vt:lpstr>
      <vt:lpstr>Office Add-ins: What Do Developers Build?</vt:lpstr>
      <vt:lpstr>State of Angular: ng 1 &amp; ng 2</vt:lpstr>
      <vt:lpstr>Angular 1 (aka: ng1)</vt:lpstr>
      <vt:lpstr>What’s wrong with ng1?</vt:lpstr>
      <vt:lpstr>Overview of Angular 2</vt:lpstr>
      <vt:lpstr>Angular 2 (aka: ng2)</vt:lpstr>
      <vt:lpstr>You Should Switch to ng2!</vt:lpstr>
      <vt:lpstr>Because it’s so much faster!!!</vt:lpstr>
      <vt:lpstr>Because it’s easier to learn!!!</vt:lpstr>
      <vt:lpstr>PowerPoint Presentation</vt:lpstr>
      <vt:lpstr>But wait… what’s  the catch?</vt:lpstr>
      <vt:lpstr>New Tech, New Stuff to Learn</vt:lpstr>
      <vt:lpstr>Angular 2 data binding syntax</vt:lpstr>
      <vt:lpstr>Developing with Angular 2</vt:lpstr>
      <vt:lpstr>How do you get started?</vt:lpstr>
      <vt:lpstr>DEMO</vt:lpstr>
      <vt:lpstr>Questions?</vt:lpstr>
    </vt:vector>
  </TitlesOfParts>
  <Company>1105 Media Inc.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Andrew Connell</cp:lastModifiedBy>
  <cp:revision>132</cp:revision>
  <dcterms:created xsi:type="dcterms:W3CDTF">2012-12-07T00:48:42Z</dcterms:created>
  <dcterms:modified xsi:type="dcterms:W3CDTF">2016-11-29T22:28:43Z</dcterms:modified>
</cp:coreProperties>
</file>