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65" r:id="rId4"/>
    <p:sldId id="301" r:id="rId5"/>
    <p:sldId id="281" r:id="rId6"/>
    <p:sldId id="299" r:id="rId7"/>
    <p:sldId id="300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84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301"/>
          </p14:sldIdLst>
        </p14:section>
        <p14:section name="where-are-we" id="{0988317A-DF99-D348-A517-BBCC6811E6EC}">
          <p14:sldIdLst>
            <p14:sldId id="281"/>
            <p14:sldId id="299"/>
            <p14:sldId id="300"/>
          </p14:sldIdLst>
        </p14:section>
        <p14:section name="my-take" id="{9F6C0C97-E4C2-EE4C-BD54-B534AACDFC5C}">
          <p14:sldIdLst>
            <p14:sldId id="282"/>
          </p14:sldIdLst>
        </p14:section>
        <p14:section name="hot-button" id="{01BF2018-0ECF-2E47-8B18-660AEB2C2B7D}">
          <p14:sldIdLst>
            <p14:sldId id="283"/>
            <p14:sldId id="285"/>
            <p14:sldId id="286"/>
            <p14:sldId id="287"/>
            <p14:sldId id="288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84"/>
          </p14:sldIdLst>
        </p14:section>
        <p14:section name="closing" id="{53DE1853-E04B-3D4B-94A7-C2F971E9BFA7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57" autoAdjust="0"/>
    <p:restoredTop sz="97363"/>
  </p:normalViewPr>
  <p:slideViewPr>
    <p:cSldViewPr snapToGrid="0">
      <p:cViewPr>
        <p:scale>
          <a:sx n="175" d="100"/>
          <a:sy n="175" d="100"/>
        </p:scale>
        <p:origin x="-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8/24/15 10:32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>
                <a:solidFill>
                  <a:prstClr val="black"/>
                </a:solidFill>
              </a:rPr>
              <a:pPr/>
              <a:t>8/24/15 10:32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8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8/24/15 10:19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85800"/>
            <a:ext cx="12210928" cy="6167690"/>
            <a:chOff x="0" y="685800"/>
            <a:chExt cx="9158196" cy="6167690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0" y="4800600"/>
              <a:ext cx="9158196" cy="2052890"/>
              <a:chOff x="0" y="685800"/>
              <a:chExt cx="9158196" cy="4362674"/>
            </a:xfrm>
          </p:grpSpPr>
          <p:grpSp>
            <p:nvGrpSpPr>
              <p:cNvPr id="25" name="Group 24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 userDrawn="1"/>
          </p:nvGrpSpPr>
          <p:grpSpPr>
            <a:xfrm>
              <a:off x="0" y="685800"/>
              <a:ext cx="9158196" cy="4362674"/>
              <a:chOff x="0" y="685800"/>
              <a:chExt cx="9158196" cy="4362674"/>
            </a:xfrm>
          </p:grpSpPr>
          <p:grpSp>
            <p:nvGrpSpPr>
              <p:cNvPr id="3" name="Group 2"/>
              <p:cNvGrpSpPr/>
              <p:nvPr userDrawn="1"/>
            </p:nvGrpSpPr>
            <p:grpSpPr>
              <a:xfrm>
                <a:off x="0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 userDrawn="1"/>
            </p:nvGrpSpPr>
            <p:grpSpPr>
              <a:xfrm>
                <a:off x="213449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4280909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6415408" y="685800"/>
                <a:ext cx="2146410" cy="4362674"/>
                <a:chOff x="0" y="685800"/>
                <a:chExt cx="2146410" cy="436267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85800"/>
                  <a:ext cx="1073205" cy="4362674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73205" y="685800"/>
                  <a:ext cx="1073205" cy="4362674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8529419" y="685800"/>
                <a:ext cx="628777" cy="4362674"/>
              </a:xfrm>
              <a:prstGeom prst="rect">
                <a:avLst/>
              </a:prstGeom>
            </p:spPr>
          </p:pic>
        </p:grpSp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34454" y="5426823"/>
            <a:ext cx="7464781" cy="374295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700" b="1" kern="1200" spc="-150" dirty="0">
                <a:solidFill>
                  <a:schemeClr val="bg1"/>
                </a:solidFill>
                <a:latin typeface="Segoe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61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90000"/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34485" y="5823667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34485" y="6109682"/>
            <a:ext cx="7572759" cy="29111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10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0984" y="2976018"/>
            <a:ext cx="10728960" cy="10982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tabLst>
                <a:tab pos="1504361" algn="l"/>
              </a:tabLst>
              <a:defRPr lang="en-US" sz="5400" b="0" kern="1200" cap="none" spc="-150" baseline="0" dirty="0">
                <a:ln w="3175">
                  <a:noFill/>
                </a:ln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effectLst/>
                <a:latin typeface="Segoe Light" pitchFamily="34" charset="0"/>
                <a:ea typeface="+mn-ea"/>
                <a:cs typeface="+mn-cs"/>
              </a:defRPr>
            </a:lvl1pPr>
          </a:lstStyle>
          <a:p>
            <a:pPr lvl="0" algn="l" defTabSz="685961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0661E-6 -4.07407E-6 L 1.02966 -0.00115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83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93885E-6 3.7037E-6 L 1.09367 -0.00324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4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797E-6 7.40741E-7 L 1.14754 7.40741E-7 " pathEditMode="relative" rAng="0" ptsTypes="AA">
                                      <p:cBhvr>
                                        <p:cTn id="20" dur="750" spd="-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64453 -0.00115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27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3.7037E-6 L -0.78985 0.0032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92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26828E-6 7.40741E-7 L -0.72365 0.00393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250"/>
                  </p:stCondLst>
                  <p:childTnLst>
                    <p:animMotion origin="layout" path="M 2.29167E-6 3.7037E-6 L -0.78985 0.00324 " pathEditMode="relative" rAng="0" ptsTypes="AA">
                      <p:cBhvr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9492" y="162"/>
                    </p:animMotion>
                  </p:childTnLst>
                </p:cTn>
              </p:par>
            </p:tnLst>
          </p:tmpl>
        </p:tmplLst>
      </p:bldP>
      <p:bldP spid="6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4.93885E-6 3.7037E-6 L 1.09367 -0.00324 " pathEditMode="relative" rAng="0" ptsTypes="AA">
                      <p:cBhvr>
                        <p:cTn dur="750" spd="-100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4684" y="-162"/>
                    </p:animMotion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750"/>
                  </p:stCondLst>
                  <p:childTnLst>
                    <p:animMotion origin="layout" path="M -3.26828E-6 7.40741E-7 L -0.72365 0.00393 " pathEditMode="relative" rAng="0" ptsTypes="AA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36183" y="185"/>
                    </p:animMotion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2" build="p">
        <p:tmplLst>
          <p:tmpl lvl="1">
            <p:tnLst>
              <p:par>
                <p:cTn presetID="42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1.66797E-6 7.40741E-7 L 1.14754 7.40741E-7 " pathEditMode="relative" rAng="0" ptsTypes="AA">
                      <p:cBhvr>
                        <p:cTn dur="750" spd="-100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57377" y="0"/>
                    </p:animMotion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713563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713563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6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307173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5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7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50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-ftcapps-addin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onn.me/1Ef6J0C" TargetMode="External"/><Relationship Id="rId4" Type="http://schemas.openxmlformats.org/officeDocument/2006/relationships/hyperlink" Target="http://aconn.me/1LvCDZ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U2ksi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EdYPE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riticalpathtraining.com/" TargetMode="External"/><Relationship Id="rId1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www.microsoftcloudshow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EdZi9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fficeDev/PnP-Sites-Core" TargetMode="External"/><Relationship Id="rId3" Type="http://schemas.openxmlformats.org/officeDocument/2006/relationships/hyperlink" Target="https://channel9.msdn.com/Events/TechEd/Europe/2014/DEV-B30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andrewconnell/pres-sp-ftcapps-addins" TargetMode="External"/><Relationship Id="rId3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nnel9.msdn.com/Events/Ignite/2015/BRK41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conn.me/StateOfSpDev201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from SharePoint Fully Trusted Code Solutions to SharePoint Add-ins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 / </a:t>
            </a:r>
            <a:r>
              <a:rPr lang="en-US" dirty="0" err="1" smtClean="0">
                <a:hlinkClick r:id="rId2"/>
              </a:rPr>
              <a:t>andrewconnell</a:t>
            </a:r>
            <a:r>
              <a:rPr lang="en-US" dirty="0">
                <a:hlinkClick r:id="rId2"/>
              </a:rPr>
              <a:t> / </a:t>
            </a:r>
            <a:r>
              <a:rPr lang="en-US" dirty="0" err="1">
                <a:hlinkClick r:id="rId2"/>
              </a:rPr>
              <a:t>pres-sp-ftcapps-addins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rPr>
              <a:t>Use themes rather than master pages</a:t>
            </a:r>
          </a:p>
          <a:p>
            <a:pPr lvl="1"/>
            <a:r>
              <a:rPr lang="en-US" sz="2038" dirty="0" smtClean="0"/>
              <a:t>Master </a:t>
            </a:r>
            <a:r>
              <a:rPr lang="en-US" sz="2038" dirty="0"/>
              <a:t>pages </a:t>
            </a:r>
            <a:r>
              <a:rPr lang="en-US" sz="2038" dirty="0" smtClean="0"/>
              <a:t>changes by Microsoft are </a:t>
            </a:r>
            <a:r>
              <a:rPr lang="en-US" sz="2038" dirty="0"/>
              <a:t>provided to your sites </a:t>
            </a:r>
            <a:r>
              <a:rPr lang="en-US" sz="2038" dirty="0" smtClean="0"/>
              <a:t>automatically</a:t>
            </a:r>
            <a:endParaRPr lang="en-US" sz="2038" dirty="0"/>
          </a:p>
          <a:p>
            <a:pPr lvl="1"/>
            <a:endParaRPr lang="en-US" sz="2038" dirty="0"/>
          </a:p>
          <a:p>
            <a:r>
              <a:rPr lang="en-US" sz="4000" dirty="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rPr>
              <a:t>Avoid feature framework element usage</a:t>
            </a:r>
          </a:p>
          <a:p>
            <a:pPr lvl="1"/>
            <a:r>
              <a:rPr lang="en-US" sz="2038" dirty="0"/>
              <a:t>Many feature framework elements will create dependency to xml files on the </a:t>
            </a:r>
            <a:r>
              <a:rPr lang="en-US" sz="2038" dirty="0" smtClean="0"/>
              <a:t>disk, </a:t>
            </a:r>
            <a:r>
              <a:rPr lang="en-US" sz="2038" dirty="0"/>
              <a:t>which then cannot be removed easily (“Content Migration”) </a:t>
            </a:r>
          </a:p>
          <a:p>
            <a:pPr lvl="1"/>
            <a:r>
              <a:rPr lang="en-US" sz="2038" dirty="0"/>
              <a:t>Sandbox solutions will also impact future cost model of the Office365 </a:t>
            </a:r>
            <a:r>
              <a:rPr lang="en-US" sz="2038" dirty="0" smtClean="0"/>
              <a:t>sites</a:t>
            </a:r>
            <a:endParaRPr lang="en-US" sz="2038" dirty="0"/>
          </a:p>
        </p:txBody>
      </p:sp>
    </p:spTree>
    <p:extLst>
      <p:ext uri="{BB962C8B-B14F-4D97-AF65-F5344CB8AC3E}">
        <p14:creationId xmlns:p14="http://schemas.microsoft.com/office/powerpoint/2010/main" val="83895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Theme vs.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Can be introduce to bring color, font and background image settings</a:t>
            </a:r>
          </a:p>
          <a:p>
            <a:pPr lvl="1"/>
            <a:r>
              <a:rPr lang="en-US" dirty="0" smtClean="0"/>
              <a:t>Sites with themes will still use out of the box master pages, so any updates will be automatically impacted to sites</a:t>
            </a:r>
          </a:p>
          <a:p>
            <a:pPr lvl="1"/>
            <a:r>
              <a:rPr lang="en-US" dirty="0" smtClean="0"/>
              <a:t>Future major version upgrades don’t cause additional costs</a:t>
            </a:r>
          </a:p>
          <a:p>
            <a:r>
              <a:rPr lang="en-US" dirty="0" smtClean="0"/>
              <a:t>Custom Master Page</a:t>
            </a:r>
          </a:p>
          <a:p>
            <a:pPr lvl="1"/>
            <a:r>
              <a:rPr lang="en-US" dirty="0" smtClean="0"/>
              <a:t>Can introduce any level of customizations</a:t>
            </a:r>
          </a:p>
          <a:p>
            <a:pPr lvl="1"/>
            <a:r>
              <a:rPr lang="en-US" dirty="0" smtClean="0"/>
              <a:t>When new changes are introduced to the out of the box master, those should be copied to custom master pages as well</a:t>
            </a:r>
          </a:p>
          <a:p>
            <a:pPr lvl="2"/>
            <a:r>
              <a:rPr lang="en-US" dirty="0" smtClean="0"/>
              <a:t>Additional maintenance burden</a:t>
            </a:r>
          </a:p>
          <a:p>
            <a:pPr lvl="1"/>
            <a:r>
              <a:rPr lang="en-US" dirty="0" smtClean="0"/>
              <a:t>Future major version upgrades can cause additional requirements to re-create the end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8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PnP: Branding and site provisioning solutions for SharePoint 2013 and SharePoint </a:t>
            </a:r>
            <a:r>
              <a:rPr lang="en-US" dirty="0" smtClean="0"/>
              <a:t>Online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aconn.me/1U2ksih</a:t>
            </a:r>
            <a:endParaRPr lang="en-US" dirty="0" smtClean="0"/>
          </a:p>
          <a:p>
            <a:r>
              <a:rPr lang="en-US" dirty="0" smtClean="0"/>
              <a:t>PnP: Use CSS to brand pages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aconn.me/1Ef6J0C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PnP: Use remote publishing to brand SharePoint pages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aconn.me/1LvCDZ2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Provisioning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Add-ins</a:t>
            </a:r>
          </a:p>
          <a:p>
            <a:pPr lvl="1"/>
            <a:r>
              <a:rPr lang="en-US" dirty="0" smtClean="0"/>
              <a:t>SharePoint Hosted</a:t>
            </a:r>
          </a:p>
          <a:p>
            <a:pPr lvl="1"/>
            <a:r>
              <a:rPr lang="en-US" dirty="0" smtClean="0"/>
              <a:t>Provider Hosted</a:t>
            </a:r>
          </a:p>
          <a:p>
            <a:r>
              <a:rPr lang="en-US" dirty="0" smtClean="0"/>
              <a:t>Console Applications</a:t>
            </a:r>
          </a:p>
          <a:p>
            <a:r>
              <a:rPr lang="en-US" dirty="0" smtClean="0"/>
              <a:t>PowerShell Scripts</a:t>
            </a:r>
          </a:p>
          <a:p>
            <a:r>
              <a:rPr lang="en-US" dirty="0" smtClean="0"/>
              <a:t>Scheduled Jobs (timer jobs / Azure Web Jobs)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6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PnP Provisioning Engine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An </a:t>
            </a:r>
            <a:r>
              <a:rPr lang="fi-FI" dirty="0" err="1" smtClean="0"/>
              <a:t>engine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anywhere</a:t>
            </a:r>
            <a:endParaRPr lang="fi-FI" dirty="0" smtClean="0"/>
          </a:p>
          <a:p>
            <a:pPr lvl="1"/>
            <a:endParaRPr lang="en-GB" dirty="0" smtClean="0"/>
          </a:p>
          <a:p>
            <a:r>
              <a:rPr lang="fi-FI" dirty="0" smtClean="0"/>
              <a:t>OOTB </a:t>
            </a:r>
            <a:r>
              <a:rPr lang="fi-FI" dirty="0" err="1" smtClean="0"/>
              <a:t>support</a:t>
            </a:r>
            <a:r>
              <a:rPr lang="fi-FI" dirty="0" smtClean="0"/>
              <a:t> XML</a:t>
            </a:r>
          </a:p>
          <a:p>
            <a:pPr lvl="1"/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went</a:t>
            </a:r>
            <a:r>
              <a:rPr lang="fi-FI" dirty="0" smtClean="0"/>
              <a:t> for </a:t>
            </a:r>
            <a:r>
              <a:rPr lang="fi-FI" dirty="0" err="1" smtClean="0"/>
              <a:t>recognization</a:t>
            </a:r>
            <a:r>
              <a:rPr lang="fi-FI" dirty="0" smtClean="0"/>
              <a:t> and </a:t>
            </a:r>
            <a:r>
              <a:rPr lang="fi-FI" dirty="0" err="1" smtClean="0"/>
              <a:t>reuse</a:t>
            </a:r>
            <a:r>
              <a:rPr lang="fi-FI" dirty="0" smtClean="0"/>
              <a:t>: </a:t>
            </a:r>
            <a:r>
              <a:rPr lang="fi-FI" dirty="0" err="1" smtClean="0"/>
              <a:t>it’s</a:t>
            </a:r>
            <a:r>
              <a:rPr lang="fi-FI" dirty="0" smtClean="0"/>
              <a:t> </a:t>
            </a:r>
            <a:r>
              <a:rPr lang="fi-FI" dirty="0" err="1" smtClean="0"/>
              <a:t>alike</a:t>
            </a:r>
            <a:r>
              <a:rPr lang="fi-FI" dirty="0" smtClean="0"/>
              <a:t> CAML and </a:t>
            </a:r>
            <a:r>
              <a:rPr lang="fi-FI" dirty="0" err="1" smtClean="0"/>
              <a:t>much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simply</a:t>
            </a:r>
            <a:r>
              <a:rPr lang="fi-FI" dirty="0" smtClean="0"/>
              <a:t> </a:t>
            </a:r>
            <a:r>
              <a:rPr lang="fi-FI" dirty="0" err="1" smtClean="0"/>
              <a:t>copied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feature.xml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onet.xml</a:t>
            </a:r>
            <a:endParaRPr lang="fi-FI" dirty="0" smtClean="0"/>
          </a:p>
          <a:p>
            <a:pPr lvl="1"/>
            <a:r>
              <a:rPr lang="fi-FI" dirty="0" err="1" smtClean="0"/>
              <a:t>Don’t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XML?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relatively</a:t>
            </a:r>
            <a:r>
              <a:rPr lang="fi-FI" dirty="0" smtClean="0"/>
              <a:t> </a:t>
            </a:r>
            <a:r>
              <a:rPr lang="fi-FI" dirty="0" err="1" smtClean="0"/>
              <a:t>simply</a:t>
            </a:r>
            <a:r>
              <a:rPr lang="fi-FI" dirty="0" smtClean="0"/>
              <a:t> </a:t>
            </a:r>
            <a:r>
              <a:rPr lang="fi-FI" dirty="0" err="1" smtClean="0"/>
              <a:t>extended</a:t>
            </a:r>
            <a:r>
              <a:rPr lang="fi-FI" dirty="0" smtClean="0"/>
              <a:t> to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formats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052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PnP’s Provisioning Template Schema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  <a:tab pos="2812101" algn="l"/>
                <a:tab pos="3166921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&lt;?</a:t>
            </a:r>
            <a:r>
              <a:rPr lang="en-US" altLang="en-US" dirty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xml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altLang="en-US" dirty="0">
                <a:solidFill>
                  <a:srgbClr val="92CAF4"/>
                </a:solidFill>
                <a:latin typeface="Courier New" charset="0"/>
                <a:ea typeface="Courier New" charset="0"/>
                <a:cs typeface="Courier New" charset="0"/>
              </a:rPr>
              <a:t>version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altLang="en-US" dirty="0">
                <a:solidFill>
                  <a:srgbClr val="C8C8C8"/>
                </a:solidFill>
                <a:latin typeface="Courier New" charset="0"/>
                <a:ea typeface="Courier New" charset="0"/>
                <a:cs typeface="Courier New" charset="0"/>
              </a:rPr>
              <a:t>1.0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"?&gt;</a:t>
            </a:r>
            <a:r>
              <a:rPr lang="en-US" altLang="en-US" dirty="0">
                <a:solidFill>
                  <a:srgbClr val="DCDCDC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en-US" dirty="0">
                <a:solidFill>
                  <a:srgbClr val="DCDCDC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rgbClr val="DCDCDC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pnp:ProvisioningTemplate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en-US" dirty="0">
              <a:solidFill>
                <a:srgbClr val="DCDCD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  <a:tab pos="2812101" algn="l"/>
                <a:tab pos="3166921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altLang="en-US" dirty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pnp:Security</a:t>
            </a:r>
            <a:r>
              <a:rPr lang="en-US" altLang="en-US" dirty="0" smtClean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pnp:Security</a:t>
            </a:r>
            <a:r>
              <a:rPr lang="en-US" altLang="en-US" dirty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altLang="en-US" dirty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pnp:SiteFields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pnp:SiteFields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pnp:Lists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pnp:Lists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  <a:tab pos="2812101" algn="l"/>
                <a:tab pos="3166921" algn="l"/>
                <a:tab pos="3513959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pnp:TermGroups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pnp:TermGroups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  <a:tab pos="2812101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pnp:Files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pnp:Files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  <a:tab pos="1760092" algn="l"/>
                <a:tab pos="2108687" algn="l"/>
                <a:tab pos="2463507" algn="l"/>
                <a:tab pos="2812101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pnp:Pages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en-US" altLang="en-US" dirty="0" err="1" smtClean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pnp:Pages</a:t>
            </a:r>
            <a:r>
              <a:rPr lang="en-US" altLang="en-US" dirty="0" smtClean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	&lt;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pnp:ComposedLook</a:t>
            </a:r>
            <a:r>
              <a:rPr lang="en-US" altLang="en-US" dirty="0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altLang="en-US" dirty="0">
                <a:solidFill>
                  <a:srgbClr val="DCDCD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defTabSz="89638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54820" algn="l"/>
                <a:tab pos="703414" algn="l"/>
                <a:tab pos="1058234" algn="l"/>
                <a:tab pos="1405273" algn="l"/>
              </a:tabLst>
            </a:pP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altLang="en-US" dirty="0" err="1">
                <a:solidFill>
                  <a:srgbClr val="569CD6"/>
                </a:solidFill>
                <a:latin typeface="Courier New" charset="0"/>
                <a:ea typeface="Courier New" charset="0"/>
                <a:cs typeface="Courier New" charset="0"/>
              </a:rPr>
              <a:t>pnp:ProvisioningTemplate</a:t>
            </a:r>
            <a:r>
              <a:rPr lang="en-US" altLang="en-US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altLang="en-US" sz="1400" dirty="0">
                <a:solidFill>
                  <a:srgbClr val="80808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altLang="en-US" sz="3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PnP: SharePoint Add-in Recipe - Site </a:t>
            </a:r>
            <a:r>
              <a:rPr lang="en-US" dirty="0" smtClean="0"/>
              <a:t>Provisioning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aconn.me/1EdYPEp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Sandboxed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 bwMode="auto">
          <a:xfrm>
            <a:off x="1083934" y="1311226"/>
            <a:ext cx="9671169" cy="515325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1631775" y="2189594"/>
            <a:ext cx="3382906" cy="3909058"/>
          </a:xfrm>
          <a:prstGeom prst="roundRect">
            <a:avLst>
              <a:gd name="adj" fmla="val 23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9518" tIns="59759" rIns="119518" bIns="59759" numCol="1" rtlCol="0" anchor="t" anchorCtr="0" compatLnSpc="1">
            <a:prstTxWarp prst="textNoShape">
              <a:avLst/>
            </a:prstTxWarp>
          </a:bodyPr>
          <a:lstStyle/>
          <a:p>
            <a:pPr algn="ctr" defTabSz="1194758" fontAlgn="base">
              <a:spcBef>
                <a:spcPct val="0"/>
              </a:spcBef>
              <a:spcAft>
                <a:spcPct val="0"/>
              </a:spcAft>
            </a:pPr>
            <a:endParaRPr lang="nl-NL" sz="1765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Sandboxed Solutions?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66304" y="1533991"/>
            <a:ext cx="2258959" cy="896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Site Collection Solutions Gallery</a:t>
            </a: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172125" y="2189595"/>
            <a:ext cx="3382906" cy="3909058"/>
          </a:xfrm>
          <a:prstGeom prst="roundRect">
            <a:avLst>
              <a:gd name="adj" fmla="val 23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9518" tIns="59759" rIns="119518" bIns="59759" numCol="1" rtlCol="0" anchor="t" anchorCtr="0" compatLnSpc="1">
            <a:prstTxWarp prst="textNoShape">
              <a:avLst/>
            </a:prstTxWarp>
          </a:bodyPr>
          <a:lstStyle/>
          <a:p>
            <a:pPr algn="ctr" defTabSz="1194758" fontAlgn="base">
              <a:spcBef>
                <a:spcPct val="0"/>
              </a:spcBef>
              <a:spcAft>
                <a:spcPct val="0"/>
              </a:spcAft>
            </a:pPr>
            <a:endParaRPr lang="nl-NL" sz="1765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6495257" y="5104809"/>
            <a:ext cx="2737845" cy="905096"/>
          </a:xfrm>
          <a:prstGeom prst="roundRect">
            <a:avLst>
              <a:gd name="adj" fmla="val 27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r>
              <a:rPr lang="en-NZ" sz="1765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Proxy Process</a:t>
            </a:r>
            <a:br>
              <a:rPr lang="en-NZ" sz="1765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NZ" sz="1372" dirty="0">
                <a:solidFill>
                  <a:srgbClr val="000000"/>
                </a:solidFill>
              </a:rPr>
              <a:t>(SUCWorkerProcessProxy.exe)</a:t>
            </a:r>
            <a:br>
              <a:rPr lang="en-NZ" sz="1372" dirty="0">
                <a:solidFill>
                  <a:srgbClr val="000000"/>
                </a:solidFill>
              </a:rPr>
            </a:br>
            <a:r>
              <a:rPr lang="en-NZ" sz="1372" dirty="0">
                <a:solidFill>
                  <a:srgbClr val="000000"/>
                </a:solidFill>
              </a:rPr>
              <a:t/>
            </a:r>
            <a:br>
              <a:rPr lang="en-NZ" sz="1372" dirty="0">
                <a:solidFill>
                  <a:srgbClr val="000000"/>
                </a:solidFill>
              </a:rPr>
            </a:br>
            <a:endParaRPr lang="en-NZ" sz="1372" dirty="0">
              <a:solidFill>
                <a:srgbClr val="0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6494656" y="3412765"/>
            <a:ext cx="2737845" cy="1591796"/>
          </a:xfrm>
          <a:prstGeom prst="roundRect">
            <a:avLst>
              <a:gd name="adj" fmla="val 27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5400000">
            <a:off x="7710030" y="4830263"/>
            <a:ext cx="301604" cy="309698"/>
          </a:xfrm>
          <a:prstGeom prst="rightArrow">
            <a:avLst>
              <a:gd name="adj1" fmla="val 51347"/>
              <a:gd name="adj2" fmla="val 62135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Right Arrow 42"/>
          <p:cNvSpPr/>
          <p:nvPr/>
        </p:nvSpPr>
        <p:spPr bwMode="auto">
          <a:xfrm rot="5400000">
            <a:off x="7710030" y="3077360"/>
            <a:ext cx="301604" cy="448979"/>
          </a:xfrm>
          <a:prstGeom prst="rightArrow">
            <a:avLst>
              <a:gd name="adj1" fmla="val 51347"/>
              <a:gd name="adj2" fmla="val 62135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7710030" y="4246503"/>
            <a:ext cx="301604" cy="309698"/>
          </a:xfrm>
          <a:prstGeom prst="rightArrow">
            <a:avLst>
              <a:gd name="adj1" fmla="val 51347"/>
              <a:gd name="adj2" fmla="val 62135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28599" y="3452980"/>
            <a:ext cx="2052467" cy="693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765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Worker Service</a:t>
            </a:r>
            <a:endParaRPr lang="en-NZ" sz="1372"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NZ" sz="1372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sz="1372" dirty="0">
                <a:solidFill>
                  <a:srgbClr val="000000"/>
                </a:solidFill>
              </a:rPr>
              <a:t>SPUCWorkerProcess.exe</a:t>
            </a:r>
            <a:r>
              <a:rPr lang="en-NZ" sz="1372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699904" y="5623948"/>
            <a:ext cx="2327351" cy="351871"/>
          </a:xfrm>
          <a:prstGeom prst="roundRect">
            <a:avLst>
              <a:gd name="adj" fmla="val 141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52161" y="5685706"/>
            <a:ext cx="2629723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76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Full Object Model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6410359" y="2634008"/>
            <a:ext cx="2906440" cy="552939"/>
          </a:xfrm>
          <a:prstGeom prst="roundRect">
            <a:avLst>
              <a:gd name="adj" fmla="val 105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5277" y="2669862"/>
            <a:ext cx="2052467" cy="482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765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Host Services </a:t>
            </a:r>
            <a:r>
              <a:rPr lang="en-NZ" sz="1372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sz="1372" dirty="0">
                <a:solidFill>
                  <a:srgbClr val="000000"/>
                </a:solidFill>
              </a:rPr>
              <a:t>SPUCHostService.exe</a:t>
            </a:r>
            <a:r>
              <a:rPr lang="en-NZ" sz="1372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6699904" y="4555688"/>
            <a:ext cx="2327351" cy="351871"/>
          </a:xfrm>
          <a:prstGeom prst="roundRect">
            <a:avLst>
              <a:gd name="adj" fmla="val 141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2161" y="4612605"/>
            <a:ext cx="2629723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765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Subset Object Model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6699904" y="3944239"/>
            <a:ext cx="2327351" cy="351871"/>
          </a:xfrm>
          <a:prstGeom prst="roundRect">
            <a:avLst>
              <a:gd name="adj" fmla="val 141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19518" tIns="59759" rIns="119518" bIns="59759" numCol="1" rtlCol="0" anchor="ctr" anchorCtr="0" compatLnSpc="1">
            <a:prstTxWarp prst="textNoShape">
              <a:avLst/>
            </a:prstTxWarp>
          </a:bodyPr>
          <a:lstStyle/>
          <a:p>
            <a:pPr algn="ctr" defTabSz="1194758"/>
            <a:endParaRPr lang="en-NZ" sz="1961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53611" y="4010743"/>
            <a:ext cx="1826826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765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Untrusted Code</a:t>
            </a:r>
          </a:p>
        </p:txBody>
      </p:sp>
      <p:pic>
        <p:nvPicPr>
          <p:cNvPr id="54" name="Picture 6" descr="\\CCSRVDC\Course Material\Resources\Set1\image1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8123" y="2389128"/>
            <a:ext cx="532770" cy="5544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5824132" y="1523003"/>
            <a:ext cx="2258959" cy="8964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User Code</a:t>
            </a:r>
            <a:br>
              <a: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1961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Service</a:t>
            </a: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37562" y="2510895"/>
            <a:ext cx="3117145" cy="3260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53" u="sng" dirty="0">
                <a:solidFill>
                  <a:srgbClr val="000000"/>
                </a:solidFill>
              </a:rPr>
              <a:t>Declarative Items</a:t>
            </a:r>
            <a:r>
              <a:rPr lang="en-US" sz="2353" u="sng" dirty="0">
                <a:solidFill>
                  <a:srgbClr val="000000"/>
                </a:solidFill>
              </a:rPr>
              <a:t>:</a:t>
            </a:r>
            <a:br>
              <a:rPr lang="en-US" sz="2353" u="sng" dirty="0">
                <a:solidFill>
                  <a:srgbClr val="000000"/>
                </a:solidFill>
              </a:rPr>
            </a:br>
            <a:endParaRPr lang="en-US" sz="1765" u="sng" dirty="0">
              <a:solidFill>
                <a:srgbClr val="000000"/>
              </a:solidFill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Web Templates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Lists </a:t>
            </a:r>
            <a:r>
              <a:rPr lang="en-US" sz="2353" dirty="0">
                <a:solidFill>
                  <a:srgbClr val="000000"/>
                </a:solidFill>
              </a:rPr>
              <a:t>and Libraries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Site Columns and Content Types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File deployment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Custom Actions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000000"/>
                </a:solidFill>
              </a:rPr>
              <a:t>Client Code</a:t>
            </a:r>
          </a:p>
        </p:txBody>
      </p:sp>
      <p:sp>
        <p:nvSpPr>
          <p:cNvPr id="61" name="&quot;No&quot; Symbol 60"/>
          <p:cNvSpPr/>
          <p:nvPr/>
        </p:nvSpPr>
        <p:spPr>
          <a:xfrm>
            <a:off x="5803670" y="1709337"/>
            <a:ext cx="4033912" cy="4033912"/>
          </a:xfrm>
          <a:prstGeom prst="noSmoking">
            <a:avLst/>
          </a:prstGeom>
          <a:solidFill>
            <a:srgbClr val="FF0000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Sandboxed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Customize SharePoint without a farm solution:</a:t>
            </a:r>
          </a:p>
          <a:p>
            <a:pPr lvl="2"/>
            <a:r>
              <a:rPr lang="en-US" dirty="0" smtClean="0"/>
              <a:t>Declarative Features (lists, libraries, files, client side code)</a:t>
            </a:r>
          </a:p>
          <a:p>
            <a:pPr lvl="2"/>
            <a:r>
              <a:rPr lang="en-US" dirty="0" smtClean="0"/>
              <a:t>User Code (web parts, InfoPath forms, event receivers, workflow actions)</a:t>
            </a:r>
          </a:p>
          <a:p>
            <a:pPr lvl="1"/>
            <a:r>
              <a:rPr lang="en-US" dirty="0" smtClean="0"/>
              <a:t>Multi-tenant friendly</a:t>
            </a:r>
          </a:p>
          <a:p>
            <a:r>
              <a:rPr lang="en-US" dirty="0" smtClean="0"/>
              <a:t>The Bad and the Ugly</a:t>
            </a:r>
          </a:p>
          <a:p>
            <a:pPr lvl="1"/>
            <a:r>
              <a:rPr lang="en-US" dirty="0" smtClean="0"/>
              <a:t>Limited server side API</a:t>
            </a:r>
          </a:p>
          <a:p>
            <a:pPr lvl="1"/>
            <a:r>
              <a:rPr lang="en-US" dirty="0" smtClean="0"/>
              <a:t>Provisioned content is brittle</a:t>
            </a:r>
          </a:p>
          <a:p>
            <a:pPr lvl="1"/>
            <a:r>
              <a:rPr lang="en-US" dirty="0" smtClean="0"/>
              <a:t>Versioning is a black art</a:t>
            </a:r>
          </a:p>
          <a:p>
            <a:pPr lvl="1"/>
            <a:r>
              <a:rPr lang="en-US" dirty="0" smtClean="0"/>
              <a:t>No central way to manage, update</a:t>
            </a:r>
          </a:p>
          <a:p>
            <a:r>
              <a:rPr lang="en-US" dirty="0" smtClean="0"/>
              <a:t>Scalability Problem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44215" y="1946558"/>
            <a:ext cx="526978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7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stack web developer &amp;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Co-host,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Cloud Show 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www.MicrosoftCloudShow.com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www.CriticalPathTraining.com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www.Pluralsight.com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App </a:t>
            </a:r>
            <a:r>
              <a:rPr lang="fi-FI" dirty="0" err="1" smtClean="0"/>
              <a:t>Script</a:t>
            </a:r>
            <a:r>
              <a:rPr lang="fi-FI" dirty="0" smtClean="0"/>
              <a:t> </a:t>
            </a:r>
            <a:r>
              <a:rPr lang="fi-FI" dirty="0" err="1" smtClean="0"/>
              <a:t>Parts</a:t>
            </a:r>
            <a:r>
              <a:rPr lang="fi-FI" dirty="0" smtClean="0"/>
              <a:t> vs. Client Web </a:t>
            </a:r>
            <a:r>
              <a:rPr lang="fi-FI" dirty="0" err="1" smtClean="0"/>
              <a:t>Parts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137" dirty="0" smtClean="0"/>
              <a:t>Client Web </a:t>
            </a:r>
            <a:r>
              <a:rPr lang="fi-FI" sz="3137" dirty="0" err="1" smtClean="0"/>
              <a:t>Part</a:t>
            </a:r>
            <a:r>
              <a:rPr lang="fi-FI" sz="3137" dirty="0" smtClean="0"/>
              <a:t> / </a:t>
            </a:r>
            <a:r>
              <a:rPr lang="fi-FI" sz="3137" dirty="0" err="1" smtClean="0"/>
              <a:t>App</a:t>
            </a:r>
            <a:r>
              <a:rPr lang="fi-FI" sz="3137" dirty="0" smtClean="0"/>
              <a:t> </a:t>
            </a:r>
            <a:r>
              <a:rPr lang="fi-FI" sz="3137" dirty="0" err="1" smtClean="0"/>
              <a:t>Part</a:t>
            </a:r>
            <a:endParaRPr lang="fi-FI" sz="3137" dirty="0" smtClean="0"/>
          </a:p>
          <a:p>
            <a:pPr lvl="1"/>
            <a:r>
              <a:rPr lang="fi-FI" sz="3137" dirty="0" err="1" smtClean="0"/>
              <a:t>Loads</a:t>
            </a:r>
            <a:r>
              <a:rPr lang="fi-FI" sz="3137" dirty="0" smtClean="0"/>
              <a:t> </a:t>
            </a:r>
            <a:r>
              <a:rPr lang="fi-FI" sz="3137" dirty="0" err="1" smtClean="0"/>
              <a:t>content</a:t>
            </a:r>
            <a:r>
              <a:rPr lang="fi-FI" sz="3137" dirty="0" smtClean="0"/>
              <a:t> </a:t>
            </a:r>
            <a:r>
              <a:rPr lang="fi-FI" sz="3137" dirty="0" err="1" smtClean="0"/>
              <a:t>within</a:t>
            </a:r>
            <a:r>
              <a:rPr lang="fi-FI" sz="3137" dirty="0" smtClean="0"/>
              <a:t> </a:t>
            </a:r>
            <a:r>
              <a:rPr lang="fi-FI" sz="3137" dirty="0" err="1" smtClean="0"/>
              <a:t>iFrame</a:t>
            </a:r>
            <a:endParaRPr lang="fi-FI" sz="3137" dirty="0" smtClean="0"/>
          </a:p>
          <a:p>
            <a:pPr lvl="1"/>
            <a:r>
              <a:rPr lang="fi-FI" sz="3137" dirty="0" err="1" smtClean="0"/>
              <a:t>Not</a:t>
            </a:r>
            <a:r>
              <a:rPr lang="fi-FI" sz="3137" dirty="0" smtClean="0"/>
              <a:t> </a:t>
            </a:r>
            <a:r>
              <a:rPr lang="fi-FI" sz="3137" dirty="0" err="1" smtClean="0"/>
              <a:t>responsive</a:t>
            </a:r>
            <a:r>
              <a:rPr lang="fi-FI" sz="3137" dirty="0" smtClean="0"/>
              <a:t> </a:t>
            </a:r>
            <a:r>
              <a:rPr lang="fi-FI" sz="3137" dirty="0" err="1" smtClean="0"/>
              <a:t>or</a:t>
            </a:r>
            <a:r>
              <a:rPr lang="fi-FI" sz="3137" dirty="0" smtClean="0"/>
              <a:t> </a:t>
            </a:r>
            <a:r>
              <a:rPr lang="fi-FI" sz="3137" dirty="0" err="1" smtClean="0"/>
              <a:t>flexible</a:t>
            </a:r>
            <a:endParaRPr lang="fi-FI" sz="3137" dirty="0" smtClean="0"/>
          </a:p>
          <a:p>
            <a:r>
              <a:rPr lang="fi-FI" sz="3137" dirty="0" err="1" smtClean="0"/>
              <a:t>App</a:t>
            </a:r>
            <a:r>
              <a:rPr lang="fi-FI" sz="3137" dirty="0" smtClean="0"/>
              <a:t> </a:t>
            </a:r>
            <a:r>
              <a:rPr lang="fi-FI" sz="3137" dirty="0" err="1" smtClean="0"/>
              <a:t>Script</a:t>
            </a:r>
            <a:r>
              <a:rPr lang="fi-FI" sz="3137" dirty="0" smtClean="0"/>
              <a:t> </a:t>
            </a:r>
            <a:r>
              <a:rPr lang="fi-FI" sz="3137" dirty="0" err="1" smtClean="0"/>
              <a:t>Part</a:t>
            </a:r>
            <a:endParaRPr lang="fi-FI" sz="3137" dirty="0" smtClean="0"/>
          </a:p>
          <a:p>
            <a:pPr lvl="1"/>
            <a:r>
              <a:rPr lang="fi-FI" sz="3137" dirty="0" err="1" smtClean="0"/>
              <a:t>Loads</a:t>
            </a:r>
            <a:r>
              <a:rPr lang="fi-FI" sz="3137" dirty="0" smtClean="0"/>
              <a:t> </a:t>
            </a:r>
            <a:r>
              <a:rPr lang="fi-FI" sz="3137" dirty="0" err="1" smtClean="0"/>
              <a:t>content</a:t>
            </a:r>
            <a:r>
              <a:rPr lang="fi-FI" sz="3137" dirty="0" smtClean="0"/>
              <a:t> </a:t>
            </a:r>
            <a:r>
              <a:rPr lang="fi-FI" sz="3137" dirty="0" err="1" smtClean="0"/>
              <a:t>witin</a:t>
            </a:r>
            <a:r>
              <a:rPr lang="fi-FI" sz="3137" dirty="0" smtClean="0"/>
              <a:t> DIV</a:t>
            </a:r>
          </a:p>
          <a:p>
            <a:r>
              <a:rPr lang="fi-FI" sz="3137" dirty="0" err="1" smtClean="0"/>
              <a:t>PnP</a:t>
            </a:r>
            <a:r>
              <a:rPr lang="fi-FI" sz="3137" dirty="0" smtClean="0"/>
              <a:t> </a:t>
            </a:r>
            <a:r>
              <a:rPr lang="fi-FI" sz="3137" dirty="0" err="1" smtClean="0"/>
              <a:t>App</a:t>
            </a:r>
            <a:r>
              <a:rPr lang="fi-FI" sz="3137" dirty="0" smtClean="0"/>
              <a:t> </a:t>
            </a:r>
            <a:r>
              <a:rPr lang="fi-FI" sz="3137" dirty="0" err="1" smtClean="0"/>
              <a:t>Script</a:t>
            </a:r>
            <a:r>
              <a:rPr lang="fi-FI" sz="3137" dirty="0" smtClean="0"/>
              <a:t>: </a:t>
            </a:r>
            <a:r>
              <a:rPr lang="fi-FI" sz="3137" dirty="0" smtClean="0">
                <a:hlinkClick r:id="rId2"/>
              </a:rPr>
              <a:t>http</a:t>
            </a:r>
            <a:r>
              <a:rPr lang="fi-FI" sz="3137" dirty="0">
                <a:hlinkClick r:id="rId2"/>
              </a:rPr>
              <a:t>://</a:t>
            </a:r>
            <a:r>
              <a:rPr lang="fi-FI" sz="3137" dirty="0" smtClean="0">
                <a:hlinkClick r:id="rId2"/>
              </a:rPr>
              <a:t>aconn.me/1EdZi9G</a:t>
            </a:r>
            <a:r>
              <a:rPr lang="fi-FI" sz="3137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44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Parts vs. App Script Parts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8015"/>
              </p:ext>
            </p:extLst>
          </p:nvPr>
        </p:nvGraphicFramePr>
        <p:xfrm>
          <a:off x="448602" y="1109711"/>
          <a:ext cx="11074446" cy="525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1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3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974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+mj-lt"/>
                        </a:rPr>
                        <a:t>App Parts</a:t>
                      </a:r>
                      <a:endParaRPr lang="en-US" sz="2700" dirty="0">
                        <a:latin typeface="+mj-lt"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+mj-lt"/>
                        </a:rPr>
                        <a:t>App Script Parts</a:t>
                      </a:r>
                      <a:endParaRPr lang="en-US" sz="2700" dirty="0">
                        <a:latin typeface="+mj-lt"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Provisioning across many sites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53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</a:t>
                      </a:r>
                      <a:r>
                        <a:rPr lang="en-US" sz="2400" baseline="0" dirty="0" smtClean="0"/>
                        <a:t> access to page (e.g. Connected Web Parts, branding changes)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</a:t>
                      </a:r>
                      <a:r>
                        <a:rPr lang="en-US" sz="2400" baseline="0" dirty="0" smtClean="0"/>
                        <a:t> to SP Content (Host Web)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End-user</a:t>
                      </a:r>
                      <a:r>
                        <a:rPr lang="en-US" sz="2400" baseline="0" dirty="0" smtClean="0"/>
                        <a:t> additions / modifications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Protection</a:t>
                      </a:r>
                      <a:r>
                        <a:rPr lang="en-US" sz="2400" baseline="0" dirty="0" smtClean="0"/>
                        <a:t> from Untrusted Code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Storefront</a:t>
                      </a:r>
                      <a:r>
                        <a:rPr lang="en-US" sz="2400" baseline="0" dirty="0" smtClean="0"/>
                        <a:t> Distribution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Centralized Distribution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79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Requires App Model Setup</a:t>
                      </a:r>
                      <a:endParaRPr lang="en-US" sz="24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Yes</a:t>
                      </a:r>
                      <a:endParaRPr lang="en-US" sz="2700" dirty="0"/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/>
                        <a:t>Optional</a:t>
                      </a:r>
                      <a:endParaRPr lang="en-US" sz="2700" dirty="0"/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9635012" y="2378946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85486" y="4431505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785486" y="4923164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35012" y="5430437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635012" y="1721513"/>
            <a:ext cx="298808" cy="304471"/>
            <a:chOff x="6705600" y="3194624"/>
            <a:chExt cx="304800" cy="310576"/>
          </a:xfrm>
        </p:grpSpPr>
        <p:sp>
          <p:nvSpPr>
            <p:cNvPr id="14" name="Oval 13"/>
            <p:cNvSpPr/>
            <p:nvPr/>
          </p:nvSpPr>
          <p:spPr bwMode="auto">
            <a:xfrm>
              <a:off x="6705600" y="3200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 bwMode="auto">
            <a:xfrm>
              <a:off x="6705600" y="3194624"/>
              <a:ext cx="304800" cy="304800"/>
            </a:xfrm>
            <a:prstGeom prst="pie">
              <a:avLst>
                <a:gd name="adj1" fmla="val 16225059"/>
                <a:gd name="adj2" fmla="val 10800208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85486" y="1727175"/>
            <a:ext cx="298808" cy="298808"/>
            <a:chOff x="6705600" y="3200400"/>
            <a:chExt cx="304800" cy="304800"/>
          </a:xfrm>
        </p:grpSpPr>
        <p:sp>
          <p:nvSpPr>
            <p:cNvPr id="17" name="Oval 16"/>
            <p:cNvSpPr/>
            <p:nvPr/>
          </p:nvSpPr>
          <p:spPr bwMode="auto">
            <a:xfrm>
              <a:off x="6705600" y="3200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18" name="Pie 17"/>
            <p:cNvSpPr/>
            <p:nvPr/>
          </p:nvSpPr>
          <p:spPr bwMode="auto">
            <a:xfrm>
              <a:off x="6705600" y="3200400"/>
              <a:ext cx="304800" cy="304800"/>
            </a:xfrm>
            <a:prstGeom prst="pie">
              <a:avLst>
                <a:gd name="adj1" fmla="val 16225059"/>
                <a:gd name="adj2" fmla="val 5434047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6785486" y="2378946"/>
            <a:ext cx="298808" cy="298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785486" y="3922156"/>
            <a:ext cx="298808" cy="298808"/>
            <a:chOff x="2286000" y="2743200"/>
            <a:chExt cx="304800" cy="304800"/>
          </a:xfrm>
        </p:grpSpPr>
        <p:sp>
          <p:nvSpPr>
            <p:cNvPr id="22" name="Oval 21"/>
            <p:cNvSpPr/>
            <p:nvPr/>
          </p:nvSpPr>
          <p:spPr bwMode="auto">
            <a:xfrm>
              <a:off x="2286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 bwMode="auto">
            <a:xfrm>
              <a:off x="2286000" y="2743200"/>
              <a:ext cx="304800" cy="304800"/>
            </a:xfrm>
            <a:prstGeom prst="pie">
              <a:avLst>
                <a:gd name="adj1" fmla="val 16225059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786267" y="5430437"/>
            <a:ext cx="298808" cy="2988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635012" y="4431505"/>
            <a:ext cx="298808" cy="298808"/>
            <a:chOff x="2286000" y="2743200"/>
            <a:chExt cx="304800" cy="304800"/>
          </a:xfrm>
        </p:grpSpPr>
        <p:sp>
          <p:nvSpPr>
            <p:cNvPr id="28" name="Oval 27"/>
            <p:cNvSpPr/>
            <p:nvPr/>
          </p:nvSpPr>
          <p:spPr bwMode="auto">
            <a:xfrm>
              <a:off x="2286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29" name="Pie 28"/>
            <p:cNvSpPr/>
            <p:nvPr/>
          </p:nvSpPr>
          <p:spPr bwMode="auto">
            <a:xfrm>
              <a:off x="2286000" y="2743200"/>
              <a:ext cx="304800" cy="304800"/>
            </a:xfrm>
            <a:prstGeom prst="pie">
              <a:avLst>
                <a:gd name="adj1" fmla="val 16225059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  <p:sp>
        <p:nvSpPr>
          <p:cNvPr id="30" name="Oval 29"/>
          <p:cNvSpPr/>
          <p:nvPr/>
        </p:nvSpPr>
        <p:spPr bwMode="auto">
          <a:xfrm>
            <a:off x="9635012" y="4923164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85486" y="3377878"/>
            <a:ext cx="298808" cy="298808"/>
            <a:chOff x="2286000" y="2743200"/>
            <a:chExt cx="304800" cy="304800"/>
          </a:xfrm>
        </p:grpSpPr>
        <p:sp>
          <p:nvSpPr>
            <p:cNvPr id="25" name="Oval 24"/>
            <p:cNvSpPr/>
            <p:nvPr/>
          </p:nvSpPr>
          <p:spPr bwMode="auto">
            <a:xfrm>
              <a:off x="2286000" y="2743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31" name="Pie 30"/>
            <p:cNvSpPr/>
            <p:nvPr/>
          </p:nvSpPr>
          <p:spPr bwMode="auto">
            <a:xfrm>
              <a:off x="2286000" y="2743200"/>
              <a:ext cx="304800" cy="304800"/>
            </a:xfrm>
            <a:prstGeom prst="pie">
              <a:avLst>
                <a:gd name="adj1" fmla="val 16225059"/>
                <a:gd name="adj2" fmla="val 0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 bwMode="auto">
          <a:xfrm>
            <a:off x="9635012" y="3377878"/>
            <a:ext cx="298808" cy="2988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4821" tIns="48350" rIns="44821" bIns="4835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None/>
            </a:pPr>
            <a:endParaRPr lang="en-US" sz="1078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635012" y="3922156"/>
            <a:ext cx="298808" cy="298808"/>
            <a:chOff x="6705600" y="3200400"/>
            <a:chExt cx="304800" cy="304800"/>
          </a:xfrm>
        </p:grpSpPr>
        <p:sp>
          <p:nvSpPr>
            <p:cNvPr id="34" name="Oval 33"/>
            <p:cNvSpPr/>
            <p:nvPr/>
          </p:nvSpPr>
          <p:spPr bwMode="auto">
            <a:xfrm>
              <a:off x="6705600" y="3200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  <p:sp>
          <p:nvSpPr>
            <p:cNvPr id="35" name="Pie 34"/>
            <p:cNvSpPr/>
            <p:nvPr/>
          </p:nvSpPr>
          <p:spPr bwMode="auto">
            <a:xfrm>
              <a:off x="6705600" y="3200400"/>
              <a:ext cx="304800" cy="304800"/>
            </a:xfrm>
            <a:prstGeom prst="pie">
              <a:avLst>
                <a:gd name="adj1" fmla="val 16225059"/>
                <a:gd name="adj2" fmla="val 5434047"/>
              </a:avLst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4821" tIns="48350" rIns="44821" bIns="483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Symbol" pitchFamily="18" charset="2"/>
                <a:buNone/>
              </a:pPr>
              <a:endParaRPr lang="en-US" sz="1078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OfficeDev</a:t>
            </a:r>
            <a:r>
              <a:rPr lang="en-US" dirty="0" smtClean="0"/>
              <a:t> – Patters &amp; Practices PnP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dev.office.com/patterns-and-practices</a:t>
            </a:r>
          </a:p>
          <a:p>
            <a:r>
              <a:rPr lang="en-US" dirty="0"/>
              <a:t>Transforming Your SharePoint Full Trust Code to the SharePoint App Model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channel9.msdn.com/Events/TechEd/Europe/2014/DEV-B308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9" y="4814603"/>
            <a:ext cx="8310542" cy="60316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github.com / andrewconnell / pres-sp-ftcapps-addins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</a:p>
          <a:p>
            <a:endParaRPr lang="en-US" dirty="0" smtClean="0"/>
          </a:p>
          <a:p>
            <a:r>
              <a:rPr lang="en-US" dirty="0" smtClean="0"/>
              <a:t>Putting things in perspective – my take on SharePoint development</a:t>
            </a:r>
          </a:p>
          <a:p>
            <a:endParaRPr lang="en-US" dirty="0" smtClean="0"/>
          </a:p>
          <a:p>
            <a:r>
              <a:rPr lang="en-US" dirty="0" smtClean="0"/>
              <a:t>Hot-Button topics</a:t>
            </a:r>
          </a:p>
          <a:p>
            <a:endParaRPr lang="en-US" dirty="0" smtClean="0"/>
          </a:p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Ignite BRK4125</a:t>
            </a:r>
          </a:p>
          <a:p>
            <a:pPr lvl="1"/>
            <a:r>
              <a:rPr lang="en-US" dirty="0" smtClean="0"/>
              <a:t>Transforming your SharePoint Full Trust Code to Add-in Model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channel9.msdn.com/Events/Ignite/2015/BRK4125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Bob German</a:t>
            </a:r>
          </a:p>
          <a:p>
            <a:r>
              <a:rPr lang="en-US" dirty="0" smtClean="0"/>
              <a:t>Chris O’Brien</a:t>
            </a:r>
          </a:p>
          <a:p>
            <a:r>
              <a:rPr lang="en-US" dirty="0" smtClean="0"/>
              <a:t>Erwin van </a:t>
            </a:r>
            <a:r>
              <a:rPr lang="en-US" dirty="0" err="1" smtClean="0"/>
              <a:t>Hunen</a:t>
            </a:r>
            <a:endParaRPr lang="en-US" dirty="0" smtClean="0"/>
          </a:p>
          <a:p>
            <a:r>
              <a:rPr lang="en-US" dirty="0" smtClean="0"/>
              <a:t>Frank </a:t>
            </a:r>
            <a:r>
              <a:rPr lang="en-US" dirty="0" err="1" smtClean="0"/>
              <a:t>Marasco</a:t>
            </a:r>
            <a:endParaRPr lang="en-US" dirty="0" smtClean="0"/>
          </a:p>
          <a:p>
            <a:r>
              <a:rPr lang="en-US" dirty="0" err="1" smtClean="0"/>
              <a:t>Vesa</a:t>
            </a:r>
            <a:r>
              <a:rPr lang="en-US" dirty="0" smtClean="0"/>
              <a:t> </a:t>
            </a:r>
            <a:r>
              <a:rPr lang="en-US" dirty="0" err="1" smtClean="0"/>
              <a:t>Juvonen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SharePoint Add-in?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Solving some of the issues with SharePoint Add-Ins:</a:t>
            </a:r>
            <a:endParaRPr lang="en-US" dirty="0" smtClean="0"/>
          </a:p>
          <a:p>
            <a:pPr lvl="1"/>
            <a:r>
              <a:rPr lang="en-US" dirty="0" smtClean="0"/>
              <a:t>Tight coupling (“pure” SP Add-Ins need to be installed to a SharePoint site for app authentication) </a:t>
            </a:r>
          </a:p>
          <a:p>
            <a:pPr lvl="1"/>
            <a:r>
              <a:rPr lang="en-US" dirty="0" smtClean="0"/>
              <a:t>Global rollout of an app is problematic (tenant-scoped installs appropriate sometimes, but not always..)</a:t>
            </a:r>
          </a:p>
          <a:p>
            <a:pPr lvl="1"/>
            <a:r>
              <a:rPr lang="en-US" dirty="0" smtClean="0"/>
              <a:t>User experience (accessed from Site Contents page of a SharePoint site – user MUST access from SharePoint)</a:t>
            </a:r>
          </a:p>
          <a:p>
            <a:pPr lvl="1"/>
            <a:r>
              <a:rPr lang="en-US" dirty="0" smtClean="0"/>
              <a:t>Little support for native device apps</a:t>
            </a:r>
          </a:p>
          <a:p>
            <a:pPr lvl="1"/>
            <a:r>
              <a:rPr lang="en-US" dirty="0" smtClean="0"/>
              <a:t>Development complexity (related to app model, authentication, SharePoint APIs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SharePoint Add-in?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add-ins are:</a:t>
            </a:r>
            <a:endParaRPr lang="en-US" dirty="0" smtClean="0"/>
          </a:p>
          <a:p>
            <a:pPr lvl="1"/>
            <a:r>
              <a:rPr lang="en-US" dirty="0" smtClean="0"/>
              <a:t>Truly standalone</a:t>
            </a:r>
          </a:p>
          <a:p>
            <a:pPr lvl="1"/>
            <a:r>
              <a:rPr lang="en-GB" dirty="0" smtClean="0"/>
              <a:t>Globally accessible within Office 365</a:t>
            </a:r>
          </a:p>
          <a:p>
            <a:pPr lvl="1"/>
            <a:r>
              <a:rPr lang="en-GB" dirty="0" smtClean="0"/>
              <a:t>Integrated with Office 365 authentication (SSO with Azure AD)</a:t>
            </a:r>
          </a:p>
          <a:p>
            <a:pPr lvl="1"/>
            <a:r>
              <a:rPr lang="en-GB" dirty="0" smtClean="0"/>
              <a:t>Simpler to build (especially for using Office 365 services in your apps – sending mail, calendaring, storing files etc.)</a:t>
            </a:r>
          </a:p>
          <a:p>
            <a:pPr lvl="1"/>
            <a:r>
              <a:rPr lang="en-GB" dirty="0" smtClean="0"/>
              <a:t>Open (develop with .NET, JavaScript, iOS, Android libraries – or use the REST API)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920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smtClean="0"/>
              <a:t>Things </a:t>
            </a:r>
            <a:r>
              <a:rPr lang="en-US" dirty="0"/>
              <a:t>in </a:t>
            </a:r>
            <a:r>
              <a:rPr lang="en-US" dirty="0" smtClean="0"/>
              <a:t>Perspective </a:t>
            </a:r>
            <a:br>
              <a:rPr lang="en-US" dirty="0" smtClean="0"/>
            </a:br>
            <a:r>
              <a:rPr lang="en-US" dirty="0" smtClean="0"/>
              <a:t>My Take </a:t>
            </a:r>
            <a:r>
              <a:rPr lang="en-US" dirty="0"/>
              <a:t>on SharePoint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err="1" smtClean="0">
                <a:hlinkClick r:id="rId2"/>
              </a:rPr>
              <a:t>aconn.me</a:t>
            </a:r>
            <a:r>
              <a:rPr lang="en-US" sz="4000" dirty="0" smtClean="0">
                <a:hlinkClick r:id="rId2"/>
              </a:rPr>
              <a:t> / StateOfSpDev2015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083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Button Full Trust =&gt;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79</TotalTime>
  <Words>869</Words>
  <Application>Microsoft Macintosh PowerPoint</Application>
  <PresentationFormat>Widescreen</PresentationFormat>
  <Paragraphs>164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Calibri</vt:lpstr>
      <vt:lpstr>Calibri Light</vt:lpstr>
      <vt:lpstr>Century Gothic</vt:lpstr>
      <vt:lpstr>Courier New</vt:lpstr>
      <vt:lpstr>Segoe</vt:lpstr>
      <vt:lpstr>Segoe Light</vt:lpstr>
      <vt:lpstr>Segoe UI</vt:lpstr>
      <vt:lpstr>Segoe UI Light</vt:lpstr>
      <vt:lpstr>Segoe UI Semibold</vt:lpstr>
      <vt:lpstr>Symbol</vt:lpstr>
      <vt:lpstr>Wingdings</vt:lpstr>
      <vt:lpstr>Wingdings 2</vt:lpstr>
      <vt:lpstr>Arial</vt:lpstr>
      <vt:lpstr>Quotable</vt:lpstr>
      <vt:lpstr>Moving from SharePoint Fully Trusted Code Solutions to SharePoint Add-ins</vt:lpstr>
      <vt:lpstr>PowerPoint Presentation</vt:lpstr>
      <vt:lpstr>Topics</vt:lpstr>
      <vt:lpstr>Credits…</vt:lpstr>
      <vt:lpstr>Where are we?</vt:lpstr>
      <vt:lpstr>What is a SharePoint Add-in?</vt:lpstr>
      <vt:lpstr>What is a SharePoint Add-in?</vt:lpstr>
      <vt:lpstr>Putting Things in Perspective  My Take on SharePoint Development</vt:lpstr>
      <vt:lpstr>Hot Button Full Trust =&gt; ?</vt:lpstr>
      <vt:lpstr>Branding</vt:lpstr>
      <vt:lpstr>Theme vs. Master Page</vt:lpstr>
      <vt:lpstr>Branding Resources</vt:lpstr>
      <vt:lpstr>Remote Provisioning </vt:lpstr>
      <vt:lpstr>PnP Provisioning Engine</vt:lpstr>
      <vt:lpstr>PnP’s Provisioning Template Schema</vt:lpstr>
      <vt:lpstr>Provisioning Resources</vt:lpstr>
      <vt:lpstr>Sandboxed Solutions</vt:lpstr>
      <vt:lpstr>What are Sandboxed Solutions?</vt:lpstr>
      <vt:lpstr>Sandboxed Solutions</vt:lpstr>
      <vt:lpstr>App Script Parts vs. Client Web Parts</vt:lpstr>
      <vt:lpstr>App Parts vs. App Script Parts</vt:lpstr>
      <vt:lpstr>Resources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 for the SharePoint &amp; Office 365 Developer</dc:title>
  <dc:creator>Andrew Connell</dc:creator>
  <cp:lastModifiedBy>Andrew Connell</cp:lastModifiedBy>
  <cp:revision>11</cp:revision>
  <dcterms:created xsi:type="dcterms:W3CDTF">2015-06-18T14:13:45Z</dcterms:created>
  <dcterms:modified xsi:type="dcterms:W3CDTF">2015-08-24T14:38:54Z</dcterms:modified>
</cp:coreProperties>
</file>