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81" r:id="rId6"/>
    <p:sldId id="1582" r:id="rId7"/>
    <p:sldId id="1583" r:id="rId8"/>
    <p:sldId id="1584"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3271" autoAdjust="0"/>
  </p:normalViewPr>
  <p:slideViewPr>
    <p:cSldViewPr snapToGrid="0">
      <p:cViewPr varScale="1">
        <p:scale>
          <a:sx n="69" d="100"/>
          <a:sy n="69" d="100"/>
        </p:scale>
        <p:origin x="82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72BD105A-491B-6248-8040-6008BF192949}" type="presOf" srcId="{0BD9C940-EE39-9243-B135-9158DE22D1B8}" destId="{BA0B0F0D-C1A2-A543-9D81-E0023AD41733}" srcOrd="0" destOrd="1"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CD26B664-0725-864D-A546-F0C6FD9E50BD}" type="presOf" srcId="{5D430FDB-4F7F-BD4F-A8A2-ACE3B19E5491}" destId="{71E57A2F-7FFD-0640-81DE-62B470CD78FC}" srcOrd="0" destOrd="1" presId="urn:microsoft.com/office/officeart/2005/8/layout/vList2"/>
    <dgm:cxn modelId="{B8DE8851-F7C1-FB42-A83C-BFD0783405C3}" type="presOf" srcId="{25FDB71C-6DE1-C942-A0FC-22E8CF8B5E0A}" destId="{D590C922-94BA-9F4D-B8F8-A8E428A9D936}" srcOrd="0" destOrd="7"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69853"/>
        <a:ext cx="3526453" cy="1398900"/>
      </dsp:txXfrm>
    </dsp:sp>
    <dsp:sp modelId="{94701F3D-C5AB-ED43-A43A-96F1573EBFF4}">
      <dsp:nvSpPr>
        <dsp:cNvPr id="0" name=""/>
        <dsp:cNvSpPr/>
      </dsp:nvSpPr>
      <dsp:spPr>
        <a:xfrm>
          <a:off x="3616"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8753"/>
        <a:ext cx="3526453" cy="3752071"/>
      </dsp:txXfrm>
    </dsp:sp>
    <dsp:sp modelId="{76F2FD95-1575-944F-B97E-E290885EA905}">
      <dsp:nvSpPr>
        <dsp:cNvPr id="0" name=""/>
        <dsp:cNvSpPr/>
      </dsp:nvSpPr>
      <dsp:spPr>
        <a:xfrm>
          <a:off x="4023773"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69853"/>
        <a:ext cx="3526453" cy="1398900"/>
      </dsp:txXfrm>
    </dsp:sp>
    <dsp:sp modelId="{35D0C4CB-977A-234C-8250-7907B6A18896}">
      <dsp:nvSpPr>
        <dsp:cNvPr id="0" name=""/>
        <dsp:cNvSpPr/>
      </dsp:nvSpPr>
      <dsp:spPr>
        <a:xfrm>
          <a:off x="4023773"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8753"/>
        <a:ext cx="3526453" cy="3752071"/>
      </dsp:txXfrm>
    </dsp:sp>
    <dsp:sp modelId="{B18F7E79-C1EE-C147-B91F-863D979C5188}">
      <dsp:nvSpPr>
        <dsp:cNvPr id="0" name=""/>
        <dsp:cNvSpPr/>
      </dsp:nvSpPr>
      <dsp:spPr>
        <a:xfrm>
          <a:off x="8043930"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69853"/>
        <a:ext cx="3526453" cy="1398900"/>
      </dsp:txXfrm>
    </dsp:sp>
    <dsp:sp modelId="{2C4520AC-9D4A-BC47-AFD0-546668CFEF6C}">
      <dsp:nvSpPr>
        <dsp:cNvPr id="0" name=""/>
        <dsp:cNvSpPr/>
      </dsp:nvSpPr>
      <dsp:spPr>
        <a:xfrm>
          <a:off x="8043930"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875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4/27/2022 12:53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4/27/2022 12:53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JavaScript, generates TypeScript type declarations from your TypeScript files, and </a:t>
            </a:r>
            <a:r>
              <a:rPr lang="en-US" dirty="0" err="1"/>
              <a:t>transpiles</a:t>
            </a:r>
            <a:r>
              <a:rPr lang="en-US" dirty="0"/>
              <a:t> SCSS files to CSS. All these files are placed in the **./lib** folder in your project.</a:t>
            </a:r>
          </a:p>
          <a:p>
            <a:endParaRPr lang="en-US" dirty="0"/>
          </a:p>
          <a:p>
            <a:r>
              <a:rPr lang="en-US" dirty="0"/>
              <a:t>The build process is started when you run the gulp task **build** from the command line:</a:t>
            </a:r>
          </a:p>
          <a:p>
            <a:endParaRPr lang="en-US" dirty="0"/>
          </a:p>
          <a:p>
            <a:r>
              <a:rPr lang="en-US" dirty="0"/>
              <a:t>```console</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bundles are generated with specific components in them, or if all components in the project are grouped into a single bundle.</a:t>
            </a:r>
          </a:p>
          <a:p>
            <a:endParaRPr lang="en-US" dirty="0"/>
          </a:p>
          <a:p>
            <a:r>
              <a:rPr lang="en-US" dirty="0"/>
              <a:t>The popular open-source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started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 The minified files are saved to the **./release/assets** folder.</a:t>
            </a:r>
          </a:p>
          <a:p>
            <a:endParaRPr lang="en-US" dirty="0"/>
          </a:p>
          <a:p>
            <a:r>
              <a:rPr lang="en-US" dirty="0"/>
              <a:t>```console</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into a ZIP archive with a **</a:t>
            </a:r>
            <a:r>
              <a:rPr lang="en-US" dirty="0" err="1"/>
              <a:t>sppkg</a:t>
            </a:r>
            <a:r>
              <a:rPr lang="en-US" dirty="0"/>
              <a:t>** extension that's saved to the **./</a:t>
            </a:r>
            <a:r>
              <a:rPr lang="en-US" dirty="0" err="1"/>
              <a:t>sharepoint</a:t>
            </a:r>
            <a:r>
              <a:rPr lang="en-US" dirty="0"/>
              <a:t>/solution** folder in your project. This file is referred to as the *SharePoint package*.</a:t>
            </a:r>
          </a:p>
          <a:p>
            <a:endParaRPr lang="en-US" dirty="0"/>
          </a:p>
          <a:p>
            <a:r>
              <a:rPr lang="en-US" dirty="0"/>
              <a:t>Before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**./release/assets**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you're responsible for deploying the files to a location your users can access, such as an Azure CDN.</a:t>
            </a:r>
          </a:p>
          <a:p>
            <a:endParaRPr lang="en-US" dirty="0"/>
          </a:p>
          <a:p>
            <a:r>
              <a:rPr lang="en-US" dirty="0"/>
              <a:t>The packaging process is started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```console</a:t>
            </a:r>
          </a:p>
          <a:p>
            <a:r>
              <a:rPr lang="en-US" dirty="0"/>
              <a:t>gulp package-solution</a:t>
            </a:r>
          </a:p>
          <a:p>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you're bundling and packaging for production. When the switch isn't present, it indicates you're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a:t>
            </a:r>
            <a:r>
              <a:rPr lang="en-US" dirty="0" err="1"/>
              <a:t>unminified</a:t>
            </a:r>
            <a:r>
              <a:rPr lang="en-US" dirty="0"/>
              <a:t>.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 can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doesn't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and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is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ZIP archive with a **</a:t>
            </a:r>
            <a:r>
              <a:rPr lang="en-US" dirty="0" err="1"/>
              <a:t>sppkg</a:t>
            </a:r>
            <a:r>
              <a:rPr lang="en-US" dirty="0"/>
              <a:t>** extension.</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enable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7" name="Picture 6">
            <a:extLst>
              <a:ext uri="{FF2B5EF4-FFF2-40B4-BE49-F238E27FC236}">
                <a16:creationId xmlns:a16="http://schemas.microsoft.com/office/drawing/2014/main" id="{C7B5015E-FBD6-4BBD-A7D0-2900398EDE79}"/>
              </a:ext>
            </a:extLst>
          </p:cNvPr>
          <p:cNvPicPr>
            <a:picLocks noChangeAspect="1"/>
          </p:cNvPicPr>
          <p:nvPr/>
        </p:nvPicPr>
        <p:blipFill>
          <a:blip r:embed="rId3"/>
          <a:stretch>
            <a:fillRect/>
          </a:stretch>
        </p:blipFill>
        <p:spPr>
          <a:xfrm>
            <a:off x="6593564" y="827499"/>
            <a:ext cx="5444836" cy="2789995"/>
          </a:xfrm>
          <a:prstGeom prst="rect">
            <a:avLst/>
          </a:prstGeom>
        </p:spPr>
      </p:pic>
      <p:pic>
        <p:nvPicPr>
          <p:cNvPr id="9" name="Picture 8">
            <a:extLst>
              <a:ext uri="{FF2B5EF4-FFF2-40B4-BE49-F238E27FC236}">
                <a16:creationId xmlns:a16="http://schemas.microsoft.com/office/drawing/2014/main" id="{60E06CCB-E82D-4009-BC7A-B1B9565C01B4}"/>
              </a:ext>
            </a:extLst>
          </p:cNvPr>
          <p:cNvPicPr>
            <a:picLocks noChangeAspect="1"/>
          </p:cNvPicPr>
          <p:nvPr/>
        </p:nvPicPr>
        <p:blipFill>
          <a:blip r:embed="rId4"/>
          <a:stretch>
            <a:fillRect/>
          </a:stretch>
        </p:blipFill>
        <p:spPr>
          <a:xfrm>
            <a:off x="6593564" y="3933418"/>
            <a:ext cx="5444836" cy="28169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2691</Words>
  <Application>Microsoft Office PowerPoint</Application>
  <PresentationFormat>Custom</PresentationFormat>
  <Paragraphs>224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2022-04-27T17:17:23Z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