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3"/>
  </p:notesMasterIdLst>
  <p:handoutMasterIdLst>
    <p:handoutMasterId r:id="rId24"/>
  </p:handoutMasterIdLst>
  <p:sldIdLst>
    <p:sldId id="257" r:id="rId3"/>
    <p:sldId id="263" r:id="rId4"/>
    <p:sldId id="1548" r:id="rId5"/>
    <p:sldId id="1549" r:id="rId6"/>
    <p:sldId id="1550" r:id="rId7"/>
    <p:sldId id="1551" r:id="rId8"/>
    <p:sldId id="1581" r:id="rId9"/>
    <p:sldId id="1552" r:id="rId10"/>
    <p:sldId id="1553" r:id="rId11"/>
    <p:sldId id="1554" r:id="rId12"/>
    <p:sldId id="1556" r:id="rId13"/>
    <p:sldId id="1555" r:id="rId14"/>
    <p:sldId id="1557" r:id="rId15"/>
    <p:sldId id="1558" r:id="rId16"/>
    <p:sldId id="1559" r:id="rId17"/>
    <p:sldId id="265" r:id="rId18"/>
    <p:sldId id="283" r:id="rId19"/>
    <p:sldId id="279" r:id="rId20"/>
    <p:sldId id="261" r:id="rId21"/>
    <p:sldId id="260" r:id="rId2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extensions intro" id="{7AD6C352-0A45-444E-B8F9-8D2038BF74CA}">
          <p14:sldIdLst>
            <p14:sldId id="1548"/>
            <p14:sldId id="1549"/>
            <p14:sldId id="1550"/>
            <p14:sldId id="1551"/>
            <p14:sldId id="1581"/>
          </p14:sldIdLst>
        </p14:section>
        <p14:section name="testing" id="{8E3AA920-E048-4638-9677-E7ABDDCA76E7}">
          <p14:sldIdLst>
            <p14:sldId id="1552"/>
            <p14:sldId id="1553"/>
            <p14:sldId id="1554"/>
            <p14:sldId id="1556"/>
            <p14:sldId id="1555"/>
          </p14:sldIdLst>
        </p14:section>
        <p14:section name="app-customizer" id="{2BECC8A6-E6AF-4813-8A56-4DE0B6DE0391}">
          <p14:sldIdLst>
            <p14:sldId id="1557"/>
            <p14:sldId id="1558"/>
            <p14:sldId id="1559"/>
            <p14:sldId id="265"/>
          </p14:sldIdLst>
        </p14:section>
        <p14:section name="outro" id="{BF29E249-6E71-4BBE-B175-E1751A1C0B1C}">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089" autoAdjust="0"/>
    <p:restoredTop sz="71780" autoAdjust="0"/>
  </p:normalViewPr>
  <p:slideViewPr>
    <p:cSldViewPr snapToGrid="0">
      <p:cViewPr varScale="1">
        <p:scale>
          <a:sx n="69" d="100"/>
          <a:sy n="69" d="100"/>
        </p:scale>
        <p:origin x="1170"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C085B4-97CE-2149-B002-3BE96E991E3C}"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7FD8A240-07A6-F345-A4B5-9AFD7D04E09E}">
      <dgm:prSet/>
      <dgm:spPr/>
      <dgm:t>
        <a:bodyPr/>
        <a:lstStyle/>
        <a:p>
          <a:r>
            <a:rPr lang="en-US" dirty="0"/>
            <a:t>Centralized control of which extensions are available across entire tenant</a:t>
          </a:r>
        </a:p>
      </dgm:t>
    </dgm:pt>
    <dgm:pt modelId="{028B14B4-179B-914A-A696-BC38CCE94176}" type="parTrans" cxnId="{DD996A87-FB18-2B4E-B34F-9E0235E9B363}">
      <dgm:prSet/>
      <dgm:spPr/>
      <dgm:t>
        <a:bodyPr/>
        <a:lstStyle/>
        <a:p>
          <a:endParaRPr lang="en-US"/>
        </a:p>
      </dgm:t>
    </dgm:pt>
    <dgm:pt modelId="{3862C498-2BCA-314C-82B5-D7FF7FA6942A}" type="sibTrans" cxnId="{DD996A87-FB18-2B4E-B34F-9E0235E9B363}">
      <dgm:prSet/>
      <dgm:spPr/>
      <dgm:t>
        <a:bodyPr/>
        <a:lstStyle/>
        <a:p>
          <a:endParaRPr lang="en-US"/>
        </a:p>
      </dgm:t>
    </dgm:pt>
    <dgm:pt modelId="{11DE7530-2214-3A46-9779-D26EBB89B8D8}">
      <dgm:prSet/>
      <dgm:spPr/>
      <dgm:t>
        <a:bodyPr/>
        <a:lstStyle/>
        <a:p>
          <a:r>
            <a:rPr lang="en-US" dirty="0"/>
            <a:t>Consistent end-user experience across all sites</a:t>
          </a:r>
        </a:p>
      </dgm:t>
    </dgm:pt>
    <dgm:pt modelId="{3BEBEC14-E9DD-5C4A-9EAF-10414B491D11}" type="parTrans" cxnId="{63C3212D-1DCF-8044-A3CF-E372F4EA8362}">
      <dgm:prSet/>
      <dgm:spPr/>
      <dgm:t>
        <a:bodyPr/>
        <a:lstStyle/>
        <a:p>
          <a:endParaRPr lang="en-US"/>
        </a:p>
      </dgm:t>
    </dgm:pt>
    <dgm:pt modelId="{92A6A7B2-A1F5-D54F-B97F-04866B340CB4}" type="sibTrans" cxnId="{63C3212D-1DCF-8044-A3CF-E372F4EA8362}">
      <dgm:prSet/>
      <dgm:spPr/>
      <dgm:t>
        <a:bodyPr/>
        <a:lstStyle/>
        <a:p>
          <a:endParaRPr lang="en-US"/>
        </a:p>
      </dgm:t>
    </dgm:pt>
    <dgm:pt modelId="{1680333F-291D-CB49-8833-C083699793E0}">
      <dgm:prSet/>
      <dgm:spPr/>
      <dgm:t>
        <a:bodyPr/>
        <a:lstStyle/>
        <a:p>
          <a:r>
            <a:rPr lang="en-US"/>
            <a:t>Consistent deployment across all sites</a:t>
          </a:r>
        </a:p>
      </dgm:t>
    </dgm:pt>
    <dgm:pt modelId="{C10B1D88-E652-2D4F-8ACE-F0697B3A391B}" type="parTrans" cxnId="{70FC43EC-0675-224E-B036-A5C97B43D40B}">
      <dgm:prSet/>
      <dgm:spPr/>
      <dgm:t>
        <a:bodyPr/>
        <a:lstStyle/>
        <a:p>
          <a:endParaRPr lang="en-US"/>
        </a:p>
      </dgm:t>
    </dgm:pt>
    <dgm:pt modelId="{937A4B5F-43A6-7747-8ABD-911B96ACF32C}" type="sibTrans" cxnId="{70FC43EC-0675-224E-B036-A5C97B43D40B}">
      <dgm:prSet/>
      <dgm:spPr/>
      <dgm:t>
        <a:bodyPr/>
        <a:lstStyle/>
        <a:p>
          <a:endParaRPr lang="en-US"/>
        </a:p>
      </dgm:t>
    </dgm:pt>
    <dgm:pt modelId="{A8E42F35-E34E-9E4B-A895-3BC748187CD3}">
      <dgm:prSet/>
      <dgm:spPr/>
      <dgm:t>
        <a:bodyPr/>
        <a:lstStyle/>
        <a:p>
          <a:r>
            <a:rPr lang="en-US" dirty="0"/>
            <a:t>Automatically enable functionality on newly created sites</a:t>
          </a:r>
        </a:p>
      </dgm:t>
    </dgm:pt>
    <dgm:pt modelId="{8D054F3E-704E-1F47-866C-CB97D4DF2B6E}" type="parTrans" cxnId="{96B4197D-2080-E246-BEDB-AC65A9B0EC38}">
      <dgm:prSet/>
      <dgm:spPr/>
      <dgm:t>
        <a:bodyPr/>
        <a:lstStyle/>
        <a:p>
          <a:endParaRPr lang="en-US"/>
        </a:p>
      </dgm:t>
    </dgm:pt>
    <dgm:pt modelId="{976463D6-3DF4-D14D-BDED-C1EC5A591A19}" type="sibTrans" cxnId="{96B4197D-2080-E246-BEDB-AC65A9B0EC38}">
      <dgm:prSet/>
      <dgm:spPr/>
      <dgm:t>
        <a:bodyPr/>
        <a:lstStyle/>
        <a:p>
          <a:endParaRPr lang="en-US"/>
        </a:p>
      </dgm:t>
    </dgm:pt>
    <dgm:pt modelId="{70B8A340-42D2-FA49-B0EC-FAFE4652EAD9}" type="pres">
      <dgm:prSet presAssocID="{0FC085B4-97CE-2149-B002-3BE96E991E3C}" presName="linear" presStyleCnt="0">
        <dgm:presLayoutVars>
          <dgm:animLvl val="lvl"/>
          <dgm:resizeHandles val="exact"/>
        </dgm:presLayoutVars>
      </dgm:prSet>
      <dgm:spPr/>
    </dgm:pt>
    <dgm:pt modelId="{8C7BF5B7-4285-C94D-AA34-B3807C7E91FB}" type="pres">
      <dgm:prSet presAssocID="{7FD8A240-07A6-F345-A4B5-9AFD7D04E09E}" presName="parentText" presStyleLbl="node1" presStyleIdx="0" presStyleCnt="4">
        <dgm:presLayoutVars>
          <dgm:chMax val="0"/>
          <dgm:bulletEnabled val="1"/>
        </dgm:presLayoutVars>
      </dgm:prSet>
      <dgm:spPr/>
    </dgm:pt>
    <dgm:pt modelId="{71821DAF-B8DE-4847-AD0B-FB527D8F4B9F}" type="pres">
      <dgm:prSet presAssocID="{3862C498-2BCA-314C-82B5-D7FF7FA6942A}" presName="spacer" presStyleCnt="0"/>
      <dgm:spPr/>
    </dgm:pt>
    <dgm:pt modelId="{2FB78BDF-7C8F-1F41-8CD6-4B786B18D9FD}" type="pres">
      <dgm:prSet presAssocID="{11DE7530-2214-3A46-9779-D26EBB89B8D8}" presName="parentText" presStyleLbl="node1" presStyleIdx="1" presStyleCnt="4">
        <dgm:presLayoutVars>
          <dgm:chMax val="0"/>
          <dgm:bulletEnabled val="1"/>
        </dgm:presLayoutVars>
      </dgm:prSet>
      <dgm:spPr/>
    </dgm:pt>
    <dgm:pt modelId="{58002D7A-B9F3-834F-9C0F-78A9A23B51E3}" type="pres">
      <dgm:prSet presAssocID="{92A6A7B2-A1F5-D54F-B97F-04866B340CB4}" presName="spacer" presStyleCnt="0"/>
      <dgm:spPr/>
    </dgm:pt>
    <dgm:pt modelId="{B0272B02-624D-2445-B63B-A4B45C1ED737}" type="pres">
      <dgm:prSet presAssocID="{1680333F-291D-CB49-8833-C083699793E0}" presName="parentText" presStyleLbl="node1" presStyleIdx="2" presStyleCnt="4">
        <dgm:presLayoutVars>
          <dgm:chMax val="0"/>
          <dgm:bulletEnabled val="1"/>
        </dgm:presLayoutVars>
      </dgm:prSet>
      <dgm:spPr/>
    </dgm:pt>
    <dgm:pt modelId="{2B5AA8B1-3487-504A-9244-8AB27325ED6A}" type="pres">
      <dgm:prSet presAssocID="{937A4B5F-43A6-7747-8ABD-911B96ACF32C}" presName="spacer" presStyleCnt="0"/>
      <dgm:spPr/>
    </dgm:pt>
    <dgm:pt modelId="{E4AF1CAC-D73A-A24F-9293-09183EA92B01}" type="pres">
      <dgm:prSet presAssocID="{A8E42F35-E34E-9E4B-A895-3BC748187CD3}" presName="parentText" presStyleLbl="node1" presStyleIdx="3" presStyleCnt="4">
        <dgm:presLayoutVars>
          <dgm:chMax val="0"/>
          <dgm:bulletEnabled val="1"/>
        </dgm:presLayoutVars>
      </dgm:prSet>
      <dgm:spPr/>
    </dgm:pt>
  </dgm:ptLst>
  <dgm:cxnLst>
    <dgm:cxn modelId="{1A54CE04-8A96-4E4A-89DB-FB2A1A17744F}" type="presOf" srcId="{7FD8A240-07A6-F345-A4B5-9AFD7D04E09E}" destId="{8C7BF5B7-4285-C94D-AA34-B3807C7E91FB}" srcOrd="0" destOrd="0" presId="urn:microsoft.com/office/officeart/2005/8/layout/vList2"/>
    <dgm:cxn modelId="{63C3212D-1DCF-8044-A3CF-E372F4EA8362}" srcId="{0FC085B4-97CE-2149-B002-3BE96E991E3C}" destId="{11DE7530-2214-3A46-9779-D26EBB89B8D8}" srcOrd="1" destOrd="0" parTransId="{3BEBEC14-E9DD-5C4A-9EAF-10414B491D11}" sibTransId="{92A6A7B2-A1F5-D54F-B97F-04866B340CB4}"/>
    <dgm:cxn modelId="{97FF1C33-165D-9744-B9DD-5FD72C89A0A7}" type="presOf" srcId="{1680333F-291D-CB49-8833-C083699793E0}" destId="{B0272B02-624D-2445-B63B-A4B45C1ED737}" srcOrd="0" destOrd="0" presId="urn:microsoft.com/office/officeart/2005/8/layout/vList2"/>
    <dgm:cxn modelId="{FBA34671-A6B0-B74F-B2B2-C18DD774C1FA}" type="presOf" srcId="{11DE7530-2214-3A46-9779-D26EBB89B8D8}" destId="{2FB78BDF-7C8F-1F41-8CD6-4B786B18D9FD}" srcOrd="0" destOrd="0" presId="urn:microsoft.com/office/officeart/2005/8/layout/vList2"/>
    <dgm:cxn modelId="{25C03C5A-4ECE-A34E-96BF-DE75E1E0F7EB}" type="presOf" srcId="{0FC085B4-97CE-2149-B002-3BE96E991E3C}" destId="{70B8A340-42D2-FA49-B0EC-FAFE4652EAD9}" srcOrd="0" destOrd="0" presId="urn:microsoft.com/office/officeart/2005/8/layout/vList2"/>
    <dgm:cxn modelId="{96B4197D-2080-E246-BEDB-AC65A9B0EC38}" srcId="{0FC085B4-97CE-2149-B002-3BE96E991E3C}" destId="{A8E42F35-E34E-9E4B-A895-3BC748187CD3}" srcOrd="3" destOrd="0" parTransId="{8D054F3E-704E-1F47-866C-CB97D4DF2B6E}" sibTransId="{976463D6-3DF4-D14D-BDED-C1EC5A591A19}"/>
    <dgm:cxn modelId="{DD996A87-FB18-2B4E-B34F-9E0235E9B363}" srcId="{0FC085B4-97CE-2149-B002-3BE96E991E3C}" destId="{7FD8A240-07A6-F345-A4B5-9AFD7D04E09E}" srcOrd="0" destOrd="0" parTransId="{028B14B4-179B-914A-A696-BC38CCE94176}" sibTransId="{3862C498-2BCA-314C-82B5-D7FF7FA6942A}"/>
    <dgm:cxn modelId="{78A0C8DA-8CE3-C440-99CD-A857846AFA85}" type="presOf" srcId="{A8E42F35-E34E-9E4B-A895-3BC748187CD3}" destId="{E4AF1CAC-D73A-A24F-9293-09183EA92B01}" srcOrd="0" destOrd="0" presId="urn:microsoft.com/office/officeart/2005/8/layout/vList2"/>
    <dgm:cxn modelId="{70FC43EC-0675-224E-B036-A5C97B43D40B}" srcId="{0FC085B4-97CE-2149-B002-3BE96E991E3C}" destId="{1680333F-291D-CB49-8833-C083699793E0}" srcOrd="2" destOrd="0" parTransId="{C10B1D88-E652-2D4F-8ACE-F0697B3A391B}" sibTransId="{937A4B5F-43A6-7747-8ABD-911B96ACF32C}"/>
    <dgm:cxn modelId="{B1339EEF-B8A9-614B-B785-E1E1DDC6BFF9}" type="presParOf" srcId="{70B8A340-42D2-FA49-B0EC-FAFE4652EAD9}" destId="{8C7BF5B7-4285-C94D-AA34-B3807C7E91FB}" srcOrd="0" destOrd="0" presId="urn:microsoft.com/office/officeart/2005/8/layout/vList2"/>
    <dgm:cxn modelId="{02285177-8807-414E-9520-6B60D7C66255}" type="presParOf" srcId="{70B8A340-42D2-FA49-B0EC-FAFE4652EAD9}" destId="{71821DAF-B8DE-4847-AD0B-FB527D8F4B9F}" srcOrd="1" destOrd="0" presId="urn:microsoft.com/office/officeart/2005/8/layout/vList2"/>
    <dgm:cxn modelId="{7726104D-4EDF-B047-B88B-5F5559FC57FD}" type="presParOf" srcId="{70B8A340-42D2-FA49-B0EC-FAFE4652EAD9}" destId="{2FB78BDF-7C8F-1F41-8CD6-4B786B18D9FD}" srcOrd="2" destOrd="0" presId="urn:microsoft.com/office/officeart/2005/8/layout/vList2"/>
    <dgm:cxn modelId="{32E62C55-ABAD-A64D-9384-FCE896AF5A72}" type="presParOf" srcId="{70B8A340-42D2-FA49-B0EC-FAFE4652EAD9}" destId="{58002D7A-B9F3-834F-9C0F-78A9A23B51E3}" srcOrd="3" destOrd="0" presId="urn:microsoft.com/office/officeart/2005/8/layout/vList2"/>
    <dgm:cxn modelId="{C226389F-AFD2-034B-866E-A7A99E079EE8}" type="presParOf" srcId="{70B8A340-42D2-FA49-B0EC-FAFE4652EAD9}" destId="{B0272B02-624D-2445-B63B-A4B45C1ED737}" srcOrd="4" destOrd="0" presId="urn:microsoft.com/office/officeart/2005/8/layout/vList2"/>
    <dgm:cxn modelId="{BDB264E5-F384-E44B-ABF5-4443E05765C0}" type="presParOf" srcId="{70B8A340-42D2-FA49-B0EC-FAFE4652EAD9}" destId="{2B5AA8B1-3487-504A-9244-8AB27325ED6A}" srcOrd="5" destOrd="0" presId="urn:microsoft.com/office/officeart/2005/8/layout/vList2"/>
    <dgm:cxn modelId="{AA0B622C-E2FE-734F-93ED-184FA8099C32}" type="presParOf" srcId="{70B8A340-42D2-FA49-B0EC-FAFE4652EAD9}" destId="{E4AF1CAC-D73A-A24F-9293-09183EA92B01}"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7BF5B7-4285-C94D-AA34-B3807C7E91FB}">
      <dsp:nvSpPr>
        <dsp:cNvPr id="0" name=""/>
        <dsp:cNvSpPr/>
      </dsp:nvSpPr>
      <dsp:spPr>
        <a:xfrm>
          <a:off x="0" y="710216"/>
          <a:ext cx="11481092" cy="69498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Centralized control of which extensions are available across entire tenant</a:t>
          </a:r>
        </a:p>
      </dsp:txBody>
      <dsp:txXfrm>
        <a:off x="33926" y="744142"/>
        <a:ext cx="11413240" cy="627128"/>
      </dsp:txXfrm>
    </dsp:sp>
    <dsp:sp modelId="{2FB78BDF-7C8F-1F41-8CD6-4B786B18D9FD}">
      <dsp:nvSpPr>
        <dsp:cNvPr id="0" name=""/>
        <dsp:cNvSpPr/>
      </dsp:nvSpPr>
      <dsp:spPr>
        <a:xfrm>
          <a:off x="0" y="1482956"/>
          <a:ext cx="11481092" cy="69498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Consistent end-user experience across all sites</a:t>
          </a:r>
        </a:p>
      </dsp:txBody>
      <dsp:txXfrm>
        <a:off x="33926" y="1516882"/>
        <a:ext cx="11413240" cy="627128"/>
      </dsp:txXfrm>
    </dsp:sp>
    <dsp:sp modelId="{B0272B02-624D-2445-B63B-A4B45C1ED737}">
      <dsp:nvSpPr>
        <dsp:cNvPr id="0" name=""/>
        <dsp:cNvSpPr/>
      </dsp:nvSpPr>
      <dsp:spPr>
        <a:xfrm>
          <a:off x="0" y="2255696"/>
          <a:ext cx="11481092" cy="69498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Consistent deployment across all sites</a:t>
          </a:r>
        </a:p>
      </dsp:txBody>
      <dsp:txXfrm>
        <a:off x="33926" y="2289622"/>
        <a:ext cx="11413240" cy="627128"/>
      </dsp:txXfrm>
    </dsp:sp>
    <dsp:sp modelId="{E4AF1CAC-D73A-A24F-9293-09183EA92B01}">
      <dsp:nvSpPr>
        <dsp:cNvPr id="0" name=""/>
        <dsp:cNvSpPr/>
      </dsp:nvSpPr>
      <dsp:spPr>
        <a:xfrm>
          <a:off x="0" y="3028436"/>
          <a:ext cx="11481092" cy="69498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Automatically enable functionality on newly created sites</a:t>
          </a:r>
        </a:p>
      </dsp:txBody>
      <dsp:txXfrm>
        <a:off x="33926" y="3062362"/>
        <a:ext cx="11413240" cy="6271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8/28/2020 7:21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8/28/2020 7:21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8/28/2020 7:21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Some extensions support tenant wide deployment. Tenant wide deployment allows you to have centralized control of which extensions are available across all sites in a tenant. This deployment option enables you to easily implement a consistent user experience across all of your sites.</a:t>
            </a:r>
          </a:p>
          <a:p>
            <a:endParaRPr lang="en-US" dirty="0"/>
          </a:p>
          <a:p>
            <a:r>
              <a:rPr lang="en-US" dirty="0"/>
              <a:t>The other aspect of tenant wide deployment is that it applies to not just existing sites, but any new sites will have the extension automatically installed as well.</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8/28/2020 7:21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639947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Tenant </a:t>
            </a:r>
            <a:r>
              <a:rPr lang="en-US" dirty="0" err="1"/>
              <a:t>wite</a:t>
            </a:r>
            <a:r>
              <a:rPr lang="en-US" dirty="0"/>
              <a:t> deployment allows you to bypass the need for installing extensions to each site collection. Only application customizers and list view command sets can be deployed tenant wide; field customizers can't be deployed tenant-wide.</a:t>
            </a:r>
          </a:p>
          <a:p>
            <a:endParaRPr lang="en-US" dirty="0"/>
          </a:p>
          <a:p>
            <a:r>
              <a:rPr lang="en-US" dirty="0"/>
              <a:t>The public properties can be set on the extension enabling administrators to apply them to specific list templates or site templates. For example, if you wanted a command set customization to show up in a document library and not a list, you have the ability to specify the public properties on an extension across all the sites.</a:t>
            </a:r>
          </a:p>
          <a:p>
            <a:endParaRPr lang="en-US" dirty="0"/>
          </a:p>
          <a:p>
            <a:r>
              <a:rPr lang="en-US" dirty="0"/>
              <a:t>The presence of a specific file in the project enables an extension tenant wide deployment. When the **</a:t>
            </a:r>
            <a:r>
              <a:rPr lang="en-US" dirty="0" err="1"/>
              <a:t>ClientSideInstances.xml</a:t>
            </a:r>
            <a:r>
              <a:rPr lang="en-US" dirty="0"/>
              <a:t>** file is detected during deployment to the tenant's App Catalog, an entry is added to a special SharePoint list. The values within the XML file are used to add an entry to the list that contains all extensions that are deployed to the tenant:</a:t>
            </a:r>
          </a:p>
          <a:p>
            <a:endParaRPr lang="en-US" dirty="0"/>
          </a:p>
          <a:p>
            <a:r>
              <a:rPr lang="en-US" dirty="0"/>
              <a:t>The **</a:t>
            </a:r>
            <a:r>
              <a:rPr lang="en-US" dirty="0" err="1"/>
              <a:t>ClientSideInstances.xml</a:t>
            </a:r>
            <a:r>
              <a:rPr lang="en-US" dirty="0"/>
              <a:t>** file is added to an extension project by default, located in the **./</a:t>
            </a:r>
            <a:r>
              <a:rPr lang="en-US" dirty="0" err="1"/>
              <a:t>sharepoint</a:t>
            </a:r>
            <a:r>
              <a:rPr lang="en-US" dirty="0"/>
              <a:t>/assets** folder in the project. To disable the extension from being deployed to the entire tenant, delete this file from your project prior to creating the SharePoint package.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8/28/2020 7:21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14521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installs extensions across an all sites in a tenant based on the contents of the **Tenant Wide Extensions** list. This list, in the tenant's App Catalog site, is populated by the **</a:t>
            </a:r>
            <a:r>
              <a:rPr lang="en-US" dirty="0" err="1"/>
              <a:t>ClientSideInstances.xml</a:t>
            </a:r>
            <a:r>
              <a:rPr lang="en-US" dirty="0"/>
              <a:t>** file when an extension is deployed to the App Catalog.</a:t>
            </a:r>
          </a:p>
          <a:p>
            <a:endParaRPr lang="en-US" dirty="0"/>
          </a:p>
          <a:p>
            <a:r>
              <a:rPr lang="en-US" dirty="0"/>
              <a:t>To uninstall an extension from tenant wide deployment, delete the extension's entry in this list or change the value of the **Disabled** field.</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8/28/2020 7:21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798294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one type of SharePoint Framework extension: the application customizer. Application customizers enable you to do two things:</a:t>
            </a:r>
          </a:p>
          <a:p>
            <a:endParaRPr lang="en-US" dirty="0"/>
          </a:p>
          <a:p>
            <a:r>
              <a:rPr lang="en-US" dirty="0"/>
              <a:t>- add script to all pages in a site collection</a:t>
            </a:r>
          </a:p>
          <a:p>
            <a:r>
              <a:rPr lang="en-US" dirty="0"/>
              <a:t>- set the HTML on two well-known `&lt;div&gt;` elements on the page that serve as headers and footers</a:t>
            </a:r>
          </a:p>
          <a:p>
            <a:endParaRPr lang="en-US" dirty="0"/>
          </a:p>
          <a:p>
            <a:r>
              <a:rPr lang="en-US" dirty="0"/>
              <a:t>This type of extension is intended to be the modern experience replacement to the classic experience's delegate control and `</a:t>
            </a:r>
            <a:r>
              <a:rPr lang="en-US" dirty="0" err="1"/>
              <a:t>ScriptLink</a:t>
            </a:r>
            <a:r>
              <a:rPr lang="en-US" dirty="0"/>
              <a:t>` control. Some common uses for application customizers include the following:</a:t>
            </a:r>
          </a:p>
          <a:p>
            <a:endParaRPr lang="en-US" dirty="0"/>
          </a:p>
          <a:p>
            <a:r>
              <a:rPr lang="en-US" dirty="0"/>
              <a:t>- **add script to every page**: If you need to add JavaScript to all pages in your site, the application customizer is perfect for this scenario.</a:t>
            </a:r>
          </a:p>
          <a:p>
            <a:r>
              <a:rPr lang="en-US" dirty="0"/>
              <a:t>- **add third-party libraries to all pages in a site**: Similar to the previous scenario, you can use an application customizer to install a third-party service or library for monitoring or telemetry tracking in a site, such as Azure's Application Insights. The application customizer is used to add the necessary reference to the JavaScript library to all pages and do any required configuration.</a:t>
            </a:r>
          </a:p>
          <a:p>
            <a:r>
              <a:rPr lang="en-US" dirty="0"/>
              <a:t>- **add notice to all pages**: Application customizers are used to add script to a page. You can use this approach to display news, privacy messages or alerts to all your users easily using application customizers.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8/28/2020 7:21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400141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In addition to adding script to all pages, application customizers also enable developers to add HTML to two well-known elements on all pages in a site.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These two elements, called </a:t>
            </a:r>
            <a:r>
              <a:rPr lang="en-US" sz="900" b="0" i="1" kern="1200" dirty="0">
                <a:solidFill>
                  <a:schemeClr val="tx1"/>
                </a:solidFill>
                <a:effectLst/>
                <a:latin typeface="Segoe UI Light" pitchFamily="34" charset="0"/>
                <a:ea typeface="+mn-ea"/>
                <a:cs typeface="+mn-cs"/>
              </a:rPr>
              <a:t>*placeholders*</a:t>
            </a:r>
            <a:r>
              <a:rPr lang="en-US" sz="900" b="0" kern="1200" dirty="0">
                <a:solidFill>
                  <a:schemeClr val="tx1"/>
                </a:solidFill>
                <a:effectLst/>
                <a:latin typeface="Segoe UI Light" pitchFamily="34" charset="0"/>
                <a:ea typeface="+mn-ea"/>
                <a:cs typeface="+mn-cs"/>
              </a:rPr>
              <a:t>, are located at the top and bottom of a page. The top placeholder is a `&lt;div&gt;` that spans the entire top part of the page just below the Office 365 suite bar.</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The bottom placeholder acts as a footer. This `&lt;div&gt;` spans the width of the page.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Both placeholders are sticky in the sense they remained pinned in the browser and don't scroll with the page.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8/28/2020 7:21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11634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write to a placeholder you must first get a reference to it from the application customizer. In this code, notice the two private members `_</a:t>
            </a:r>
            <a:r>
              <a:rPr lang="en-US" dirty="0" err="1"/>
              <a:t>topPlaceholder</a:t>
            </a:r>
            <a:r>
              <a:rPr lang="en-US" dirty="0"/>
              <a:t>` and `_</a:t>
            </a:r>
            <a:r>
              <a:rPr lang="en-US" dirty="0" err="1"/>
              <a:t>bottomPlaceholder</a:t>
            </a:r>
            <a:r>
              <a:rPr lang="en-US" dirty="0"/>
              <a:t>`. You should always first check if you have a reference to the placeholder before writing to it. Otherwise, you can run into errors as you can't have more than one reference to it. </a:t>
            </a:r>
          </a:p>
          <a:p>
            <a:endParaRPr lang="en-US" dirty="0"/>
          </a:p>
          <a:p>
            <a:r>
              <a:rPr lang="en-US" dirty="0"/>
              <a:t>Obtain a reference to the placeholder with the `</a:t>
            </a:r>
            <a:r>
              <a:rPr lang="en-US" dirty="0" err="1"/>
              <a:t>placeholderProvider</a:t>
            </a:r>
            <a:r>
              <a:rPr lang="en-US" dirty="0"/>
              <a:t>` object by calling `</a:t>
            </a:r>
            <a:r>
              <a:rPr lang="en-US" dirty="0" err="1"/>
              <a:t>this.context.placeholderProvider.tryCreateContent</a:t>
            </a:r>
            <a:r>
              <a:rPr lang="en-US" dirty="0"/>
              <a:t>()` method.</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8/28/2020 7:21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212997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8/28/2020 7:21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593812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8/28/2020 7:21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8/28/2020 7:21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8/28/2020 7:21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what SharePoint Framework extensions are and how you can use them to customize SharePoint. Then, you'll learn about one type of extension: application customizers.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8/28/2020 7:21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Framework extensions enable developers to customize and extend the SharePoint user experience. You can use them to customize notification areas, list toolbars, list menus, and list data views. </a:t>
            </a:r>
          </a:p>
          <a:p>
            <a:endParaRPr lang="en-US" dirty="0"/>
          </a:p>
          <a:p>
            <a:r>
              <a:rPr lang="en-US" dirty="0"/>
              <a:t>Microsoft introduced extensions in the SharePoint Framework to allow customers to implement some of the same customization options available in classic sites. Extensions will only work in the modern SharePoint experience and are intended to serve as the modern option for the following options in the classic experience:</a:t>
            </a:r>
          </a:p>
          <a:p>
            <a:endParaRPr lang="en-US" dirty="0"/>
          </a:p>
          <a:p>
            <a:r>
              <a:rPr lang="en-US" dirty="0"/>
              <a:t>- delegate controls and `</a:t>
            </a:r>
            <a:r>
              <a:rPr lang="en-US" dirty="0" err="1"/>
              <a:t>ScriptLink</a:t>
            </a:r>
            <a:r>
              <a:rPr lang="en-US" dirty="0"/>
              <a:t>`</a:t>
            </a:r>
          </a:p>
          <a:p>
            <a:r>
              <a:rPr lang="en-US" dirty="0"/>
              <a:t>- client-side rendering (CSR) and `</a:t>
            </a:r>
            <a:r>
              <a:rPr lang="en-US" dirty="0" err="1"/>
              <a:t>JSLink</a:t>
            </a:r>
            <a:r>
              <a:rPr lang="en-US" dirty="0"/>
              <a:t>`</a:t>
            </a:r>
          </a:p>
          <a:p>
            <a:r>
              <a:rPr lang="en-US" dirty="0"/>
              <a:t>- custom actions</a:t>
            </a:r>
          </a:p>
          <a:p>
            <a:endParaRPr lang="en-US" dirty="0"/>
          </a:p>
          <a:p>
            <a:r>
              <a:rPr lang="en-US" dirty="0"/>
              <a:t>Because they only run in the modern experience, you can only use SharePoint Framework extensions in SharePoint Server 2019 and SharePoint Online.</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8/28/2020 7:21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396085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first type of extension: the application customizer. This extension is intended to be the modern replacement to the legacy delegate controls and `</a:t>
            </a:r>
            <a:r>
              <a:rPr lang="en-US" dirty="0" err="1"/>
              <a:t>ScriptLink</a:t>
            </a:r>
            <a:r>
              <a:rPr lang="en-US" dirty="0"/>
              <a:t>` property.</a:t>
            </a:r>
          </a:p>
          <a:p>
            <a:endParaRPr lang="en-US" dirty="0"/>
          </a:p>
          <a:p>
            <a:r>
              <a:rPr lang="en-US" dirty="0"/>
              <a:t>Application customizers enable you to do two things:</a:t>
            </a:r>
          </a:p>
          <a:p>
            <a:endParaRPr lang="en-US" dirty="0"/>
          </a:p>
          <a:p>
            <a:r>
              <a:rPr lang="en-US" dirty="0"/>
              <a:t>- add script to all pages in a site collection</a:t>
            </a:r>
          </a:p>
          <a:p>
            <a:r>
              <a:rPr lang="en-US" dirty="0"/>
              <a:t>- set the HTML on two well-known `&lt;div&gt;` elements on the page that serve as headers and footers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8/28/2020 7:21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12692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type of extension is the field customizer. This extension is intended to be the modern replacement to the legacy client-side rendering (CSR) framework and `</a:t>
            </a:r>
            <a:r>
              <a:rPr lang="en-US" dirty="0" err="1"/>
              <a:t>JSLink</a:t>
            </a:r>
            <a:r>
              <a:rPr lang="en-US" dirty="0"/>
              <a:t>`.</a:t>
            </a:r>
          </a:p>
          <a:p>
            <a:endParaRPr lang="en-US" dirty="0"/>
          </a:p>
          <a:p>
            <a:r>
              <a:rPr lang="en-US" dirty="0"/>
              <a:t>Field customizers enable you to define the HTML within a cell in a list view. In the following screenshot, notice the **Percent Complete** column is rendered with custom colored bars instead of plain text: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8/28/2020 7:21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883766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type of extension is the command set. This extension is intended to be the modern replacement for legacy custom actions.</a:t>
            </a:r>
          </a:p>
          <a:p>
            <a:endParaRPr lang="en-US" dirty="0"/>
          </a:p>
          <a:p>
            <a:r>
              <a:rPr lang="en-US" dirty="0"/>
              <a:t>Command sets enable you to add buttons to list and library toolbars or to the context menu of items within a list.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8/28/2020 7:21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96545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Yeoman generator for the SharePoint Framework creates the scaffolding (*folders &amp; files*) for a new SharePoint Framework project. After building the project the first time, you'll see even more folders and files present. Just like a .NET Framework project, some of the generated files are temporary and shouldn't be kept in source control.</a:t>
            </a:r>
          </a:p>
          <a:p>
            <a:endParaRPr lang="en-US" dirty="0"/>
          </a:p>
          <a:p>
            <a:r>
              <a:rPr lang="en-US" dirty="0"/>
              <a:t>Let's look at the folders in a newly created and built SharePoint Framework project:</a:t>
            </a:r>
          </a:p>
          <a:p>
            <a:endParaRPr lang="en-US" dirty="0"/>
          </a:p>
          <a:p>
            <a:r>
              <a:rPr lang="en-US" dirty="0"/>
              <a:t>![Screenshot of a SharePoint Framework project in VS Code](../media/02-project-structure.png)</a:t>
            </a:r>
          </a:p>
          <a:p>
            <a:endParaRPr lang="en-US" dirty="0"/>
          </a:p>
          <a:p>
            <a:r>
              <a:rPr lang="en-US" dirty="0"/>
              <a:t>- **.</a:t>
            </a:r>
            <a:r>
              <a:rPr lang="en-US" dirty="0" err="1"/>
              <a:t>vscode</a:t>
            </a:r>
            <a:r>
              <a:rPr lang="en-US" dirty="0"/>
              <a:t>**: This folder contains Visual Studio Code specific files.</a:t>
            </a:r>
          </a:p>
          <a:p>
            <a:r>
              <a:rPr lang="en-US" dirty="0"/>
              <a:t>- **config**: This folder contains configuration files used by the project's various build tasks. You'll edit these files as necessary depending on the types of components you're creating and for specific situations, such as the site to test extensions or adding references to external libraries.</a:t>
            </a:r>
          </a:p>
          <a:p>
            <a:r>
              <a:rPr lang="en-US" dirty="0"/>
              <a:t>- **</a:t>
            </a:r>
            <a:r>
              <a:rPr lang="en-US" dirty="0" err="1"/>
              <a:t>dist</a:t>
            </a:r>
            <a:r>
              <a:rPr lang="en-US" dirty="0"/>
              <a:t>**: This folder, created automatically when you bundle the project, contains the JavaScript bundle &amp; manifest created by the build process that will be used in deployment.</a:t>
            </a:r>
          </a:p>
          <a:p>
            <a:r>
              <a:rPr lang="en-US" dirty="0"/>
              <a:t>- **lib**: This folder, created automatically when you build the project, contains the temporary files generated from the compilation and transpilation of TypeScript to JavaScript and SCSS to CSS files.</a:t>
            </a:r>
          </a:p>
          <a:p>
            <a:r>
              <a:rPr lang="en-US" dirty="0"/>
              <a:t>- **</a:t>
            </a:r>
            <a:r>
              <a:rPr lang="en-US" dirty="0" err="1"/>
              <a:t>node_modules</a:t>
            </a:r>
            <a:r>
              <a:rPr lang="en-US" dirty="0"/>
              <a:t>**: This folder is created automatically when installing package dependencies using the `</a:t>
            </a:r>
            <a:r>
              <a:rPr lang="en-US" dirty="0" err="1"/>
              <a:t>npm</a:t>
            </a:r>
            <a:r>
              <a:rPr lang="en-US" dirty="0"/>
              <a:t> install` command.</a:t>
            </a:r>
          </a:p>
          <a:p>
            <a:r>
              <a:rPr lang="en-US" dirty="0"/>
              <a:t>- **</a:t>
            </a:r>
            <a:r>
              <a:rPr lang="en-US" dirty="0" err="1"/>
              <a:t>src</a:t>
            </a:r>
            <a:r>
              <a:rPr lang="en-US" dirty="0"/>
              <a:t>**: This folder contains all the source code for your project.</a:t>
            </a:r>
          </a:p>
          <a:p>
            <a:r>
              <a:rPr lang="en-US" dirty="0"/>
              <a:t>- **temp**: This folder, created automatically when you test the project, contains files used by the local development web server.</a:t>
            </a:r>
          </a:p>
          <a:p>
            <a:endParaRPr lang="en-US" dirty="0"/>
          </a:p>
          <a:p>
            <a:r>
              <a:rPr lang="en-US" dirty="0"/>
              <a:t>&gt; [!NOTE]</a:t>
            </a:r>
          </a:p>
          <a:p>
            <a:r>
              <a:rPr lang="en-US" dirty="0"/>
              <a:t>&gt; The **</a:t>
            </a:r>
            <a:r>
              <a:rPr lang="en-US" dirty="0" err="1"/>
              <a:t>dist</a:t>
            </a:r>
            <a:r>
              <a:rPr lang="en-US" dirty="0"/>
              <a:t>**, **lib**, **</a:t>
            </a:r>
            <a:r>
              <a:rPr lang="en-US" dirty="0" err="1"/>
              <a:t>node_modules</a:t>
            </a:r>
            <a:r>
              <a:rPr lang="en-US" dirty="0"/>
              <a:t>**, and **temp** folders should not be committed to your source control solution because they are automatically generated by the build process and when installing or restoring dependencies.</a:t>
            </a:r>
          </a:p>
          <a:p>
            <a:r>
              <a:rPr lang="en-US" dirty="0"/>
              <a:t>&gt;</a:t>
            </a:r>
          </a:p>
          <a:p>
            <a:r>
              <a:rPr lang="en-US" dirty="0"/>
              <a:t>&gt; These folders are similar to the **bin**, **obj**, and **packages** folder generated in a .NET project.</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how you can debug and text SharePoint Framework extensions. Unlike client-side web parts, extensions require a live SharePoint site, list, or library. This means you can't test extensions in either the local or SharePoint-hosted workbench. However, you can still build and host extensions projects locally while debugging and testing in a remote SharePoint site.</a:t>
            </a:r>
          </a:p>
          <a:p>
            <a:endParaRPr lang="en-US" dirty="0"/>
          </a:p>
          <a:p>
            <a:r>
              <a:rPr lang="en-US" dirty="0"/>
              <a:t>The testing experience is similar to the experience when you use the hosted SharePoint workbench for a web part development testing and debugging.</a:t>
            </a:r>
          </a:p>
          <a:p>
            <a:endParaRPr lang="en-US" dirty="0"/>
          </a:p>
          <a:p>
            <a:r>
              <a:rPr lang="en-US" dirty="0"/>
              <a:t>To test an extension, you include special query string parameters to the URL of a live SharePoint modern page, list or library. These parameters instruct SharePoint to do the following things:</a:t>
            </a:r>
          </a:p>
          <a:p>
            <a:endParaRPr lang="en-US" dirty="0"/>
          </a:p>
          <a:p>
            <a:r>
              <a:rPr lang="en-US" dirty="0"/>
              <a:t>- load the SharePoint Framework on the page if it isn't already present</a:t>
            </a:r>
          </a:p>
          <a:p>
            <a:r>
              <a:rPr lang="en-US" dirty="0"/>
              <a:t>- the location of the **</a:t>
            </a:r>
            <a:r>
              <a:rPr lang="en-US" dirty="0" err="1"/>
              <a:t>manifest.js</a:t>
            </a:r>
            <a:r>
              <a:rPr lang="en-US" dirty="0"/>
              <a:t>** file from the local web server that tells SharePoint what custom components can be put on the page</a:t>
            </a:r>
          </a:p>
          <a:p>
            <a:r>
              <a:rPr lang="en-US" dirty="0"/>
              <a:t>- which component the SharePoint Framework should load and put on the page</a:t>
            </a:r>
          </a:p>
          <a:p>
            <a:r>
              <a:rPr lang="en-US" dirty="0"/>
              <a:t>- additional properties specific to each component</a:t>
            </a:r>
          </a:p>
          <a:p>
            <a:endParaRPr lang="en-US" dirty="0"/>
          </a:p>
          <a:p>
            <a:r>
              <a:rPr lang="en-US" dirty="0"/>
              <a:t>The Yeoman generator for the SharePoint Framework simplifies this process </a:t>
            </a:r>
            <a:r>
              <a:rPr lang="en-US" dirty="0" err="1"/>
              <a:t>fo</a:t>
            </a:r>
            <a:r>
              <a:rPr lang="en-US" dirty="0"/>
              <a:t> you by creating a configuration that the **gulp serve** task uses to create the debugging URL. These settings are defined in the **./config/</a:t>
            </a:r>
            <a:r>
              <a:rPr lang="en-US" dirty="0" err="1"/>
              <a:t>serve.json</a:t>
            </a:r>
            <a:r>
              <a:rPr lang="en-US" dirty="0"/>
              <a:t>** file.</a:t>
            </a:r>
          </a:p>
          <a:p>
            <a:endParaRPr lang="en-US" dirty="0"/>
          </a:p>
          <a:p>
            <a:r>
              <a:rPr lang="en-US" dirty="0"/>
              <a:t>When SharePoint receives the request with these query string parameters, it will first prompt the user to confirm they want to load debugging scripts. SharePoint does this same technique could be used in a phishing attack. Therefore, you should only load the debugging scripts if you are sure you initiated the request.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8/28/2020 7:21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357831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deployment for extensions is similar in many ways to deploying web parts. The existing SharePoint Feature framework is used to provision assets into a SharePoint environment.</a:t>
            </a:r>
          </a:p>
          <a:p>
            <a:endParaRPr lang="en-US" dirty="0"/>
          </a:p>
          <a:p>
            <a:r>
              <a:rPr lang="en-US" dirty="0"/>
              <a:t>Application customizers and command sets are provisioned in an environment using the `&lt;</a:t>
            </a:r>
            <a:r>
              <a:rPr lang="en-US" dirty="0" err="1"/>
              <a:t>CustomAction</a:t>
            </a:r>
            <a:r>
              <a:rPr lang="en-US" dirty="0"/>
              <a:t>&gt;` element. Field customizers are provisioned into a SharePoint environment as site columns that are defined using the `&lt;Field&gt;` element.</a:t>
            </a:r>
          </a:p>
          <a:p>
            <a:endParaRPr lang="en-US" dirty="0"/>
          </a:p>
          <a:p>
            <a:r>
              <a:rPr lang="en-US" b="0" dirty="0">
                <a:solidFill>
                  <a:srgbClr val="000000"/>
                </a:solidFill>
                <a:effectLst/>
                <a:latin typeface="Consolas" panose="020B0609020204030204" pitchFamily="49" charset="0"/>
              </a:rPr>
              <a:t>When it comes to deployment, the difference between web parts and extensions is that the web part provisioning process is more transparent than extensions, which require more manual work.</a:t>
            </a:r>
          </a:p>
          <a:p>
            <a:endParaRPr lang="en-US" dirty="0"/>
          </a:p>
          <a:p>
            <a:r>
              <a:rPr lang="en-US" dirty="0"/>
              <a:t>When the SharePoint Framework build process creates the SharePoint package, it generates the **\*.webpart** file and SharePoint Feature that's used to provision the **\*.webpart** file to the Web Part Gallery. This is done using the component's manifest and other various project configuration files.</a:t>
            </a:r>
          </a:p>
          <a:p>
            <a:endParaRPr lang="en-US" dirty="0"/>
          </a:p>
          <a:p>
            <a:r>
              <a:rPr lang="en-US" dirty="0"/>
              <a:t>However with extensions, these files must be manually modified prior to packaging to get the right settings.</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8/28/2020 7:21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7011809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hyperlink" Target="https://docs.microsoft.com/sharepoint/dev/spfx/extensions/basics/tenant-wide-deployment-extensions" TargetMode="External"/><Relationship Id="rId5" Type="http://schemas.openxmlformats.org/officeDocument/2006/relationships/hyperlink" Target="https://docs.microsoft.com/sharepoint/dev/spfx/extensions/get-started/using-page-placeholder-with-extensions" TargetMode="External"/><Relationship Id="rId4" Type="http://schemas.openxmlformats.org/officeDocument/2006/relationships/hyperlink" Target="https://docs.microsoft.com/sharepoint/dev/spfx/extensions/overview-extension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hyperlink" Target="https://localhost/" TargetMode="External"/><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Getting Started with SharePoint Framework Extensions</a:t>
            </a:r>
            <a:endParaRPr lang="en-US" dirty="0"/>
          </a:p>
        </p:txBody>
      </p:sp>
      <p:sp>
        <p:nvSpPr>
          <p:cNvPr id="5" name="Text Placeholder 4"/>
          <p:cNvSpPr>
            <a:spLocks noGrp="1"/>
          </p:cNvSpPr>
          <p:nvPr>
            <p:ph type="body" sz="quarter" idx="12"/>
          </p:nvPr>
        </p:nvSpPr>
        <p:spPr/>
        <p:txBody>
          <a:bodyPr/>
          <a:lstStyle/>
          <a:p>
            <a:r>
              <a:rPr lang="en-US" dirty="0"/>
              <a:t>Introduction to Extensions &amp; Application Customizers</a:t>
            </a:r>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D8D0F7-929A-EB47-8E8D-C24EC1E647C1}"/>
              </a:ext>
            </a:extLst>
          </p:cNvPr>
          <p:cNvSpPr>
            <a:spLocks noGrp="1"/>
          </p:cNvSpPr>
          <p:nvPr>
            <p:ph type="title"/>
          </p:nvPr>
        </p:nvSpPr>
        <p:spPr/>
        <p:txBody>
          <a:bodyPr/>
          <a:lstStyle/>
          <a:p>
            <a:r>
              <a:rPr lang="en-US" dirty="0"/>
              <a:t>Tenant Wide Deployment</a:t>
            </a:r>
          </a:p>
        </p:txBody>
      </p:sp>
      <p:graphicFrame>
        <p:nvGraphicFramePr>
          <p:cNvPr id="6" name="Content Placeholder 3">
            <a:extLst>
              <a:ext uri="{FF2B5EF4-FFF2-40B4-BE49-F238E27FC236}">
                <a16:creationId xmlns:a16="http://schemas.microsoft.com/office/drawing/2014/main" id="{27993578-1727-9845-BF57-CF5446FE26D7}"/>
              </a:ext>
            </a:extLst>
          </p:cNvPr>
          <p:cNvGraphicFramePr>
            <a:graphicFrameLocks/>
          </p:cNvGraphicFramePr>
          <p:nvPr>
            <p:extLst>
              <p:ext uri="{D42A27DB-BD31-4B8C-83A1-F6EECF244321}">
                <p14:modId xmlns:p14="http://schemas.microsoft.com/office/powerpoint/2010/main" val="4117835181"/>
              </p:ext>
            </p:extLst>
          </p:nvPr>
        </p:nvGraphicFramePr>
        <p:xfrm>
          <a:off x="444207" y="1429840"/>
          <a:ext cx="11481092" cy="4433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699766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D436EE-1FA6-DF48-9B7F-2AA8BD2DD4CC}"/>
              </a:ext>
            </a:extLst>
          </p:cNvPr>
          <p:cNvSpPr>
            <a:spLocks noGrp="1"/>
          </p:cNvSpPr>
          <p:nvPr>
            <p:ph type="body" sz="quarter" idx="10"/>
          </p:nvPr>
        </p:nvSpPr>
        <p:spPr>
          <a:xfrm>
            <a:off x="464400" y="1212850"/>
            <a:ext cx="11574000" cy="4376583"/>
          </a:xfrm>
        </p:spPr>
        <p:txBody>
          <a:bodyPr/>
          <a:lstStyle/>
          <a:p>
            <a:r>
              <a:rPr lang="en-US" dirty="0"/>
              <a:t>Automatically deploy extension to all sites in a SharePoint Online tenant</a:t>
            </a:r>
          </a:p>
          <a:p>
            <a:pPr lvl="1"/>
            <a:r>
              <a:rPr lang="en-US" dirty="0"/>
              <a:t>Bypasses need for installation in each site collection</a:t>
            </a:r>
          </a:p>
          <a:p>
            <a:endParaRPr lang="en-US" dirty="0"/>
          </a:p>
          <a:p>
            <a:r>
              <a:rPr lang="en-US" dirty="0"/>
              <a:t>Supported for application customizers &amp; list view command sets</a:t>
            </a:r>
          </a:p>
          <a:p>
            <a:endParaRPr lang="en-US" dirty="0"/>
          </a:p>
          <a:p>
            <a:r>
              <a:rPr lang="en-US" dirty="0"/>
              <a:t>Make available for specific web or list templates</a:t>
            </a:r>
          </a:p>
          <a:p>
            <a:endParaRPr lang="en-US" dirty="0"/>
          </a:p>
          <a:p>
            <a:r>
              <a:rPr lang="en-US" dirty="0"/>
              <a:t>Specify public properties on extension across all sites</a:t>
            </a:r>
          </a:p>
          <a:p>
            <a:endParaRPr lang="en-US" dirty="0"/>
          </a:p>
          <a:p>
            <a:r>
              <a:rPr lang="en-US" dirty="0"/>
              <a:t>Default experience by presence of </a:t>
            </a:r>
            <a:r>
              <a:rPr lang="en-US" dirty="0" err="1">
                <a:latin typeface="Courier New" panose="02070309020205020404" pitchFamily="49" charset="0"/>
                <a:cs typeface="Courier New" panose="02070309020205020404" pitchFamily="49" charset="0"/>
              </a:rPr>
              <a:t>ClientSideInstances.xml</a:t>
            </a:r>
            <a:r>
              <a:rPr lang="en-US" dirty="0"/>
              <a:t> in *.</a:t>
            </a:r>
            <a:r>
              <a:rPr lang="en-US" dirty="0" err="1"/>
              <a:t>sppkg</a:t>
            </a:r>
            <a:endParaRPr lang="en-US" dirty="0"/>
          </a:p>
          <a:p>
            <a:pPr lvl="1"/>
            <a:r>
              <a:rPr lang="en-US" dirty="0"/>
              <a:t>Delete this file if tenant wide deployment not desired</a:t>
            </a:r>
          </a:p>
        </p:txBody>
      </p:sp>
      <p:sp>
        <p:nvSpPr>
          <p:cNvPr id="3" name="Title 2">
            <a:extLst>
              <a:ext uri="{FF2B5EF4-FFF2-40B4-BE49-F238E27FC236}">
                <a16:creationId xmlns:a16="http://schemas.microsoft.com/office/drawing/2014/main" id="{9FD8D0F7-929A-EB47-8E8D-C24EC1E647C1}"/>
              </a:ext>
            </a:extLst>
          </p:cNvPr>
          <p:cNvSpPr>
            <a:spLocks noGrp="1"/>
          </p:cNvSpPr>
          <p:nvPr>
            <p:ph type="title"/>
          </p:nvPr>
        </p:nvSpPr>
        <p:spPr/>
        <p:txBody>
          <a:bodyPr/>
          <a:lstStyle/>
          <a:p>
            <a:r>
              <a:rPr lang="en-US" dirty="0"/>
              <a:t>Tenant Wide Deployment</a:t>
            </a:r>
          </a:p>
        </p:txBody>
      </p:sp>
    </p:spTree>
    <p:extLst>
      <p:ext uri="{BB962C8B-B14F-4D97-AF65-F5344CB8AC3E}">
        <p14:creationId xmlns:p14="http://schemas.microsoft.com/office/powerpoint/2010/main" val="384023747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61E096-3EF0-714E-BBCD-18CDC1EBCCE0}"/>
              </a:ext>
            </a:extLst>
          </p:cNvPr>
          <p:cNvSpPr>
            <a:spLocks noGrp="1"/>
          </p:cNvSpPr>
          <p:nvPr>
            <p:ph type="body" sz="quarter" idx="10"/>
          </p:nvPr>
        </p:nvSpPr>
        <p:spPr/>
        <p:txBody>
          <a:bodyPr/>
          <a:lstStyle/>
          <a:p>
            <a:r>
              <a:rPr lang="en-US" dirty="0"/>
              <a:t>Control tenant wide deployments with this app catalog list</a:t>
            </a:r>
          </a:p>
        </p:txBody>
      </p:sp>
      <p:sp>
        <p:nvSpPr>
          <p:cNvPr id="3" name="Title 2">
            <a:extLst>
              <a:ext uri="{FF2B5EF4-FFF2-40B4-BE49-F238E27FC236}">
                <a16:creationId xmlns:a16="http://schemas.microsoft.com/office/drawing/2014/main" id="{6726E8B2-C229-4F45-B3C4-BBFC62A050C3}"/>
              </a:ext>
            </a:extLst>
          </p:cNvPr>
          <p:cNvSpPr>
            <a:spLocks noGrp="1"/>
          </p:cNvSpPr>
          <p:nvPr>
            <p:ph type="title"/>
          </p:nvPr>
        </p:nvSpPr>
        <p:spPr/>
        <p:txBody>
          <a:bodyPr/>
          <a:lstStyle/>
          <a:p>
            <a:r>
              <a:rPr lang="en-US" dirty="0"/>
              <a:t>List: Tenant Wide Extensions</a:t>
            </a:r>
          </a:p>
        </p:txBody>
      </p:sp>
      <p:graphicFrame>
        <p:nvGraphicFramePr>
          <p:cNvPr id="4" name="Content Placeholder 3">
            <a:extLst>
              <a:ext uri="{FF2B5EF4-FFF2-40B4-BE49-F238E27FC236}">
                <a16:creationId xmlns:a16="http://schemas.microsoft.com/office/drawing/2014/main" id="{50464E3E-1298-3246-B8F0-F8A731EB25A6}"/>
              </a:ext>
            </a:extLst>
          </p:cNvPr>
          <p:cNvGraphicFramePr>
            <a:graphicFrameLocks/>
          </p:cNvGraphicFramePr>
          <p:nvPr>
            <p:extLst>
              <p:ext uri="{D42A27DB-BD31-4B8C-83A1-F6EECF244321}">
                <p14:modId xmlns:p14="http://schemas.microsoft.com/office/powerpoint/2010/main" val="1624161614"/>
              </p:ext>
            </p:extLst>
          </p:nvPr>
        </p:nvGraphicFramePr>
        <p:xfrm>
          <a:off x="1343986" y="1861320"/>
          <a:ext cx="9814827" cy="4707544"/>
        </p:xfrm>
        <a:graphic>
          <a:graphicData uri="http://schemas.openxmlformats.org/drawingml/2006/table">
            <a:tbl>
              <a:tblPr firstRow="1" bandRow="1">
                <a:tableStyleId>{21E4AEA4-8DFA-4A89-87EB-49C32662AFE0}</a:tableStyleId>
              </a:tblPr>
              <a:tblGrid>
                <a:gridCol w="1857624">
                  <a:extLst>
                    <a:ext uri="{9D8B030D-6E8A-4147-A177-3AD203B41FA5}">
                      <a16:colId xmlns:a16="http://schemas.microsoft.com/office/drawing/2014/main" val="1760796699"/>
                    </a:ext>
                  </a:extLst>
                </a:gridCol>
                <a:gridCol w="1382829">
                  <a:extLst>
                    <a:ext uri="{9D8B030D-6E8A-4147-A177-3AD203B41FA5}">
                      <a16:colId xmlns:a16="http://schemas.microsoft.com/office/drawing/2014/main" val="1305644161"/>
                    </a:ext>
                  </a:extLst>
                </a:gridCol>
                <a:gridCol w="6574374">
                  <a:extLst>
                    <a:ext uri="{9D8B030D-6E8A-4147-A177-3AD203B41FA5}">
                      <a16:colId xmlns:a16="http://schemas.microsoft.com/office/drawing/2014/main" val="338486701"/>
                    </a:ext>
                  </a:extLst>
                </a:gridCol>
              </a:tblGrid>
              <a:tr h="323079">
                <a:tc>
                  <a:txBody>
                    <a:bodyPr/>
                    <a:lstStyle/>
                    <a:p>
                      <a:pPr algn="r"/>
                      <a:r>
                        <a:rPr lang="en-US" sz="1600" dirty="0"/>
                        <a:t>Column</a:t>
                      </a:r>
                    </a:p>
                  </a:txBody>
                  <a:tcPr/>
                </a:tc>
                <a:tc>
                  <a:txBody>
                    <a:bodyPr/>
                    <a:lstStyle/>
                    <a:p>
                      <a:pPr algn="ctr"/>
                      <a:r>
                        <a:rPr lang="en-US" sz="1600" dirty="0"/>
                        <a:t>Type</a:t>
                      </a:r>
                    </a:p>
                  </a:txBody>
                  <a:tcPr/>
                </a:tc>
                <a:tc>
                  <a:txBody>
                    <a:bodyPr/>
                    <a:lstStyle/>
                    <a:p>
                      <a:r>
                        <a:rPr lang="en-US" sz="1600" dirty="0"/>
                        <a:t>Description</a:t>
                      </a:r>
                    </a:p>
                  </a:txBody>
                  <a:tcPr/>
                </a:tc>
                <a:extLst>
                  <a:ext uri="{0D108BD9-81ED-4DB2-BD59-A6C34878D82A}">
                    <a16:rowId xmlns:a16="http://schemas.microsoft.com/office/drawing/2014/main" val="119126339"/>
                  </a:ext>
                </a:extLst>
              </a:tr>
              <a:tr h="716255">
                <a:tc>
                  <a:txBody>
                    <a:bodyPr/>
                    <a:lstStyle/>
                    <a:p>
                      <a:pPr algn="r"/>
                      <a:r>
                        <a:rPr lang="en-US" sz="1600" dirty="0"/>
                        <a:t>Title</a:t>
                      </a:r>
                    </a:p>
                  </a:txBody>
                  <a:tcPr/>
                </a:tc>
                <a:tc>
                  <a:txBody>
                    <a:bodyPr/>
                    <a:lstStyle/>
                    <a:p>
                      <a:pPr algn="ctr"/>
                      <a:r>
                        <a:rPr lang="en-US" sz="1600" dirty="0"/>
                        <a:t>string</a:t>
                      </a:r>
                    </a:p>
                  </a:txBody>
                  <a:tcPr/>
                </a:tc>
                <a:tc>
                  <a:txBody>
                    <a:bodyPr/>
                    <a:lstStyle/>
                    <a:p>
                      <a:r>
                        <a:rPr lang="en-US" sz="1600" b="0" i="0" kern="1200" dirty="0">
                          <a:solidFill>
                            <a:schemeClr val="dk1"/>
                          </a:solidFill>
                          <a:effectLst/>
                          <a:latin typeface="+mn-lt"/>
                          <a:ea typeface="+mn-ea"/>
                          <a:cs typeface="+mn-cs"/>
                        </a:rPr>
                        <a:t>Title of the entry. Can be descriptive entry for the registration. Doesn’t have to match anything, just for your reference</a:t>
                      </a:r>
                      <a:endParaRPr lang="en-US" sz="1600" dirty="0"/>
                    </a:p>
                  </a:txBody>
                  <a:tcPr/>
                </a:tc>
                <a:extLst>
                  <a:ext uri="{0D108BD9-81ED-4DB2-BD59-A6C34878D82A}">
                    <a16:rowId xmlns:a16="http://schemas.microsoft.com/office/drawing/2014/main" val="4225427437"/>
                  </a:ext>
                </a:extLst>
              </a:tr>
              <a:tr h="716255">
                <a:tc>
                  <a:txBody>
                    <a:bodyPr/>
                    <a:lstStyle/>
                    <a:p>
                      <a:pPr algn="r"/>
                      <a:r>
                        <a:rPr lang="en-US" sz="1600" dirty="0"/>
                        <a:t>Component ID</a:t>
                      </a:r>
                    </a:p>
                  </a:txBody>
                  <a:tcPr/>
                </a:tc>
                <a:tc>
                  <a:txBody>
                    <a:bodyPr/>
                    <a:lstStyle/>
                    <a:p>
                      <a:pPr algn="ctr"/>
                      <a:r>
                        <a:rPr lang="en-US" sz="1600" dirty="0"/>
                        <a:t>GUID</a:t>
                      </a:r>
                    </a:p>
                  </a:txBody>
                  <a:tcPr/>
                </a:tc>
                <a:tc>
                  <a:txBody>
                    <a:bodyPr/>
                    <a:lstStyle/>
                    <a:p>
                      <a:r>
                        <a:rPr lang="en-US" sz="1600" b="0" i="0" kern="1200" dirty="0">
                          <a:solidFill>
                            <a:schemeClr val="dk1"/>
                          </a:solidFill>
                          <a:effectLst/>
                          <a:latin typeface="+mn-lt"/>
                          <a:ea typeface="+mn-ea"/>
                          <a:cs typeface="+mn-cs"/>
                        </a:rPr>
                        <a:t>Manifest ID of the component. Has to be in GUID format and component must exists in the app catalog.</a:t>
                      </a:r>
                      <a:endParaRPr lang="en-US" sz="1600" dirty="0"/>
                    </a:p>
                  </a:txBody>
                  <a:tcPr/>
                </a:tc>
                <a:extLst>
                  <a:ext uri="{0D108BD9-81ED-4DB2-BD59-A6C34878D82A}">
                    <a16:rowId xmlns:a16="http://schemas.microsoft.com/office/drawing/2014/main" val="2400341424"/>
                  </a:ext>
                </a:extLst>
              </a:tr>
              <a:tr h="558046">
                <a:tc>
                  <a:txBody>
                    <a:bodyPr/>
                    <a:lstStyle/>
                    <a:p>
                      <a:pPr algn="r"/>
                      <a:r>
                        <a:rPr lang="en-US" sz="1600" dirty="0"/>
                        <a:t>Component Properties</a:t>
                      </a:r>
                    </a:p>
                  </a:txBody>
                  <a:tcPr/>
                </a:tc>
                <a:tc>
                  <a:txBody>
                    <a:bodyPr/>
                    <a:lstStyle/>
                    <a:p>
                      <a:pPr algn="ctr"/>
                      <a:r>
                        <a:rPr lang="en-US" sz="1600" dirty="0"/>
                        <a:t>string</a:t>
                      </a:r>
                    </a:p>
                  </a:txBody>
                  <a:tcPr/>
                </a:tc>
                <a:tc>
                  <a:txBody>
                    <a:bodyPr/>
                    <a:lstStyle/>
                    <a:p>
                      <a:r>
                        <a:rPr lang="en-US" sz="1600" b="0" i="0" kern="1200" dirty="0">
                          <a:solidFill>
                            <a:schemeClr val="dk1"/>
                          </a:solidFill>
                          <a:effectLst/>
                          <a:latin typeface="+mn-lt"/>
                          <a:ea typeface="+mn-ea"/>
                          <a:cs typeface="+mn-cs"/>
                        </a:rPr>
                        <a:t>Optional component properties.</a:t>
                      </a:r>
                      <a:endParaRPr lang="en-US" sz="1600" dirty="0"/>
                    </a:p>
                  </a:txBody>
                  <a:tcPr/>
                </a:tc>
                <a:extLst>
                  <a:ext uri="{0D108BD9-81ED-4DB2-BD59-A6C34878D82A}">
                    <a16:rowId xmlns:a16="http://schemas.microsoft.com/office/drawing/2014/main" val="1229882426"/>
                  </a:ext>
                </a:extLst>
              </a:tr>
              <a:tr h="501379">
                <a:tc>
                  <a:txBody>
                    <a:bodyPr/>
                    <a:lstStyle/>
                    <a:p>
                      <a:pPr algn="r"/>
                      <a:r>
                        <a:rPr lang="en-US" sz="1600" dirty="0"/>
                        <a:t>Web Template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string</a:t>
                      </a:r>
                    </a:p>
                  </a:txBody>
                  <a:tcPr/>
                </a:tc>
                <a:tc>
                  <a:txBody>
                    <a:bodyPr/>
                    <a:lstStyle/>
                    <a:p>
                      <a:r>
                        <a:rPr lang="en-US" sz="1600" b="0" i="0" kern="1200" dirty="0">
                          <a:solidFill>
                            <a:schemeClr val="dk1"/>
                          </a:solidFill>
                          <a:effectLst/>
                          <a:latin typeface="+mn-lt"/>
                          <a:ea typeface="+mn-ea"/>
                          <a:cs typeface="+mn-cs"/>
                        </a:rPr>
                        <a:t>Can be used to target extension only to specific web template. </a:t>
                      </a:r>
                      <a:endParaRPr lang="en-US" sz="1600" dirty="0"/>
                    </a:p>
                  </a:txBody>
                  <a:tcPr/>
                </a:tc>
                <a:extLst>
                  <a:ext uri="{0D108BD9-81ED-4DB2-BD59-A6C34878D82A}">
                    <a16:rowId xmlns:a16="http://schemas.microsoft.com/office/drawing/2014/main" val="36922650"/>
                  </a:ext>
                </a:extLst>
              </a:tr>
              <a:tr h="323079">
                <a:tc>
                  <a:txBody>
                    <a:bodyPr/>
                    <a:lstStyle/>
                    <a:p>
                      <a:pPr algn="r"/>
                      <a:r>
                        <a:rPr lang="en-US" sz="1600" dirty="0"/>
                        <a:t>List Template</a:t>
                      </a:r>
                    </a:p>
                  </a:txBody>
                  <a:tcPr/>
                </a:tc>
                <a:tc>
                  <a:txBody>
                    <a:bodyPr/>
                    <a:lstStyle/>
                    <a:p>
                      <a:pPr algn="ctr"/>
                      <a:r>
                        <a:rPr lang="en-US" sz="1600" dirty="0" err="1"/>
                        <a:t>int</a:t>
                      </a:r>
                      <a:endParaRPr lang="en-US" sz="1600" dirty="0"/>
                    </a:p>
                  </a:txBody>
                  <a:tcPr/>
                </a:tc>
                <a:tc>
                  <a:txBody>
                    <a:bodyPr/>
                    <a:lstStyle/>
                    <a:p>
                      <a:r>
                        <a:rPr lang="en-US" sz="1600" b="0" i="0" kern="1200" dirty="0">
                          <a:solidFill>
                            <a:schemeClr val="dk1"/>
                          </a:solidFill>
                          <a:effectLst/>
                          <a:latin typeface="+mn-lt"/>
                          <a:ea typeface="+mn-ea"/>
                          <a:cs typeface="+mn-cs"/>
                        </a:rPr>
                        <a:t>List type as a number. </a:t>
                      </a:r>
                      <a:endParaRPr lang="en-US" sz="1600" dirty="0"/>
                    </a:p>
                  </a:txBody>
                  <a:tcPr/>
                </a:tc>
                <a:extLst>
                  <a:ext uri="{0D108BD9-81ED-4DB2-BD59-A6C34878D82A}">
                    <a16:rowId xmlns:a16="http://schemas.microsoft.com/office/drawing/2014/main" val="4247618762"/>
                  </a:ext>
                </a:extLst>
              </a:tr>
              <a:tr h="716255">
                <a:tc>
                  <a:txBody>
                    <a:bodyPr/>
                    <a:lstStyle/>
                    <a:p>
                      <a:pPr algn="r"/>
                      <a:r>
                        <a:rPr lang="en-US" sz="1600" dirty="0"/>
                        <a:t>Location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string</a:t>
                      </a:r>
                    </a:p>
                  </a:txBody>
                  <a:tcPr/>
                </a:tc>
                <a:tc>
                  <a:txBody>
                    <a:bodyPr/>
                    <a:lstStyle/>
                    <a:p>
                      <a:r>
                        <a:rPr lang="en-US" sz="1600" b="0" i="0" kern="1200" dirty="0">
                          <a:solidFill>
                            <a:schemeClr val="dk1"/>
                          </a:solidFill>
                          <a:effectLst/>
                          <a:latin typeface="+mn-lt"/>
                          <a:ea typeface="+mn-ea"/>
                          <a:cs typeface="+mn-cs"/>
                        </a:rPr>
                        <a:t>Location of the entry. There are different support locations for application customizers and List View Command Sets.</a:t>
                      </a:r>
                      <a:endParaRPr lang="en-US" sz="1600" dirty="0"/>
                    </a:p>
                  </a:txBody>
                  <a:tcPr/>
                </a:tc>
                <a:extLst>
                  <a:ext uri="{0D108BD9-81ED-4DB2-BD59-A6C34878D82A}">
                    <a16:rowId xmlns:a16="http://schemas.microsoft.com/office/drawing/2014/main" val="2612426550"/>
                  </a:ext>
                </a:extLst>
              </a:tr>
              <a:tr h="455248">
                <a:tc>
                  <a:txBody>
                    <a:bodyPr/>
                    <a:lstStyle/>
                    <a:p>
                      <a:pPr algn="r"/>
                      <a:r>
                        <a:rPr lang="en-US" sz="1600" dirty="0"/>
                        <a:t>Sequence</a:t>
                      </a:r>
                    </a:p>
                  </a:txBody>
                  <a:tcPr/>
                </a:tc>
                <a:tc>
                  <a:txBody>
                    <a:bodyPr/>
                    <a:lstStyle/>
                    <a:p>
                      <a:pPr algn="ctr"/>
                      <a:r>
                        <a:rPr lang="en-US" sz="1600" dirty="0" err="1"/>
                        <a:t>int</a:t>
                      </a:r>
                      <a:endParaRPr lang="en-US" sz="1600" dirty="0"/>
                    </a:p>
                  </a:txBody>
                  <a:tcPr/>
                </a:tc>
                <a:tc>
                  <a:txBody>
                    <a:bodyPr/>
                    <a:lstStyle/>
                    <a:p>
                      <a:pPr fontAlgn="t"/>
                      <a:r>
                        <a:rPr lang="en-US" sz="1600" dirty="0">
                          <a:effectLst/>
                        </a:rPr>
                        <a:t>Sequence of the entry in rendering.</a:t>
                      </a:r>
                    </a:p>
                  </a:txBody>
                  <a:tcPr marL="152400" marR="152400" marT="114300" marB="114300"/>
                </a:tc>
                <a:extLst>
                  <a:ext uri="{0D108BD9-81ED-4DB2-BD59-A6C34878D82A}">
                    <a16:rowId xmlns:a16="http://schemas.microsoft.com/office/drawing/2014/main" val="462261488"/>
                  </a:ext>
                </a:extLst>
              </a:tr>
              <a:tr h="323079">
                <a:tc>
                  <a:txBody>
                    <a:bodyPr/>
                    <a:lstStyle/>
                    <a:p>
                      <a:pPr algn="r"/>
                      <a:r>
                        <a:rPr lang="en-US" sz="1600" dirty="0"/>
                        <a:t>Disabled</a:t>
                      </a:r>
                    </a:p>
                  </a:txBody>
                  <a:tcPr/>
                </a:tc>
                <a:tc>
                  <a:txBody>
                    <a:bodyPr/>
                    <a:lstStyle/>
                    <a:p>
                      <a:pPr algn="ctr"/>
                      <a:r>
                        <a:rPr lang="en-US" sz="1600" dirty="0"/>
                        <a:t>Boolean</a:t>
                      </a:r>
                    </a:p>
                  </a:txBody>
                  <a:tcPr/>
                </a:tc>
                <a:tc>
                  <a:txBody>
                    <a:bodyPr/>
                    <a:lstStyle/>
                    <a:p>
                      <a:r>
                        <a:rPr lang="en-US" sz="1600" dirty="0"/>
                        <a:t>Enabled state of the deployment.</a:t>
                      </a:r>
                    </a:p>
                  </a:txBody>
                  <a:tcPr/>
                </a:tc>
                <a:extLst>
                  <a:ext uri="{0D108BD9-81ED-4DB2-BD59-A6C34878D82A}">
                    <a16:rowId xmlns:a16="http://schemas.microsoft.com/office/drawing/2014/main" val="1799770411"/>
                  </a:ext>
                </a:extLst>
              </a:tr>
            </a:tbl>
          </a:graphicData>
        </a:graphic>
      </p:graphicFrame>
    </p:spTree>
    <p:extLst>
      <p:ext uri="{BB962C8B-B14F-4D97-AF65-F5344CB8AC3E}">
        <p14:creationId xmlns:p14="http://schemas.microsoft.com/office/powerpoint/2010/main" val="308779290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C52C6B-C00E-D941-84CD-6DA57C3ADDAF}"/>
              </a:ext>
            </a:extLst>
          </p:cNvPr>
          <p:cNvSpPr>
            <a:spLocks noGrp="1"/>
          </p:cNvSpPr>
          <p:nvPr>
            <p:ph type="body" sz="quarter" idx="10"/>
          </p:nvPr>
        </p:nvSpPr>
        <p:spPr>
          <a:xfrm>
            <a:off x="464400" y="1212850"/>
            <a:ext cx="11574000" cy="3665619"/>
          </a:xfrm>
        </p:spPr>
        <p:txBody>
          <a:bodyPr/>
          <a:lstStyle/>
          <a:p>
            <a:r>
              <a:rPr lang="en-US" dirty="0"/>
              <a:t>Add HTML or JavaScript to all pages in a SharePoint site</a:t>
            </a:r>
          </a:p>
          <a:p>
            <a:endParaRPr lang="en-US" dirty="0"/>
          </a:p>
          <a:p>
            <a:r>
              <a:rPr lang="en-US" dirty="0"/>
              <a:t>Similar to pre-</a:t>
            </a:r>
            <a:r>
              <a:rPr lang="en-US" dirty="0" err="1"/>
              <a:t>SPFx</a:t>
            </a:r>
            <a:r>
              <a:rPr lang="en-US" dirty="0"/>
              <a:t> / classic mode customizations</a:t>
            </a:r>
          </a:p>
          <a:p>
            <a:pPr lvl="1"/>
            <a:r>
              <a:rPr lang="en-US" dirty="0"/>
              <a:t>Delegate control</a:t>
            </a:r>
          </a:p>
          <a:p>
            <a:pPr lvl="1"/>
            <a:r>
              <a:rPr lang="en-US" dirty="0" err="1">
                <a:latin typeface="Courier New" panose="02070309020205020404" pitchFamily="49" charset="0"/>
                <a:cs typeface="Courier New" panose="02070309020205020404" pitchFamily="49" charset="0"/>
              </a:rPr>
              <a:t>ScriptLink</a:t>
            </a:r>
            <a:r>
              <a:rPr lang="en-US" dirty="0"/>
              <a:t> control</a:t>
            </a:r>
          </a:p>
          <a:p>
            <a:endParaRPr lang="en-US" dirty="0"/>
          </a:p>
          <a:p>
            <a:r>
              <a:rPr lang="en-US" dirty="0"/>
              <a:t>Example scenarios</a:t>
            </a:r>
          </a:p>
          <a:p>
            <a:pPr lvl="1"/>
            <a:r>
              <a:rPr lang="en-US" dirty="0"/>
              <a:t>Add script to every page</a:t>
            </a:r>
          </a:p>
          <a:p>
            <a:pPr lvl="1"/>
            <a:r>
              <a:rPr lang="en-US" dirty="0"/>
              <a:t>Add 3rd party libraries to every page (</a:t>
            </a:r>
            <a:r>
              <a:rPr lang="en-US" dirty="0" err="1"/>
              <a:t>ie</a:t>
            </a:r>
            <a:r>
              <a:rPr lang="en-US" dirty="0"/>
              <a:t>: Azure Application Insights)</a:t>
            </a:r>
          </a:p>
          <a:p>
            <a:pPr lvl="1"/>
            <a:r>
              <a:rPr lang="en-US" dirty="0"/>
              <a:t>Add notice to all pages such as: alerts, news or privacy</a:t>
            </a:r>
          </a:p>
        </p:txBody>
      </p:sp>
      <p:sp>
        <p:nvSpPr>
          <p:cNvPr id="3" name="Title 2">
            <a:extLst>
              <a:ext uri="{FF2B5EF4-FFF2-40B4-BE49-F238E27FC236}">
                <a16:creationId xmlns:a16="http://schemas.microsoft.com/office/drawing/2014/main" id="{AC506DAC-22DB-E548-9F56-46F7FDFEDD75}"/>
              </a:ext>
            </a:extLst>
          </p:cNvPr>
          <p:cNvSpPr>
            <a:spLocks noGrp="1"/>
          </p:cNvSpPr>
          <p:nvPr>
            <p:ph type="title"/>
          </p:nvPr>
        </p:nvSpPr>
        <p:spPr/>
        <p:txBody>
          <a:bodyPr/>
          <a:lstStyle/>
          <a:p>
            <a:r>
              <a:rPr lang="en-US" dirty="0"/>
              <a:t>Application Customizers</a:t>
            </a:r>
          </a:p>
        </p:txBody>
      </p:sp>
    </p:spTree>
    <p:extLst>
      <p:ext uri="{BB962C8B-B14F-4D97-AF65-F5344CB8AC3E}">
        <p14:creationId xmlns:p14="http://schemas.microsoft.com/office/powerpoint/2010/main" val="24822533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96EF2F-149D-884D-8320-3D0814B74369}"/>
              </a:ext>
            </a:extLst>
          </p:cNvPr>
          <p:cNvSpPr>
            <a:spLocks noGrp="1"/>
          </p:cNvSpPr>
          <p:nvPr>
            <p:ph type="body" sz="quarter" idx="10"/>
          </p:nvPr>
        </p:nvSpPr>
        <p:spPr/>
        <p:txBody>
          <a:bodyPr/>
          <a:lstStyle/>
          <a:p>
            <a:r>
              <a:rPr lang="en-US" dirty="0"/>
              <a:t>Two well-known placeholders exist on all pages</a:t>
            </a:r>
          </a:p>
          <a:p>
            <a:pPr lvl="1"/>
            <a:r>
              <a:rPr lang="en-US" dirty="0"/>
              <a:t>Header (just below Office 365 suite bar)</a:t>
            </a:r>
          </a:p>
          <a:p>
            <a:pPr lvl="1"/>
            <a:r>
              <a:rPr lang="en-US" dirty="0"/>
              <a:t>Footer (bottom of page)</a:t>
            </a:r>
          </a:p>
          <a:p>
            <a:endParaRPr lang="en-US" dirty="0"/>
          </a:p>
          <a:p>
            <a:r>
              <a:rPr lang="en-US" dirty="0"/>
              <a:t>Placeholders are sticky &amp; </a:t>
            </a:r>
            <a:br>
              <a:rPr lang="en-US" dirty="0"/>
            </a:br>
            <a:r>
              <a:rPr lang="en-US" dirty="0"/>
              <a:t>always visible</a:t>
            </a:r>
          </a:p>
          <a:p>
            <a:endParaRPr lang="en-US" dirty="0"/>
          </a:p>
        </p:txBody>
      </p:sp>
      <p:sp>
        <p:nvSpPr>
          <p:cNvPr id="3" name="Title 2">
            <a:extLst>
              <a:ext uri="{FF2B5EF4-FFF2-40B4-BE49-F238E27FC236}">
                <a16:creationId xmlns:a16="http://schemas.microsoft.com/office/drawing/2014/main" id="{10C76D54-3265-1741-8F79-DB81298FD0A4}"/>
              </a:ext>
            </a:extLst>
          </p:cNvPr>
          <p:cNvSpPr>
            <a:spLocks noGrp="1"/>
          </p:cNvSpPr>
          <p:nvPr>
            <p:ph type="title"/>
          </p:nvPr>
        </p:nvSpPr>
        <p:spPr/>
        <p:txBody>
          <a:bodyPr/>
          <a:lstStyle/>
          <a:p>
            <a:r>
              <a:rPr lang="en-US" dirty="0"/>
              <a:t>Application Customizer - Placeholders</a:t>
            </a:r>
          </a:p>
        </p:txBody>
      </p:sp>
      <p:pic>
        <p:nvPicPr>
          <p:cNvPr id="6" name="Picture 5">
            <a:extLst>
              <a:ext uri="{FF2B5EF4-FFF2-40B4-BE49-F238E27FC236}">
                <a16:creationId xmlns:a16="http://schemas.microsoft.com/office/drawing/2014/main" id="{12C721E8-928E-4779-95EF-BDB6E328165C}"/>
              </a:ext>
            </a:extLst>
          </p:cNvPr>
          <p:cNvPicPr>
            <a:picLocks noChangeAspect="1"/>
          </p:cNvPicPr>
          <p:nvPr/>
        </p:nvPicPr>
        <p:blipFill>
          <a:blip r:embed="rId3"/>
          <a:stretch>
            <a:fillRect/>
          </a:stretch>
        </p:blipFill>
        <p:spPr>
          <a:xfrm>
            <a:off x="4968590" y="2370840"/>
            <a:ext cx="7003485" cy="3688503"/>
          </a:xfrm>
          <a:prstGeom prst="rect">
            <a:avLst/>
          </a:prstGeom>
        </p:spPr>
      </p:pic>
    </p:spTree>
    <p:extLst>
      <p:ext uri="{BB962C8B-B14F-4D97-AF65-F5344CB8AC3E}">
        <p14:creationId xmlns:p14="http://schemas.microsoft.com/office/powerpoint/2010/main" val="367489974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E52283-EC12-4547-80EE-5E0F5D1F7FFF}"/>
              </a:ext>
            </a:extLst>
          </p:cNvPr>
          <p:cNvSpPr>
            <a:spLocks noGrp="1"/>
          </p:cNvSpPr>
          <p:nvPr>
            <p:ph type="title"/>
          </p:nvPr>
        </p:nvSpPr>
        <p:spPr>
          <a:xfrm>
            <a:off x="464400" y="633600"/>
            <a:ext cx="11575200" cy="387798"/>
          </a:xfrm>
        </p:spPr>
        <p:txBody>
          <a:bodyPr/>
          <a:lstStyle/>
          <a:p>
            <a:r>
              <a:rPr lang="en-US" dirty="0"/>
              <a:t>Application Customer</a:t>
            </a:r>
          </a:p>
        </p:txBody>
      </p:sp>
      <p:sp>
        <p:nvSpPr>
          <p:cNvPr id="2" name="Text Placeholder 1">
            <a:extLst>
              <a:ext uri="{FF2B5EF4-FFF2-40B4-BE49-F238E27FC236}">
                <a16:creationId xmlns:a16="http://schemas.microsoft.com/office/drawing/2014/main" id="{28981689-FE21-E642-AA21-BC7BDE806AD2}"/>
              </a:ext>
            </a:extLst>
          </p:cNvPr>
          <p:cNvSpPr>
            <a:spLocks noGrp="1"/>
          </p:cNvSpPr>
          <p:nvPr>
            <p:ph type="body" sz="quarter" idx="10"/>
          </p:nvPr>
        </p:nvSpPr>
        <p:spPr>
          <a:xfrm>
            <a:off x="528849" y="1476622"/>
            <a:ext cx="11378776" cy="5515356"/>
          </a:xfrm>
        </p:spPr>
        <p:txBody>
          <a:bodyPr/>
          <a:lstStyle/>
          <a:p>
            <a:pPr marL="0" indent="0">
              <a:buNone/>
            </a:pPr>
            <a:r>
              <a:rPr lang="en-US" sz="1600" dirty="0"/>
              <a:t>export interface </a:t>
            </a:r>
            <a:r>
              <a:rPr lang="en-US" sz="1600" dirty="0" err="1"/>
              <a:t>IHelloAppCustomizerApplicationCustomizerProperties</a:t>
            </a:r>
            <a:r>
              <a:rPr lang="en-US" sz="1600" dirty="0"/>
              <a:t> {</a:t>
            </a:r>
          </a:p>
          <a:p>
            <a:pPr marL="0" indent="0">
              <a:buNone/>
            </a:pPr>
            <a:r>
              <a:rPr lang="en-US" sz="1600" dirty="0"/>
              <a:t>  </a:t>
            </a:r>
            <a:r>
              <a:rPr lang="en-US" sz="1600" dirty="0" err="1"/>
              <a:t>prefixString</a:t>
            </a:r>
            <a:r>
              <a:rPr lang="en-US" sz="1600" dirty="0"/>
              <a:t>: string;</a:t>
            </a:r>
          </a:p>
          <a:p>
            <a:pPr marL="0" indent="0">
              <a:buNone/>
            </a:pPr>
            <a:r>
              <a:rPr lang="en-US" sz="1600" dirty="0"/>
              <a:t>}</a:t>
            </a:r>
          </a:p>
          <a:p>
            <a:pPr marL="0" indent="0">
              <a:buNone/>
            </a:pPr>
            <a:endParaRPr lang="en-US" sz="1600" dirty="0"/>
          </a:p>
          <a:p>
            <a:pPr marL="0" indent="0">
              <a:buNone/>
            </a:pPr>
            <a:r>
              <a:rPr lang="en-US" sz="1600" dirty="0"/>
              <a:t>export default class </a:t>
            </a:r>
            <a:r>
              <a:rPr lang="en-US" sz="1600" dirty="0" err="1"/>
              <a:t>HelloAppCustomizerApplicationCustomizer</a:t>
            </a:r>
            <a:endParaRPr lang="en-US" sz="1600" dirty="0"/>
          </a:p>
          <a:p>
            <a:pPr marL="0" indent="0">
              <a:buNone/>
            </a:pPr>
            <a:r>
              <a:rPr lang="en-US" sz="1600" dirty="0"/>
              <a:t>  extends </a:t>
            </a:r>
            <a:r>
              <a:rPr lang="en-US" sz="1600" dirty="0" err="1"/>
              <a:t>BaseApplicationCustomizer</a:t>
            </a:r>
            <a:r>
              <a:rPr lang="en-US" sz="1600" dirty="0"/>
              <a:t>&lt;</a:t>
            </a:r>
            <a:r>
              <a:rPr lang="en-US" sz="1600" dirty="0" err="1"/>
              <a:t>IHelloAppCustomizerApplicationCustomizerProperties</a:t>
            </a:r>
            <a:r>
              <a:rPr lang="en-US" sz="1600" dirty="0"/>
              <a:t>&gt; {</a:t>
            </a:r>
          </a:p>
          <a:p>
            <a:pPr marL="0" indent="0">
              <a:buNone/>
            </a:pPr>
            <a:r>
              <a:rPr lang="en-US" sz="1600" dirty="0"/>
              <a:t>  </a:t>
            </a:r>
          </a:p>
          <a:p>
            <a:pPr marL="0" indent="0">
              <a:buNone/>
            </a:pPr>
            <a:r>
              <a:rPr lang="en-US" sz="1600" dirty="0"/>
              <a:t>  private _</a:t>
            </a:r>
            <a:r>
              <a:rPr lang="en-US" sz="1600" dirty="0" err="1"/>
              <a:t>topPlaceholder</a:t>
            </a:r>
            <a:r>
              <a:rPr lang="en-US" sz="1600" dirty="0"/>
              <a:t>: </a:t>
            </a:r>
            <a:r>
              <a:rPr lang="en-US" sz="1600" dirty="0" err="1"/>
              <a:t>PlaceholderContent</a:t>
            </a:r>
            <a:r>
              <a:rPr lang="en-US" sz="1600" dirty="0"/>
              <a:t> | undefined;</a:t>
            </a:r>
          </a:p>
          <a:p>
            <a:pPr marL="0" indent="0">
              <a:buNone/>
            </a:pPr>
            <a:r>
              <a:rPr lang="en-US" sz="1600" dirty="0"/>
              <a:t>  private _</a:t>
            </a:r>
            <a:r>
              <a:rPr lang="en-US" sz="1600" dirty="0" err="1"/>
              <a:t>bottomPlaceholder</a:t>
            </a:r>
            <a:r>
              <a:rPr lang="en-US" sz="1600" dirty="0"/>
              <a:t>: </a:t>
            </a:r>
            <a:r>
              <a:rPr lang="en-US" sz="1600" dirty="0" err="1"/>
              <a:t>PlaceholderContent</a:t>
            </a:r>
            <a:r>
              <a:rPr lang="en-US" sz="1600" dirty="0"/>
              <a:t> | undefined;</a:t>
            </a:r>
          </a:p>
          <a:p>
            <a:pPr marL="0" indent="0">
              <a:buNone/>
            </a:pPr>
            <a:endParaRPr lang="en-US" sz="1600" dirty="0"/>
          </a:p>
          <a:p>
            <a:pPr marL="0" indent="0">
              <a:buNone/>
            </a:pPr>
            <a:r>
              <a:rPr lang="en-US" sz="1600" dirty="0"/>
              <a:t>  @override</a:t>
            </a:r>
          </a:p>
          <a:p>
            <a:pPr marL="0" indent="0">
              <a:buNone/>
            </a:pPr>
            <a:r>
              <a:rPr lang="en-US" sz="1600" dirty="0"/>
              <a:t>  public </a:t>
            </a:r>
            <a:r>
              <a:rPr lang="en-US" sz="1600" dirty="0" err="1"/>
              <a:t>onInit</a:t>
            </a:r>
            <a:r>
              <a:rPr lang="en-US" sz="1600" dirty="0"/>
              <a:t>(): Promise&lt;void&gt; {</a:t>
            </a:r>
          </a:p>
          <a:p>
            <a:pPr marL="0" indent="0">
              <a:buNone/>
            </a:pPr>
            <a:r>
              <a:rPr lang="en-US" sz="1600" dirty="0">
                <a:solidFill>
                  <a:schemeClr val="accent1"/>
                </a:solidFill>
              </a:rPr>
              <a:t>    // this is where you do your work</a:t>
            </a:r>
          </a:p>
          <a:p>
            <a:pPr marL="0" indent="0">
              <a:buNone/>
            </a:pPr>
            <a:r>
              <a:rPr lang="en-US" sz="1600" dirty="0"/>
              <a:t>  }</a:t>
            </a:r>
          </a:p>
          <a:p>
            <a:pPr marL="0" indent="0">
              <a:buNone/>
            </a:pPr>
            <a:endParaRPr lang="en-US" sz="1600" dirty="0"/>
          </a:p>
          <a:p>
            <a:pPr marL="0" indent="0">
              <a:buNone/>
            </a:pPr>
            <a:r>
              <a:rPr lang="en-US" sz="1600" dirty="0"/>
              <a:t>  private _</a:t>
            </a:r>
            <a:r>
              <a:rPr lang="en-US" sz="1600" dirty="0" err="1"/>
              <a:t>onDispose</a:t>
            </a:r>
            <a:r>
              <a:rPr lang="en-US" sz="1600" dirty="0"/>
              <a:t>(): void {</a:t>
            </a:r>
          </a:p>
          <a:p>
            <a:pPr marL="0" indent="0">
              <a:buNone/>
            </a:pPr>
            <a:r>
              <a:rPr lang="en-US" sz="1600" dirty="0"/>
              <a:t>  }</a:t>
            </a:r>
          </a:p>
          <a:p>
            <a:pPr marL="0" indent="0">
              <a:buNone/>
            </a:pPr>
            <a:endParaRPr lang="en-US" sz="1600" dirty="0"/>
          </a:p>
          <a:p>
            <a:pPr marL="0" indent="0">
              <a:buNone/>
            </a:pPr>
            <a:r>
              <a:rPr lang="en-US" sz="1600" dirty="0"/>
              <a:t>}</a:t>
            </a:r>
          </a:p>
        </p:txBody>
      </p:sp>
    </p:spTree>
    <p:extLst>
      <p:ext uri="{BB962C8B-B14F-4D97-AF65-F5344CB8AC3E}">
        <p14:creationId xmlns:p14="http://schemas.microsoft.com/office/powerpoint/2010/main" val="141031091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Creating SharePoint Framework Application Customizers</a:t>
            </a:r>
            <a:endParaRPr lang="en-US" dirty="0"/>
          </a:p>
        </p:txBody>
      </p:sp>
    </p:spTree>
    <p:extLst>
      <p:ext uri="{BB962C8B-B14F-4D97-AF65-F5344CB8AC3E}">
        <p14:creationId xmlns:p14="http://schemas.microsoft.com/office/powerpoint/2010/main" val="110055669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err="1">
                <a:solidFill>
                  <a:srgbClr val="2F2F2F"/>
                </a:solidFill>
                <a:latin typeface="Segoe UI Semibold"/>
              </a:rPr>
              <a:t>SPFx</a:t>
            </a:r>
            <a:r>
              <a:rPr lang="en-US" sz="1600" b="0" dirty="0">
                <a:solidFill>
                  <a:srgbClr val="2F2F2F"/>
                </a:solidFill>
                <a:latin typeface="Segoe UI Semibold"/>
              </a:rPr>
              <a:t> Extensions</a:t>
            </a:r>
          </a:p>
          <a:p>
            <a:pPr lvl="0">
              <a:lnSpc>
                <a:spcPct val="90000"/>
              </a:lnSpc>
              <a:spcBef>
                <a:spcPts val="1800"/>
              </a:spcBef>
            </a:pPr>
            <a:r>
              <a:rPr lang="en-US" sz="1600" b="0" dirty="0">
                <a:solidFill>
                  <a:srgbClr val="2F2F2F"/>
                </a:solidFill>
                <a:latin typeface="Segoe UI Semibold"/>
              </a:rPr>
              <a:t>Debugging &amp; Testing Extensions</a:t>
            </a:r>
          </a:p>
          <a:p>
            <a:pPr lvl="0">
              <a:lnSpc>
                <a:spcPct val="90000"/>
              </a:lnSpc>
              <a:spcBef>
                <a:spcPts val="1800"/>
              </a:spcBef>
            </a:pPr>
            <a:r>
              <a:rPr lang="en-US" sz="1600" b="0" dirty="0">
                <a:solidFill>
                  <a:srgbClr val="2F2F2F"/>
                </a:solidFill>
                <a:latin typeface="Segoe UI Semibold"/>
              </a:rPr>
              <a:t>Deploying Extensions</a:t>
            </a:r>
          </a:p>
          <a:p>
            <a:pPr lvl="0">
              <a:lnSpc>
                <a:spcPct val="90000"/>
              </a:lnSpc>
              <a:spcBef>
                <a:spcPts val="1800"/>
              </a:spcBef>
            </a:pPr>
            <a:r>
              <a:rPr lang="en-US" sz="1600" b="0" dirty="0">
                <a:solidFill>
                  <a:srgbClr val="2F2F2F"/>
                </a:solidFill>
                <a:latin typeface="Segoe UI Semibold"/>
              </a:rPr>
              <a:t>Application Customizers</a:t>
            </a:r>
          </a:p>
        </p:txBody>
      </p:sp>
    </p:spTree>
    <p:extLst>
      <p:ext uri="{BB962C8B-B14F-4D97-AF65-F5344CB8AC3E}">
        <p14:creationId xmlns:p14="http://schemas.microsoft.com/office/powerpoint/2010/main" val="250924232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4093428"/>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SharePoint Framework Extensions</a:t>
            </a:r>
          </a:p>
          <a:p>
            <a:pPr marL="342900" lvl="0" indent="-342900" defTabSz="914400">
              <a:lnSpc>
                <a:spcPct val="100000"/>
              </a:lnSpc>
              <a:spcBef>
                <a:spcPts val="600"/>
              </a:spcBef>
              <a:buSzTx/>
              <a:defRPr/>
            </a:pPr>
            <a:r>
              <a:rPr lang="en-US" sz="1800" dirty="0">
                <a:latin typeface="+mj-lt"/>
                <a:hlinkClick r:id="rId4"/>
              </a:rPr>
              <a:t>https://docs.microsoft.com/sharepoint/dev/spfx/extensions/overview-extensions</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Use Page Placeholders from Application Customizer</a:t>
            </a:r>
          </a:p>
          <a:p>
            <a:pPr marL="342900" lvl="0" indent="-342900" defTabSz="914400">
              <a:lnSpc>
                <a:spcPct val="100000"/>
              </a:lnSpc>
              <a:spcBef>
                <a:spcPts val="600"/>
              </a:spcBef>
              <a:buSzTx/>
              <a:defRPr/>
            </a:pPr>
            <a:r>
              <a:rPr lang="en-US" sz="1800" dirty="0">
                <a:latin typeface="+mj-lt"/>
                <a:hlinkClick r:id="rId5"/>
              </a:rPr>
              <a:t>https://docs.microsoft.com/sharepoint/dev/spfx/extensions/get-started/using-page-placeholder-with-extensions</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Tenant Wide Deployment of SharePoint Framework Extensions</a:t>
            </a:r>
          </a:p>
          <a:p>
            <a:pPr marL="342900" lvl="0" indent="-342900" defTabSz="914400">
              <a:lnSpc>
                <a:spcPct val="100000"/>
              </a:lnSpc>
              <a:spcBef>
                <a:spcPts val="600"/>
              </a:spcBef>
              <a:buSzTx/>
              <a:defRPr/>
            </a:pPr>
            <a:r>
              <a:rPr lang="en-US" sz="1800" dirty="0">
                <a:latin typeface="+mj-lt"/>
                <a:hlinkClick r:id="rId6"/>
              </a:rPr>
              <a:t>https://docs.microsoft.com/sharepoint/dev/spfx/extensions/basics/tenant-wide-deployment-extensions</a:t>
            </a:r>
            <a:r>
              <a:rPr lang="en-US" sz="1800" dirty="0">
                <a:latin typeface="+mj-lt"/>
              </a:rPr>
              <a:t> </a:t>
            </a:r>
          </a:p>
        </p:txBody>
      </p:sp>
    </p:spTree>
    <p:extLst>
      <p:ext uri="{BB962C8B-B14F-4D97-AF65-F5344CB8AC3E}">
        <p14:creationId xmlns:p14="http://schemas.microsoft.com/office/powerpoint/2010/main" val="369083464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240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Introduction to Extensions &amp; Application Customizer</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err="1"/>
              <a:t>SPFx</a:t>
            </a:r>
            <a:r>
              <a:rPr lang="en-US" sz="2000" dirty="0"/>
              <a:t> Extensions</a:t>
            </a:r>
          </a:p>
          <a:p>
            <a:pPr>
              <a:spcBef>
                <a:spcPts val="1200"/>
              </a:spcBef>
            </a:pPr>
            <a:r>
              <a:rPr lang="en-US" sz="2000" dirty="0"/>
              <a:t>Debugging &amp; Testing Extensions</a:t>
            </a:r>
          </a:p>
          <a:p>
            <a:pPr>
              <a:spcBef>
                <a:spcPts val="1200"/>
              </a:spcBef>
            </a:pPr>
            <a:r>
              <a:rPr lang="en-US" sz="2000" dirty="0"/>
              <a:t>Deploying Extensions</a:t>
            </a:r>
          </a:p>
          <a:p>
            <a:pPr>
              <a:spcBef>
                <a:spcPts val="1200"/>
              </a:spcBef>
            </a:pPr>
            <a:r>
              <a:rPr lang="en-US" sz="2000" dirty="0"/>
              <a:t>Application Customizers</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8479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AD8F220-7DBD-A54E-86BC-18D852715625}"/>
              </a:ext>
            </a:extLst>
          </p:cNvPr>
          <p:cNvSpPr>
            <a:spLocks noGrp="1"/>
          </p:cNvSpPr>
          <p:nvPr>
            <p:ph type="body" sz="quarter" idx="10"/>
          </p:nvPr>
        </p:nvSpPr>
        <p:spPr>
          <a:xfrm>
            <a:off x="464400" y="1212850"/>
            <a:ext cx="11574000" cy="4478149"/>
          </a:xfrm>
        </p:spPr>
        <p:txBody>
          <a:bodyPr/>
          <a:lstStyle/>
          <a:p>
            <a:r>
              <a:rPr lang="en-US" dirty="0"/>
              <a:t>Extend the SharePoint user experience</a:t>
            </a:r>
          </a:p>
          <a:p>
            <a:endParaRPr lang="en-US" dirty="0"/>
          </a:p>
          <a:p>
            <a:r>
              <a:rPr lang="en-US" dirty="0"/>
              <a:t>Customize notification areas, toolbars &amp; list data views</a:t>
            </a:r>
          </a:p>
          <a:p>
            <a:endParaRPr lang="en-US" dirty="0"/>
          </a:p>
          <a:p>
            <a:r>
              <a:rPr lang="en-US" dirty="0"/>
              <a:t>Available in Modern pages, lists &amp; libraries</a:t>
            </a:r>
          </a:p>
          <a:p>
            <a:pPr lvl="1"/>
            <a:r>
              <a:rPr lang="en-US" dirty="0"/>
              <a:t>SharePoint Online</a:t>
            </a:r>
          </a:p>
          <a:p>
            <a:pPr lvl="1"/>
            <a:r>
              <a:rPr lang="en-US" dirty="0"/>
              <a:t>SharePoint Server 2019</a:t>
            </a:r>
          </a:p>
          <a:p>
            <a:endParaRPr lang="en-US" dirty="0"/>
          </a:p>
          <a:p>
            <a:r>
              <a:rPr lang="en-US" dirty="0"/>
              <a:t>Used to implement popular customizations from previous development models</a:t>
            </a:r>
          </a:p>
          <a:p>
            <a:pPr lvl="1"/>
            <a:r>
              <a:rPr lang="en-US" dirty="0"/>
              <a:t>Delegate controls &amp; </a:t>
            </a:r>
            <a:r>
              <a:rPr lang="en-US" dirty="0" err="1">
                <a:latin typeface="Courier New" panose="02070309020205020404" pitchFamily="49" charset="0"/>
                <a:cs typeface="Courier New" panose="02070309020205020404" pitchFamily="49" charset="0"/>
              </a:rPr>
              <a:t>ScriptLink</a:t>
            </a:r>
            <a:endParaRPr lang="en-US" dirty="0">
              <a:latin typeface="Courier New" panose="02070309020205020404" pitchFamily="49" charset="0"/>
              <a:cs typeface="Courier New" panose="02070309020205020404" pitchFamily="49" charset="0"/>
            </a:endParaRPr>
          </a:p>
          <a:p>
            <a:pPr lvl="1"/>
            <a:r>
              <a:rPr lang="en-US" dirty="0"/>
              <a:t>Client-Side Rendering &amp; </a:t>
            </a:r>
            <a:r>
              <a:rPr lang="en-US" dirty="0" err="1">
                <a:latin typeface="Courier New" panose="02070309020205020404" pitchFamily="49" charset="0"/>
                <a:cs typeface="Courier New" panose="02070309020205020404" pitchFamily="49" charset="0"/>
              </a:rPr>
              <a:t>JSLink</a:t>
            </a:r>
            <a:endParaRPr lang="en-US" dirty="0">
              <a:latin typeface="Courier New" panose="02070309020205020404" pitchFamily="49" charset="0"/>
              <a:cs typeface="Courier New" panose="02070309020205020404" pitchFamily="49" charset="0"/>
            </a:endParaRPr>
          </a:p>
          <a:p>
            <a:pPr lvl="1"/>
            <a:r>
              <a:rPr lang="en-US" dirty="0"/>
              <a:t>Custom Actions</a:t>
            </a:r>
          </a:p>
        </p:txBody>
      </p:sp>
      <p:sp>
        <p:nvSpPr>
          <p:cNvPr id="6" name="Title 5">
            <a:extLst>
              <a:ext uri="{FF2B5EF4-FFF2-40B4-BE49-F238E27FC236}">
                <a16:creationId xmlns:a16="http://schemas.microsoft.com/office/drawing/2014/main" id="{AFD5651D-FEB7-974A-8887-2223E2AB14B5}"/>
              </a:ext>
            </a:extLst>
          </p:cNvPr>
          <p:cNvSpPr>
            <a:spLocks noGrp="1"/>
          </p:cNvSpPr>
          <p:nvPr>
            <p:ph type="title"/>
          </p:nvPr>
        </p:nvSpPr>
        <p:spPr/>
        <p:txBody>
          <a:bodyPr/>
          <a:lstStyle/>
          <a:p>
            <a:r>
              <a:rPr lang="en-US" dirty="0"/>
              <a:t>SharePoint Framework Extensions</a:t>
            </a:r>
          </a:p>
        </p:txBody>
      </p:sp>
    </p:spTree>
    <p:extLst>
      <p:ext uri="{BB962C8B-B14F-4D97-AF65-F5344CB8AC3E}">
        <p14:creationId xmlns:p14="http://schemas.microsoft.com/office/powerpoint/2010/main" val="42841494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67EE32-B72D-A444-B133-DC63423F52CE}"/>
              </a:ext>
            </a:extLst>
          </p:cNvPr>
          <p:cNvSpPr>
            <a:spLocks noGrp="1"/>
          </p:cNvSpPr>
          <p:nvPr>
            <p:ph type="body" sz="quarter" idx="10"/>
          </p:nvPr>
        </p:nvSpPr>
        <p:spPr/>
        <p:txBody>
          <a:bodyPr/>
          <a:lstStyle/>
          <a:p>
            <a:r>
              <a:rPr lang="en-US" dirty="0"/>
              <a:t>Add script to any page, header &amp; footer controls</a:t>
            </a:r>
          </a:p>
        </p:txBody>
      </p:sp>
      <p:sp>
        <p:nvSpPr>
          <p:cNvPr id="3" name="Title 2">
            <a:extLst>
              <a:ext uri="{FF2B5EF4-FFF2-40B4-BE49-F238E27FC236}">
                <a16:creationId xmlns:a16="http://schemas.microsoft.com/office/drawing/2014/main" id="{CB81FC78-F511-C649-A3C0-CCA19D9B7BC0}"/>
              </a:ext>
            </a:extLst>
          </p:cNvPr>
          <p:cNvSpPr>
            <a:spLocks noGrp="1"/>
          </p:cNvSpPr>
          <p:nvPr>
            <p:ph type="title"/>
          </p:nvPr>
        </p:nvSpPr>
        <p:spPr/>
        <p:txBody>
          <a:bodyPr/>
          <a:lstStyle/>
          <a:p>
            <a:r>
              <a:rPr lang="en-US" dirty="0"/>
              <a:t>Application Customizers</a:t>
            </a:r>
          </a:p>
        </p:txBody>
      </p:sp>
      <p:pic>
        <p:nvPicPr>
          <p:cNvPr id="6" name="Picture 5">
            <a:extLst>
              <a:ext uri="{FF2B5EF4-FFF2-40B4-BE49-F238E27FC236}">
                <a16:creationId xmlns:a16="http://schemas.microsoft.com/office/drawing/2014/main" id="{89397146-700A-40D8-8F8F-B3D2F43F3427}"/>
              </a:ext>
            </a:extLst>
          </p:cNvPr>
          <p:cNvPicPr>
            <a:picLocks noChangeAspect="1"/>
          </p:cNvPicPr>
          <p:nvPr/>
        </p:nvPicPr>
        <p:blipFill>
          <a:blip r:embed="rId3"/>
          <a:stretch>
            <a:fillRect/>
          </a:stretch>
        </p:blipFill>
        <p:spPr>
          <a:xfrm>
            <a:off x="2175617" y="2102698"/>
            <a:ext cx="8085240" cy="4258227"/>
          </a:xfrm>
          <a:prstGeom prst="rect">
            <a:avLst/>
          </a:prstGeom>
        </p:spPr>
      </p:pic>
    </p:spTree>
    <p:extLst>
      <p:ext uri="{BB962C8B-B14F-4D97-AF65-F5344CB8AC3E}">
        <p14:creationId xmlns:p14="http://schemas.microsoft.com/office/powerpoint/2010/main" val="212793316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6D2ACD-284D-3146-8C4B-B6FF5DEEB664}"/>
              </a:ext>
            </a:extLst>
          </p:cNvPr>
          <p:cNvSpPr>
            <a:spLocks noGrp="1"/>
          </p:cNvSpPr>
          <p:nvPr>
            <p:ph type="body" sz="quarter" idx="10"/>
          </p:nvPr>
        </p:nvSpPr>
        <p:spPr/>
        <p:txBody>
          <a:bodyPr/>
          <a:lstStyle/>
          <a:p>
            <a:r>
              <a:rPr lang="en-US" dirty="0"/>
              <a:t>Customize rendering of a list column in modern lists</a:t>
            </a:r>
          </a:p>
        </p:txBody>
      </p:sp>
      <p:sp>
        <p:nvSpPr>
          <p:cNvPr id="3" name="Title 2">
            <a:extLst>
              <a:ext uri="{FF2B5EF4-FFF2-40B4-BE49-F238E27FC236}">
                <a16:creationId xmlns:a16="http://schemas.microsoft.com/office/drawing/2014/main" id="{C5407018-E3A9-C348-94F2-D7AE55033971}"/>
              </a:ext>
            </a:extLst>
          </p:cNvPr>
          <p:cNvSpPr>
            <a:spLocks noGrp="1"/>
          </p:cNvSpPr>
          <p:nvPr>
            <p:ph type="title"/>
          </p:nvPr>
        </p:nvSpPr>
        <p:spPr/>
        <p:txBody>
          <a:bodyPr/>
          <a:lstStyle/>
          <a:p>
            <a:r>
              <a:rPr lang="en-US" dirty="0"/>
              <a:t>Field Customizers</a:t>
            </a:r>
          </a:p>
        </p:txBody>
      </p:sp>
      <p:pic>
        <p:nvPicPr>
          <p:cNvPr id="5" name="Picture 4" descr="A screenshot of a cell phone&#10;&#10;Description automatically generated">
            <a:extLst>
              <a:ext uri="{FF2B5EF4-FFF2-40B4-BE49-F238E27FC236}">
                <a16:creationId xmlns:a16="http://schemas.microsoft.com/office/drawing/2014/main" id="{EDD5E3D0-36C1-194E-A94B-032FF485A45F}"/>
              </a:ext>
            </a:extLst>
          </p:cNvPr>
          <p:cNvPicPr>
            <a:picLocks noChangeAspect="1"/>
          </p:cNvPicPr>
          <p:nvPr/>
        </p:nvPicPr>
        <p:blipFill>
          <a:blip r:embed="rId3"/>
          <a:stretch>
            <a:fillRect/>
          </a:stretch>
        </p:blipFill>
        <p:spPr>
          <a:xfrm>
            <a:off x="2967037" y="2522201"/>
            <a:ext cx="6502400" cy="3606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816249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CA8C1C-D58B-FE49-A50B-FC74059D4C92}"/>
              </a:ext>
            </a:extLst>
          </p:cNvPr>
          <p:cNvSpPr>
            <a:spLocks noGrp="1"/>
          </p:cNvSpPr>
          <p:nvPr>
            <p:ph type="body" sz="quarter" idx="10"/>
          </p:nvPr>
        </p:nvSpPr>
        <p:spPr/>
        <p:txBody>
          <a:bodyPr/>
          <a:lstStyle/>
          <a:p>
            <a:r>
              <a:rPr lang="en-US" dirty="0"/>
              <a:t>Add buttons to list &amp; library toolbars &amp; context menus</a:t>
            </a:r>
          </a:p>
        </p:txBody>
      </p:sp>
      <p:sp>
        <p:nvSpPr>
          <p:cNvPr id="3" name="Title 2">
            <a:extLst>
              <a:ext uri="{FF2B5EF4-FFF2-40B4-BE49-F238E27FC236}">
                <a16:creationId xmlns:a16="http://schemas.microsoft.com/office/drawing/2014/main" id="{A1F0498A-78A5-644E-9203-E66F51268BDE}"/>
              </a:ext>
            </a:extLst>
          </p:cNvPr>
          <p:cNvSpPr>
            <a:spLocks noGrp="1"/>
          </p:cNvSpPr>
          <p:nvPr>
            <p:ph type="title"/>
          </p:nvPr>
        </p:nvSpPr>
        <p:spPr/>
        <p:txBody>
          <a:bodyPr/>
          <a:lstStyle/>
          <a:p>
            <a:r>
              <a:rPr lang="en-US" dirty="0"/>
              <a:t>Command Sets</a:t>
            </a:r>
          </a:p>
        </p:txBody>
      </p:sp>
      <p:pic>
        <p:nvPicPr>
          <p:cNvPr id="4" name="Picture 3">
            <a:extLst>
              <a:ext uri="{FF2B5EF4-FFF2-40B4-BE49-F238E27FC236}">
                <a16:creationId xmlns:a16="http://schemas.microsoft.com/office/drawing/2014/main" id="{27BF4F82-174E-3A41-8840-17734908595B}"/>
              </a:ext>
            </a:extLst>
          </p:cNvPr>
          <p:cNvPicPr>
            <a:picLocks noChangeAspect="1"/>
          </p:cNvPicPr>
          <p:nvPr/>
        </p:nvPicPr>
        <p:blipFill>
          <a:blip r:embed="rId3"/>
          <a:stretch>
            <a:fillRect/>
          </a:stretch>
        </p:blipFill>
        <p:spPr>
          <a:xfrm>
            <a:off x="1716087" y="2964811"/>
            <a:ext cx="9004300" cy="2133600"/>
          </a:xfrm>
          <a:prstGeom prst="rect">
            <a:avLst/>
          </a:prstGeom>
        </p:spPr>
      </p:pic>
    </p:spTree>
    <p:extLst>
      <p:ext uri="{BB962C8B-B14F-4D97-AF65-F5344CB8AC3E}">
        <p14:creationId xmlns:p14="http://schemas.microsoft.com/office/powerpoint/2010/main" val="234204966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4025717"/>
          </a:xfrm>
        </p:spPr>
        <p:txBody>
          <a:bodyPr/>
          <a:lstStyle/>
          <a:p>
            <a:r>
              <a:rPr lang="en-US" dirty="0">
                <a:solidFill>
                  <a:schemeClr val="accent1"/>
                </a:solidFill>
              </a:rPr>
              <a:t>.</a:t>
            </a:r>
            <a:r>
              <a:rPr lang="en-US" dirty="0" err="1">
                <a:solidFill>
                  <a:schemeClr val="accent1"/>
                </a:solidFill>
              </a:rPr>
              <a:t>vscode</a:t>
            </a:r>
            <a:r>
              <a:rPr lang="en-US" dirty="0">
                <a:solidFill>
                  <a:schemeClr val="accent1"/>
                </a:solidFill>
              </a:rPr>
              <a:t>:</a:t>
            </a:r>
            <a:r>
              <a:rPr lang="en-US" dirty="0"/>
              <a:t> includes Visual Studio Code integration files</a:t>
            </a:r>
          </a:p>
          <a:p>
            <a:r>
              <a:rPr lang="en-US" dirty="0">
                <a:solidFill>
                  <a:schemeClr val="accent1"/>
                </a:solidFill>
              </a:rPr>
              <a:t>config:</a:t>
            </a:r>
            <a:r>
              <a:rPr lang="en-US" dirty="0"/>
              <a:t> includes all config files</a:t>
            </a:r>
          </a:p>
          <a:p>
            <a:r>
              <a:rPr lang="en-US" dirty="0" err="1">
                <a:solidFill>
                  <a:schemeClr val="accent1"/>
                </a:solidFill>
              </a:rPr>
              <a:t>dist</a:t>
            </a:r>
            <a:r>
              <a:rPr lang="en-US" dirty="0">
                <a:solidFill>
                  <a:schemeClr val="accent1"/>
                </a:solidFill>
              </a:rPr>
              <a:t>:</a:t>
            </a:r>
            <a:r>
              <a:rPr lang="en-US" dirty="0"/>
              <a:t> created automatically on builds – contains out from bundle process</a:t>
            </a:r>
          </a:p>
          <a:p>
            <a:r>
              <a:rPr lang="en-US" dirty="0">
                <a:solidFill>
                  <a:schemeClr val="accent1"/>
                </a:solidFill>
              </a:rPr>
              <a:t>lib:</a:t>
            </a:r>
            <a:r>
              <a:rPr lang="en-US" dirty="0"/>
              <a:t> created automatically on builds – contains pre-bundled built files</a:t>
            </a:r>
          </a:p>
          <a:p>
            <a:r>
              <a:rPr lang="en-US" dirty="0" err="1">
                <a:solidFill>
                  <a:schemeClr val="accent1"/>
                </a:solidFill>
              </a:rPr>
              <a:t>node_modules</a:t>
            </a:r>
            <a:r>
              <a:rPr lang="en-US" dirty="0">
                <a:solidFill>
                  <a:schemeClr val="accent1"/>
                </a:solidFill>
              </a:rPr>
              <a:t>:</a:t>
            </a:r>
            <a:r>
              <a:rPr lang="en-US" dirty="0"/>
              <a:t> created automatically when installing all package dependencies with a package manager</a:t>
            </a:r>
          </a:p>
          <a:p>
            <a:r>
              <a:rPr lang="en-US" dirty="0" err="1">
                <a:solidFill>
                  <a:schemeClr val="accent1"/>
                </a:solidFill>
              </a:rPr>
              <a:t>sharepoint</a:t>
            </a:r>
            <a:r>
              <a:rPr lang="en-US" dirty="0">
                <a:solidFill>
                  <a:schemeClr val="accent1"/>
                </a:solidFill>
              </a:rPr>
              <a:t>:</a:t>
            </a:r>
            <a:r>
              <a:rPr lang="en-US" dirty="0"/>
              <a:t> contains assets needed for deployment</a:t>
            </a:r>
          </a:p>
          <a:p>
            <a:r>
              <a:rPr lang="en-US" dirty="0" err="1">
                <a:solidFill>
                  <a:schemeClr val="accent1"/>
                </a:solidFill>
              </a:rPr>
              <a:t>src</a:t>
            </a:r>
            <a:r>
              <a:rPr lang="en-US" dirty="0">
                <a:solidFill>
                  <a:schemeClr val="accent1"/>
                </a:solidFill>
              </a:rPr>
              <a:t>:</a:t>
            </a:r>
            <a:r>
              <a:rPr lang="en-US" dirty="0"/>
              <a:t> this is the main folder of the project, it includes the extension, styles, and a test file</a:t>
            </a:r>
          </a:p>
          <a:p>
            <a:r>
              <a:rPr lang="en-US" dirty="0">
                <a:solidFill>
                  <a:schemeClr val="accent1"/>
                </a:solidFill>
              </a:rPr>
              <a:t>temp:</a:t>
            </a:r>
            <a:r>
              <a:rPr lang="en-US" dirty="0"/>
              <a:t> created automatically on builds - contains local dev webserver files</a:t>
            </a:r>
          </a:p>
        </p:txBody>
      </p:sp>
      <p:sp>
        <p:nvSpPr>
          <p:cNvPr id="2" name="Title 1"/>
          <p:cNvSpPr>
            <a:spLocks noGrp="1"/>
          </p:cNvSpPr>
          <p:nvPr>
            <p:ph type="title"/>
          </p:nvPr>
        </p:nvSpPr>
        <p:spPr/>
        <p:txBody>
          <a:bodyPr/>
          <a:lstStyle/>
          <a:p>
            <a:r>
              <a:rPr lang="en-US" dirty="0"/>
              <a:t>Project Structure</a:t>
            </a:r>
            <a:endParaRPr lang="fi-FI" dirty="0"/>
          </a:p>
        </p:txBody>
      </p:sp>
    </p:spTree>
    <p:extLst>
      <p:ext uri="{BB962C8B-B14F-4D97-AF65-F5344CB8AC3E}">
        <p14:creationId xmlns:p14="http://schemas.microsoft.com/office/powerpoint/2010/main" val="58072104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497A57-F85C-9A4A-A386-D5A085690FFF}"/>
              </a:ext>
            </a:extLst>
          </p:cNvPr>
          <p:cNvSpPr>
            <a:spLocks noGrp="1"/>
          </p:cNvSpPr>
          <p:nvPr>
            <p:ph type="body" sz="quarter" idx="10"/>
          </p:nvPr>
        </p:nvSpPr>
        <p:spPr>
          <a:xfrm>
            <a:off x="464400" y="1212850"/>
            <a:ext cx="11574000" cy="4173450"/>
          </a:xfrm>
        </p:spPr>
        <p:txBody>
          <a:bodyPr/>
          <a:lstStyle/>
          <a:p>
            <a:r>
              <a:rPr lang="en-US" dirty="0"/>
              <a:t>Unlike web parts, extensions require a live SharePoint site, list and/or library</a:t>
            </a:r>
          </a:p>
          <a:p>
            <a:endParaRPr lang="en-US" dirty="0"/>
          </a:p>
          <a:p>
            <a:r>
              <a:rPr lang="en-US" dirty="0"/>
              <a:t>Can still build and host extension project locally while testing in a remote SharePoint site</a:t>
            </a:r>
          </a:p>
          <a:p>
            <a:pPr lvl="1"/>
            <a:r>
              <a:rPr lang="en-US" dirty="0"/>
              <a:t>Similar experience to using hosted SharePoint workbench for </a:t>
            </a:r>
            <a:br>
              <a:rPr lang="en-US" dirty="0"/>
            </a:br>
            <a:r>
              <a:rPr lang="en-US" dirty="0"/>
              <a:t>web part development, testing &amp; debugging</a:t>
            </a:r>
          </a:p>
          <a:p>
            <a:endParaRPr lang="en-US" dirty="0"/>
          </a:p>
          <a:p>
            <a:r>
              <a:rPr lang="en-US" dirty="0"/>
              <a:t>Configurations added to each project by the </a:t>
            </a:r>
            <a:r>
              <a:rPr lang="en-US" dirty="0" err="1"/>
              <a:t>SPFx</a:t>
            </a:r>
            <a:r>
              <a:rPr lang="en-US" dirty="0"/>
              <a:t> Yeoman generator simplifying loading SharePoint sites</a:t>
            </a:r>
          </a:p>
          <a:p>
            <a:endParaRPr lang="en-US" dirty="0"/>
          </a:p>
          <a:p>
            <a:r>
              <a:rPr lang="en-US" dirty="0"/>
              <a:t>Instructs SharePoint to load </a:t>
            </a:r>
            <a:r>
              <a:rPr lang="en-US" dirty="0" err="1"/>
              <a:t>SPFx</a:t>
            </a:r>
            <a:r>
              <a:rPr lang="en-US" dirty="0"/>
              <a:t> &amp; manifest file from </a:t>
            </a:r>
            <a:r>
              <a:rPr lang="en-US" dirty="0">
                <a:hlinkClick r:id="rId3"/>
              </a:rPr>
              <a:t>https://localhost</a:t>
            </a:r>
            <a:r>
              <a:rPr lang="en-US" dirty="0"/>
              <a:t> </a:t>
            </a:r>
          </a:p>
        </p:txBody>
      </p:sp>
      <p:sp>
        <p:nvSpPr>
          <p:cNvPr id="3" name="Title 2">
            <a:extLst>
              <a:ext uri="{FF2B5EF4-FFF2-40B4-BE49-F238E27FC236}">
                <a16:creationId xmlns:a16="http://schemas.microsoft.com/office/drawing/2014/main" id="{7DBE5923-5A72-8E44-B816-6EB8E1A54EB5}"/>
              </a:ext>
            </a:extLst>
          </p:cNvPr>
          <p:cNvSpPr>
            <a:spLocks noGrp="1"/>
          </p:cNvSpPr>
          <p:nvPr>
            <p:ph type="title"/>
          </p:nvPr>
        </p:nvSpPr>
        <p:spPr/>
        <p:txBody>
          <a:bodyPr/>
          <a:lstStyle/>
          <a:p>
            <a:r>
              <a:rPr lang="en-US" dirty="0"/>
              <a:t>Debugging &amp; Testing Extensions</a:t>
            </a:r>
          </a:p>
        </p:txBody>
      </p:sp>
    </p:spTree>
    <p:extLst>
      <p:ext uri="{BB962C8B-B14F-4D97-AF65-F5344CB8AC3E}">
        <p14:creationId xmlns:p14="http://schemas.microsoft.com/office/powerpoint/2010/main" val="221943828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877E54-8532-BC4D-BE22-ED396111B657}"/>
              </a:ext>
            </a:extLst>
          </p:cNvPr>
          <p:cNvSpPr>
            <a:spLocks noGrp="1"/>
          </p:cNvSpPr>
          <p:nvPr>
            <p:ph type="body" sz="quarter" idx="10"/>
          </p:nvPr>
        </p:nvSpPr>
        <p:spPr>
          <a:xfrm>
            <a:off x="464400" y="1212850"/>
            <a:ext cx="11574000" cy="3665619"/>
          </a:xfrm>
        </p:spPr>
        <p:txBody>
          <a:bodyPr/>
          <a:lstStyle/>
          <a:p>
            <a:r>
              <a:rPr lang="en-US" dirty="0"/>
              <a:t>Extension deployment utilizes existing Feature framework</a:t>
            </a:r>
          </a:p>
          <a:p>
            <a:pPr lvl="1"/>
            <a:r>
              <a:rPr lang="en-US" dirty="0"/>
              <a:t>Application customizer: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CustomAction</a:t>
            </a:r>
            <a:r>
              <a:rPr lang="en-US" dirty="0">
                <a:latin typeface="Courier New" panose="02070309020205020404" pitchFamily="49" charset="0"/>
                <a:cs typeface="Courier New" panose="02070309020205020404" pitchFamily="49" charset="0"/>
              </a:rPr>
              <a:t>&gt;</a:t>
            </a:r>
          </a:p>
          <a:p>
            <a:pPr lvl="1"/>
            <a:r>
              <a:rPr lang="en-US" dirty="0"/>
              <a:t>Field customizer: </a:t>
            </a:r>
            <a:r>
              <a:rPr lang="en-US" dirty="0">
                <a:latin typeface="Courier New" panose="02070309020205020404" pitchFamily="49" charset="0"/>
                <a:cs typeface="Courier New" panose="02070309020205020404" pitchFamily="49" charset="0"/>
              </a:rPr>
              <a:t>&lt;Field&gt;</a:t>
            </a:r>
          </a:p>
          <a:p>
            <a:pPr lvl="1"/>
            <a:r>
              <a:rPr lang="en-US" dirty="0"/>
              <a:t>Command set: </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CustomAction</a:t>
            </a:r>
            <a:r>
              <a:rPr lang="en-US" dirty="0">
                <a:latin typeface="Courier New" panose="02070309020205020404" pitchFamily="49" charset="0"/>
                <a:cs typeface="Courier New" panose="02070309020205020404" pitchFamily="49" charset="0"/>
              </a:rPr>
              <a:t>&gt;</a:t>
            </a:r>
          </a:p>
          <a:p>
            <a:endParaRPr lang="en-US" dirty="0"/>
          </a:p>
          <a:p>
            <a:r>
              <a:rPr lang="en-US" dirty="0"/>
              <a:t>Deployment similar to web parts</a:t>
            </a:r>
          </a:p>
          <a:p>
            <a:pPr lvl="1"/>
            <a:r>
              <a:rPr lang="en-US" dirty="0"/>
              <a:t>Upload SharePoint Package to tenant | site collection app catalog</a:t>
            </a:r>
          </a:p>
          <a:p>
            <a:pPr lvl="1"/>
            <a:r>
              <a:rPr lang="en-US" dirty="0"/>
              <a:t>Install app</a:t>
            </a:r>
          </a:p>
          <a:p>
            <a:endParaRPr lang="en-US" dirty="0"/>
          </a:p>
          <a:p>
            <a:r>
              <a:rPr lang="en-US" dirty="0"/>
              <a:t>Some extensions type support tenant-wide deployment</a:t>
            </a:r>
          </a:p>
        </p:txBody>
      </p:sp>
      <p:sp>
        <p:nvSpPr>
          <p:cNvPr id="3" name="Title 2">
            <a:extLst>
              <a:ext uri="{FF2B5EF4-FFF2-40B4-BE49-F238E27FC236}">
                <a16:creationId xmlns:a16="http://schemas.microsoft.com/office/drawing/2014/main" id="{F21B06D3-DD63-D04D-8257-64155C50E5FA}"/>
              </a:ext>
            </a:extLst>
          </p:cNvPr>
          <p:cNvSpPr>
            <a:spLocks noGrp="1"/>
          </p:cNvSpPr>
          <p:nvPr>
            <p:ph type="title"/>
          </p:nvPr>
        </p:nvSpPr>
        <p:spPr/>
        <p:txBody>
          <a:bodyPr/>
          <a:lstStyle/>
          <a:p>
            <a:r>
              <a:rPr lang="en-US" dirty="0"/>
              <a:t>Deployment</a:t>
            </a:r>
          </a:p>
        </p:txBody>
      </p:sp>
    </p:spTree>
    <p:extLst>
      <p:ext uri="{BB962C8B-B14F-4D97-AF65-F5344CB8AC3E}">
        <p14:creationId xmlns:p14="http://schemas.microsoft.com/office/powerpoint/2010/main" val="681715493"/>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3409</Words>
  <Application>Microsoft Office PowerPoint</Application>
  <PresentationFormat>Custom</PresentationFormat>
  <Paragraphs>319</Paragraphs>
  <Slides>20</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Consolas</vt:lpstr>
      <vt:lpstr>Courier New</vt:lpstr>
      <vt:lpstr>Segoe UI</vt:lpstr>
      <vt:lpstr>Segoe UI Light</vt:lpstr>
      <vt:lpstr>Segoe UI Semibold</vt:lpstr>
      <vt:lpstr>Wingdings</vt:lpstr>
      <vt:lpstr>Office 365 PPT Template - 2017</vt:lpstr>
      <vt:lpstr>Getting Started with SharePoint Framework Extensions</vt:lpstr>
      <vt:lpstr>Introduction to Extensions &amp; Application Customizer</vt:lpstr>
      <vt:lpstr>SharePoint Framework Extensions</vt:lpstr>
      <vt:lpstr>Application Customizers</vt:lpstr>
      <vt:lpstr>Field Customizers</vt:lpstr>
      <vt:lpstr>Command Sets</vt:lpstr>
      <vt:lpstr>Project Structure</vt:lpstr>
      <vt:lpstr>Debugging &amp; Testing Extensions</vt:lpstr>
      <vt:lpstr>Deployment</vt:lpstr>
      <vt:lpstr>Tenant Wide Deployment</vt:lpstr>
      <vt:lpstr>Tenant Wide Deployment</vt:lpstr>
      <vt:lpstr>List: Tenant Wide Extensions</vt:lpstr>
      <vt:lpstr>Application Customizers</vt:lpstr>
      <vt:lpstr>Application Customizer - Placeholders</vt:lpstr>
      <vt:lpstr>Application Customer</vt:lpstr>
      <vt:lpstr>Demo Creating SharePoint Framework Application Customizers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2020-08-28T11:35:39Z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