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64" r:id="rId5"/>
    <p:sldId id="1565" r:id="rId6"/>
    <p:sldId id="1566" r:id="rId7"/>
    <p:sldId id="1567" r:id="rId8"/>
    <p:sldId id="1557" r:id="rId9"/>
    <p:sldId id="1558" r:id="rId10"/>
    <p:sldId id="1568" r:id="rId11"/>
    <p:sldId id="1569" r:id="rId12"/>
    <p:sldId id="157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adding web parts to pages" id="{DE42E044-AD8C-453A-B341-CAC57E9BFD60}">
          <p14:sldIdLst>
            <p14:sldId id="1564"/>
            <p14:sldId id="1565"/>
            <p14:sldId id="1566"/>
            <p14:sldId id="1567"/>
          </p14:sldIdLst>
        </p14:section>
        <p14:section name="validate environment" id="{5AFC8C7C-8243-4324-A34E-F598133A6936}">
          <p14:sldIdLst>
            <p14:sldId id="1557"/>
            <p14:sldId id="1558"/>
          </p14:sldIdLst>
        </p14:section>
        <p14:section name="outro" id="{33968224-89AD-444C-BB86-FA4868108360}">
          <p14:sldIdLst>
            <p14:sldId id="1568"/>
            <p14:sldId id="1569"/>
            <p14:sldId id="157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70128" autoAdjust="0"/>
  </p:normalViewPr>
  <p:slideViewPr>
    <p:cSldViewPr snapToGrid="0">
      <p:cViewPr varScale="1">
        <p:scale>
          <a:sx n="68" d="100"/>
          <a:sy n="68" d="100"/>
        </p:scale>
        <p:origin x="180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3/22/2022 10:34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3/22/2022 10:34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interact with Framework-based client-side web parts in a SharePoint Online modern site collection.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Client-side web parts, built using the SharePoint Framework, are the cornerstone of the vision for innovating, extending and customizing the SharePoint modern experience.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They are configurable, reusable and purpose-built components that page designers and site owns can use to create unique experiences for their users.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built using the SharePoint Framework that provide additional capabilities, including access to Microsoft Graph for incorporating personal and organizational information into page experiences.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Web parts are also context aware, in the sense that they have access to contextual information about the current page. For instance, at runtime, the web part can get information about the current user and the current page and site the web part is currently running in.</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flexible as well! Developers can use them to create single page applications (SPAs) as single page app pages, the basis for Microsoft Teams tabs and personal apps, and even as the host for Office Add-ins.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Experienced SharePoint developers who are familiar with server-side web parts developed and deployed using SharePoint features and solutions will find client-side web parts to be familiar. They are just web parts!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only difference from a server-side web part is client-side web parts are rendered in the browser, not on the server.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build for the modern, JavaScript-driven web just as the modern SharePoint experience.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1095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Unlike classic pages, when a page is in edit mode, any web parts on the page are also in edit mode. Compared to classic pages where the web part has a different edit mode from the page's edit mode.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add a web part to a modern page, first put the page in edit mode and then select the </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icon to open the toolbox. Select a web part from the toolbox to add it to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edit the web part by opening the property pane with the edit icon to the left of the web part. By default, any changes made in the property page are immediately reflected in the web part.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09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3574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59371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7110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3/22/2022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Interacting with </a:t>
            </a:r>
            <a:br>
              <a:rPr lang="en-US" dirty="0"/>
            </a:br>
            <a:r>
              <a:rPr lang="en-US" dirty="0" err="1"/>
              <a:t>SPFx</a:t>
            </a:r>
            <a:r>
              <a:rPr lang="en-US" dirty="0"/>
              <a:t> Web Parts in </a:t>
            </a:r>
            <a:br>
              <a:rPr lang="en-US" dirty="0"/>
            </a:br>
            <a:r>
              <a:rPr lang="en-US" dirty="0"/>
              <a:t>Modern Pages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81107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262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1304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Interacting with </a:t>
            </a:r>
            <a:br>
              <a:rPr lang="en-US" sz="2800" dirty="0"/>
            </a:br>
            <a:r>
              <a:rPr lang="en-US" sz="2800" dirty="0" err="1"/>
              <a:t>SPFx</a:t>
            </a:r>
            <a:r>
              <a:rPr lang="en-US" sz="2800" dirty="0"/>
              <a:t> Web Parts in </a:t>
            </a:r>
            <a:br>
              <a:rPr lang="en-US" sz="2800" dirty="0"/>
            </a:br>
            <a:r>
              <a:rPr lang="en-US" sz="2800" dirty="0"/>
              <a:t>Modern Pages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Adding client-side web parts to modern pages</a:t>
            </a:r>
          </a:p>
          <a:p>
            <a:pPr>
              <a:spcBef>
                <a:spcPts val="1200"/>
              </a:spcBef>
            </a:pPr>
            <a:r>
              <a:rPr lang="en-US" sz="2000" dirty="0"/>
              <a:t>Introducing the new reactive property pane</a:t>
            </a:r>
          </a:p>
          <a:p>
            <a:pPr>
              <a:spcBef>
                <a:spcPts val="1200"/>
              </a:spcBef>
            </a:pPr>
            <a:r>
              <a:rPr lang="en-US" sz="2000" dirty="0"/>
              <a:t>Validating local </a:t>
            </a:r>
            <a:r>
              <a:rPr lang="en-US" sz="2000" dirty="0" err="1"/>
              <a:t>SPFx</a:t>
            </a:r>
            <a:r>
              <a:rPr lang="en-US" sz="2000" dirty="0"/>
              <a:t> development environment</a:t>
            </a:r>
          </a:p>
        </p:txBody>
      </p:sp>
    </p:spTree>
    <p:extLst>
      <p:ext uri="{BB962C8B-B14F-4D97-AF65-F5344CB8AC3E}">
        <p14:creationId xmlns:p14="http://schemas.microsoft.com/office/powerpoint/2010/main" val="13493932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64400" y="4906330"/>
            <a:ext cx="3443590" cy="424732"/>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They are still web parts!</a:t>
            </a:r>
          </a:p>
        </p:txBody>
      </p:sp>
      <p:sp>
        <p:nvSpPr>
          <p:cNvPr id="30" name="Rectangle 29"/>
          <p:cNvSpPr/>
          <p:nvPr/>
        </p:nvSpPr>
        <p:spPr>
          <a:xfrm>
            <a:off x="4496442" y="4906330"/>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Built for the modern, JavaScript-driven web</a:t>
            </a:r>
          </a:p>
        </p:txBody>
      </p:sp>
      <p:sp>
        <p:nvSpPr>
          <p:cNvPr id="31" name="Rectangle 30"/>
          <p:cNvSpPr/>
          <p:nvPr/>
        </p:nvSpPr>
        <p:spPr>
          <a:xfrm>
            <a:off x="8528485" y="4952497"/>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Runs directly inside a SharePoint Page</a:t>
            </a:r>
          </a:p>
        </p:txBody>
      </p:sp>
      <p:sp>
        <p:nvSpPr>
          <p:cNvPr id="2" name="Title 1"/>
          <p:cNvSpPr>
            <a:spLocks noGrp="1"/>
          </p:cNvSpPr>
          <p:nvPr>
            <p:ph type="title"/>
          </p:nvPr>
        </p:nvSpPr>
        <p:spPr/>
        <p:txBody>
          <a:bodyPr/>
          <a:lstStyle/>
          <a:p>
            <a:r>
              <a:rPr lang="en-US" dirty="0"/>
              <a:t>Client-side web parts</a:t>
            </a:r>
          </a:p>
        </p:txBody>
      </p:sp>
      <p:pic>
        <p:nvPicPr>
          <p:cNvPr id="4" name="Picture 3">
            <a:extLst>
              <a:ext uri="{FF2B5EF4-FFF2-40B4-BE49-F238E27FC236}">
                <a16:creationId xmlns:a16="http://schemas.microsoft.com/office/drawing/2014/main" id="{0CD1A294-605F-42B1-9D7A-033FCEC95840}"/>
              </a:ext>
            </a:extLst>
          </p:cNvPr>
          <p:cNvPicPr>
            <a:picLocks noChangeAspect="1"/>
          </p:cNvPicPr>
          <p:nvPr/>
        </p:nvPicPr>
        <p:blipFill>
          <a:blip r:embed="rId3"/>
          <a:stretch>
            <a:fillRect/>
          </a:stretch>
        </p:blipFill>
        <p:spPr>
          <a:xfrm>
            <a:off x="340649" y="1697061"/>
            <a:ext cx="3634152" cy="2671001"/>
          </a:xfrm>
          <a:prstGeom prst="rect">
            <a:avLst/>
          </a:prstGeom>
        </p:spPr>
      </p:pic>
      <p:pic>
        <p:nvPicPr>
          <p:cNvPr id="6" name="Picture 5">
            <a:extLst>
              <a:ext uri="{FF2B5EF4-FFF2-40B4-BE49-F238E27FC236}">
                <a16:creationId xmlns:a16="http://schemas.microsoft.com/office/drawing/2014/main" id="{8D7E348E-3A0C-42F5-A715-CDEDA8567F81}"/>
              </a:ext>
            </a:extLst>
          </p:cNvPr>
          <p:cNvPicPr>
            <a:picLocks noChangeAspect="1"/>
          </p:cNvPicPr>
          <p:nvPr/>
        </p:nvPicPr>
        <p:blipFill>
          <a:blip r:embed="rId4"/>
          <a:stretch>
            <a:fillRect/>
          </a:stretch>
        </p:blipFill>
        <p:spPr>
          <a:xfrm>
            <a:off x="4420241" y="1705241"/>
            <a:ext cx="3634125" cy="2662822"/>
          </a:xfrm>
          <a:prstGeom prst="rect">
            <a:avLst/>
          </a:prstGeom>
        </p:spPr>
      </p:pic>
      <p:pic>
        <p:nvPicPr>
          <p:cNvPr id="8" name="Picture 7">
            <a:extLst>
              <a:ext uri="{FF2B5EF4-FFF2-40B4-BE49-F238E27FC236}">
                <a16:creationId xmlns:a16="http://schemas.microsoft.com/office/drawing/2014/main" id="{534AB4B9-188A-45C1-8A4E-7DC1EE800E0C}"/>
              </a:ext>
            </a:extLst>
          </p:cNvPr>
          <p:cNvPicPr>
            <a:picLocks noChangeAspect="1"/>
          </p:cNvPicPr>
          <p:nvPr/>
        </p:nvPicPr>
        <p:blipFill>
          <a:blip r:embed="rId5"/>
          <a:stretch>
            <a:fillRect/>
          </a:stretch>
        </p:blipFill>
        <p:spPr>
          <a:xfrm>
            <a:off x="8464105" y="1689369"/>
            <a:ext cx="3631721" cy="2662823"/>
          </a:xfrm>
          <a:prstGeom prst="rect">
            <a:avLst/>
          </a:prstGeom>
        </p:spPr>
      </p:pic>
    </p:spTree>
    <p:extLst>
      <p:ext uri="{BB962C8B-B14F-4D97-AF65-F5344CB8AC3E}">
        <p14:creationId xmlns:p14="http://schemas.microsoft.com/office/powerpoint/2010/main" val="347151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2" presetClass="entr" presetSubtype="4" accel="5000" decel="5000" fill="hold" grpId="1"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 presetClass="entr" presetSubtype="4" accel="5000" decel="5000" fill="hold" grpId="1"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B84D9-C55B-D54D-8870-9F6962A7F11D}"/>
              </a:ext>
            </a:extLst>
          </p:cNvPr>
          <p:cNvSpPr>
            <a:spLocks noGrp="1"/>
          </p:cNvSpPr>
          <p:nvPr>
            <p:ph type="body" sz="quarter" idx="10"/>
          </p:nvPr>
        </p:nvSpPr>
        <p:spPr>
          <a:xfrm>
            <a:off x="464400" y="1212850"/>
            <a:ext cx="11613300" cy="2880789"/>
          </a:xfrm>
        </p:spPr>
        <p:txBody>
          <a:bodyPr/>
          <a:lstStyle/>
          <a:p>
            <a:r>
              <a:rPr lang="en-US" dirty="0"/>
              <a:t>Once a page is in edit mode, </a:t>
            </a:r>
            <a:br>
              <a:rPr lang="en-US" dirty="0"/>
            </a:br>
            <a:r>
              <a:rPr lang="en-US" dirty="0"/>
              <a:t>add via web part toolbox</a:t>
            </a:r>
          </a:p>
          <a:p>
            <a:endParaRPr lang="en-US" dirty="0"/>
          </a:p>
          <a:p>
            <a:endParaRPr lang="en-US" dirty="0"/>
          </a:p>
          <a:p>
            <a:endParaRPr lang="en-US" dirty="0"/>
          </a:p>
          <a:p>
            <a:endParaRPr lang="en-US" dirty="0"/>
          </a:p>
          <a:p>
            <a:r>
              <a:rPr lang="en-US" dirty="0"/>
              <a:t>Select a web part and edit inline or using the property pane</a:t>
            </a:r>
          </a:p>
        </p:txBody>
      </p:sp>
      <p:sp>
        <p:nvSpPr>
          <p:cNvPr id="3" name="Title 2">
            <a:extLst>
              <a:ext uri="{FF2B5EF4-FFF2-40B4-BE49-F238E27FC236}">
                <a16:creationId xmlns:a16="http://schemas.microsoft.com/office/drawing/2014/main" id="{4C21F140-9DC8-2243-912E-9BE464A7EF68}"/>
              </a:ext>
            </a:extLst>
          </p:cNvPr>
          <p:cNvSpPr>
            <a:spLocks noGrp="1"/>
          </p:cNvSpPr>
          <p:nvPr>
            <p:ph type="title"/>
          </p:nvPr>
        </p:nvSpPr>
        <p:spPr/>
        <p:txBody>
          <a:bodyPr/>
          <a:lstStyle/>
          <a:p>
            <a:r>
              <a:rPr lang="en-US" dirty="0"/>
              <a:t>Adding </a:t>
            </a:r>
            <a:r>
              <a:rPr lang="en-US" dirty="0" err="1"/>
              <a:t>SPFx</a:t>
            </a:r>
            <a:r>
              <a:rPr lang="en-US" dirty="0"/>
              <a:t> web parts to pages</a:t>
            </a:r>
          </a:p>
        </p:txBody>
      </p:sp>
      <p:pic>
        <p:nvPicPr>
          <p:cNvPr id="5" name="Picture 4" descr="A screenshot of a computer&#10;&#10;Description automatically generated">
            <a:extLst>
              <a:ext uri="{FF2B5EF4-FFF2-40B4-BE49-F238E27FC236}">
                <a16:creationId xmlns:a16="http://schemas.microsoft.com/office/drawing/2014/main" id="{BDE6B101-A713-4849-96C7-59B3931DE75B}"/>
              </a:ext>
            </a:extLst>
          </p:cNvPr>
          <p:cNvPicPr>
            <a:picLocks noChangeAspect="1"/>
          </p:cNvPicPr>
          <p:nvPr/>
        </p:nvPicPr>
        <p:blipFill>
          <a:blip r:embed="rId3"/>
          <a:stretch>
            <a:fillRect/>
          </a:stretch>
        </p:blipFill>
        <p:spPr>
          <a:xfrm>
            <a:off x="5772192" y="1212850"/>
            <a:ext cx="6004234" cy="18901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8BC4BA3-716C-4DDF-BEEE-C33B25D2A400}"/>
              </a:ext>
            </a:extLst>
          </p:cNvPr>
          <p:cNvPicPr>
            <a:picLocks noChangeAspect="1"/>
          </p:cNvPicPr>
          <p:nvPr/>
        </p:nvPicPr>
        <p:blipFill>
          <a:blip r:embed="rId4"/>
          <a:stretch>
            <a:fillRect/>
          </a:stretch>
        </p:blipFill>
        <p:spPr>
          <a:xfrm>
            <a:off x="1030497" y="4262520"/>
            <a:ext cx="4399633" cy="2346950"/>
          </a:xfrm>
          <a:prstGeom prst="rect">
            <a:avLst/>
          </a:prstGeom>
        </p:spPr>
      </p:pic>
      <p:pic>
        <p:nvPicPr>
          <p:cNvPr id="6" name="Picture 5">
            <a:extLst>
              <a:ext uri="{FF2B5EF4-FFF2-40B4-BE49-F238E27FC236}">
                <a16:creationId xmlns:a16="http://schemas.microsoft.com/office/drawing/2014/main" id="{C39EEBF0-46A8-4E09-82A0-E802743A60CA}"/>
              </a:ext>
            </a:extLst>
          </p:cNvPr>
          <p:cNvPicPr>
            <a:picLocks noChangeAspect="1"/>
          </p:cNvPicPr>
          <p:nvPr/>
        </p:nvPicPr>
        <p:blipFill>
          <a:blip r:embed="rId5"/>
          <a:stretch>
            <a:fillRect/>
          </a:stretch>
        </p:blipFill>
        <p:spPr>
          <a:xfrm>
            <a:off x="5772192" y="4262520"/>
            <a:ext cx="4802221" cy="2346950"/>
          </a:xfrm>
          <a:prstGeom prst="rect">
            <a:avLst/>
          </a:prstGeom>
        </p:spPr>
      </p:pic>
    </p:spTree>
    <p:extLst>
      <p:ext uri="{BB962C8B-B14F-4D97-AF65-F5344CB8AC3E}">
        <p14:creationId xmlns:p14="http://schemas.microsoft.com/office/powerpoint/2010/main" val="2762606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Interact with </a:t>
            </a:r>
            <a:r>
              <a:rPr lang="en-US" sz="2400" dirty="0" err="1"/>
              <a:t>SPFx</a:t>
            </a:r>
            <a:r>
              <a:rPr lang="en-US" sz="2400" dirty="0"/>
              <a:t> Client-Side Web Parts in Modern Sites</a:t>
            </a:r>
            <a:endParaRPr lang="en-US" dirty="0"/>
          </a:p>
        </p:txBody>
      </p:sp>
    </p:spTree>
    <p:extLst>
      <p:ext uri="{BB962C8B-B14F-4D97-AF65-F5344CB8AC3E}">
        <p14:creationId xmlns:p14="http://schemas.microsoft.com/office/powerpoint/2010/main" val="1635423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CEF155-EE26-7944-914B-1C57F4EC5BB8}"/>
              </a:ext>
            </a:extLst>
          </p:cNvPr>
          <p:cNvSpPr>
            <a:spLocks noGrp="1"/>
          </p:cNvSpPr>
          <p:nvPr>
            <p:ph type="body" sz="quarter" idx="10"/>
          </p:nvPr>
        </p:nvSpPr>
        <p:spPr>
          <a:xfrm>
            <a:off x="464400" y="1212850"/>
            <a:ext cx="11574000" cy="3868751"/>
          </a:xfrm>
        </p:spPr>
        <p:txBody>
          <a:bodyPr/>
          <a:lstStyle/>
          <a:p>
            <a:r>
              <a:rPr lang="en-US" dirty="0"/>
              <a:t>Install required runtimes &amp; tools:</a:t>
            </a:r>
          </a:p>
          <a:p>
            <a:pPr lvl="1"/>
            <a:r>
              <a:rPr lang="en-US" dirty="0"/>
              <a:t>Node.js &amp; NPM (included with Node.js)</a:t>
            </a:r>
          </a:p>
          <a:p>
            <a:pPr lvl="1"/>
            <a:r>
              <a:rPr lang="en-US" dirty="0"/>
              <a:t>Yeoman, </a:t>
            </a:r>
            <a:r>
              <a:rPr lang="en-US" dirty="0" err="1"/>
              <a:t>SPFx</a:t>
            </a:r>
            <a:r>
              <a:rPr lang="en-US" dirty="0"/>
              <a:t> Yeoman generator</a:t>
            </a:r>
          </a:p>
          <a:p>
            <a:pPr lvl="1"/>
            <a:r>
              <a:rPr lang="en-US" dirty="0"/>
              <a:t>Gulp</a:t>
            </a:r>
          </a:p>
          <a:p>
            <a:endParaRPr lang="en-US" dirty="0"/>
          </a:p>
          <a:p>
            <a:r>
              <a:rPr lang="en-US" dirty="0"/>
              <a:t>Create first project with Yeoman &amp; </a:t>
            </a:r>
            <a:r>
              <a:rPr lang="en-US" dirty="0" err="1"/>
              <a:t>SPFx</a:t>
            </a:r>
            <a:r>
              <a:rPr lang="en-US" dirty="0"/>
              <a:t> generator</a:t>
            </a:r>
          </a:p>
          <a:p>
            <a:endParaRPr lang="en-US" dirty="0"/>
          </a:p>
          <a:p>
            <a:endParaRPr lang="en-US" dirty="0"/>
          </a:p>
          <a:p>
            <a:r>
              <a:rPr lang="en-US" dirty="0"/>
              <a:t>Build &amp; run web part in the workbench</a:t>
            </a:r>
          </a:p>
          <a:p>
            <a:endParaRPr lang="en-US" dirty="0"/>
          </a:p>
        </p:txBody>
      </p:sp>
      <p:sp>
        <p:nvSpPr>
          <p:cNvPr id="3" name="Title 2">
            <a:extLst>
              <a:ext uri="{FF2B5EF4-FFF2-40B4-BE49-F238E27FC236}">
                <a16:creationId xmlns:a16="http://schemas.microsoft.com/office/drawing/2014/main" id="{155EECB8-875C-234B-9A27-997CDE7D202F}"/>
              </a:ext>
            </a:extLst>
          </p:cNvPr>
          <p:cNvSpPr>
            <a:spLocks noGrp="1"/>
          </p:cNvSpPr>
          <p:nvPr>
            <p:ph type="title"/>
          </p:nvPr>
        </p:nvSpPr>
        <p:spPr/>
        <p:txBody>
          <a:bodyPr/>
          <a:lstStyle/>
          <a:p>
            <a:r>
              <a:rPr lang="en-US" dirty="0"/>
              <a:t>Validate local </a:t>
            </a:r>
            <a:r>
              <a:rPr lang="en-US" dirty="0" err="1"/>
              <a:t>SPFx</a:t>
            </a:r>
            <a:r>
              <a:rPr lang="en-US" dirty="0"/>
              <a:t> development configuration</a:t>
            </a:r>
          </a:p>
        </p:txBody>
      </p:sp>
      <p:sp>
        <p:nvSpPr>
          <p:cNvPr id="5" name="Rectangle 2">
            <a:extLst>
              <a:ext uri="{FF2B5EF4-FFF2-40B4-BE49-F238E27FC236}">
                <a16:creationId xmlns:a16="http://schemas.microsoft.com/office/drawing/2014/main" id="{386B765E-8C2B-F647-A657-6D2B98BC9D99}"/>
              </a:ext>
            </a:extLst>
          </p:cNvPr>
          <p:cNvSpPr>
            <a:spLocks noChangeArrowheads="1"/>
          </p:cNvSpPr>
          <p:nvPr/>
        </p:nvSpPr>
        <p:spPr bwMode="auto">
          <a:xfrm>
            <a:off x="851565" y="3497262"/>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yo</a:t>
            </a:r>
            <a:r>
              <a:rPr lang="sv-SE" altLang="en-US" sz="2400" dirty="0">
                <a:solidFill>
                  <a:schemeClr val="bg1"/>
                </a:solidFill>
                <a:latin typeface="Consolas" panose="020B0609020204030204" pitchFamily="49" charset="0"/>
                <a:cs typeface="Times New Roman" panose="02020603050405020304" pitchFamily="18" charset="0"/>
              </a:rPr>
              <a:t> @</a:t>
            </a:r>
            <a:r>
              <a:rPr lang="sv-SE" altLang="en-US" sz="2400" dirty="0" err="1">
                <a:solidFill>
                  <a:schemeClr val="bg1"/>
                </a:solidFill>
                <a:latin typeface="Consolas" panose="020B0609020204030204" pitchFamily="49" charset="0"/>
                <a:cs typeface="Times New Roman" panose="02020603050405020304" pitchFamily="18" charset="0"/>
              </a:rPr>
              <a:t>microsoft</a:t>
            </a:r>
            <a:r>
              <a:rPr lang="sv-SE" altLang="en-US" sz="2400" dirty="0">
                <a:solidFill>
                  <a:schemeClr val="bg1"/>
                </a:solidFill>
                <a:latin typeface="Consolas" panose="020B0609020204030204" pitchFamily="49" charset="0"/>
                <a:cs typeface="Times New Roman" panose="02020603050405020304" pitchFamily="18" charset="0"/>
              </a:rPr>
              <a:t>/</a:t>
            </a:r>
            <a:r>
              <a:rPr lang="sv-SE" altLang="en-US" sz="2400" dirty="0" err="1">
                <a:solidFill>
                  <a:schemeClr val="bg1"/>
                </a:solidFill>
                <a:latin typeface="Consolas" panose="020B0609020204030204" pitchFamily="49" charset="0"/>
                <a:cs typeface="Times New Roman" panose="02020603050405020304" pitchFamily="18" charset="0"/>
              </a:rPr>
              <a:t>sharepoint</a:t>
            </a:r>
            <a:endParaRPr lang="sv-SE" altLang="en-US" sz="2400" dirty="0">
              <a:solidFill>
                <a:schemeClr val="bg1"/>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F4FA6D66-6E1B-E340-962A-837CCC832513}"/>
              </a:ext>
            </a:extLst>
          </p:cNvPr>
          <p:cNvSpPr>
            <a:spLocks noChangeArrowheads="1"/>
          </p:cNvSpPr>
          <p:nvPr/>
        </p:nvSpPr>
        <p:spPr bwMode="auto">
          <a:xfrm>
            <a:off x="851565" y="4678984"/>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a:solidFill>
                  <a:schemeClr val="bg1"/>
                </a:solidFill>
                <a:latin typeface="Consolas" panose="020B0609020204030204" pitchFamily="49" charset="0"/>
                <a:cs typeface="Times New Roman" panose="02020603050405020304" pitchFamily="18" charset="0"/>
              </a:rPr>
              <a:t>gulp serve --nobrowser</a:t>
            </a:r>
          </a:p>
        </p:txBody>
      </p:sp>
    </p:spTree>
    <p:extLst>
      <p:ext uri="{BB962C8B-B14F-4D97-AF65-F5344CB8AC3E}">
        <p14:creationId xmlns:p14="http://schemas.microsoft.com/office/powerpoint/2010/main" val="3562274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&amp; Running Your First </a:t>
            </a:r>
            <a:r>
              <a:rPr lang="en-US" sz="2400" dirty="0" err="1"/>
              <a:t>SPFx</a:t>
            </a:r>
            <a:r>
              <a:rPr lang="en-US" sz="2400" dirty="0"/>
              <a:t> Project</a:t>
            </a:r>
            <a:endParaRPr lang="en-US" dirty="0"/>
          </a:p>
        </p:txBody>
      </p:sp>
    </p:spTree>
    <p:extLst>
      <p:ext uri="{BB962C8B-B14F-4D97-AF65-F5344CB8AC3E}">
        <p14:creationId xmlns:p14="http://schemas.microsoft.com/office/powerpoint/2010/main" val="2141226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Adding client-side web parts to modern pages</a:t>
            </a:r>
          </a:p>
          <a:p>
            <a:pPr lvl="0">
              <a:lnSpc>
                <a:spcPct val="90000"/>
              </a:lnSpc>
              <a:spcBef>
                <a:spcPts val="1800"/>
              </a:spcBef>
            </a:pPr>
            <a:r>
              <a:rPr lang="en-US" sz="1600" b="0" dirty="0">
                <a:solidFill>
                  <a:srgbClr val="2F2F2F"/>
                </a:solidFill>
                <a:latin typeface="Segoe UI Semibold"/>
              </a:rPr>
              <a:t>Introducing the new reactive property pane</a:t>
            </a:r>
          </a:p>
          <a:p>
            <a:pPr lvl="0">
              <a:lnSpc>
                <a:spcPct val="90000"/>
              </a:lnSpc>
              <a:spcBef>
                <a:spcPts val="1800"/>
              </a:spcBef>
            </a:pPr>
            <a:r>
              <a:rPr lang="en-US" sz="1600" b="0" dirty="0">
                <a:solidFill>
                  <a:srgbClr val="2F2F2F"/>
                </a:solidFill>
                <a:latin typeface="Segoe UI Semibold"/>
              </a:rPr>
              <a:t>Validating local </a:t>
            </a:r>
            <a:r>
              <a:rPr lang="en-US" sz="1600" b="0" dirty="0" err="1">
                <a:solidFill>
                  <a:srgbClr val="2F2F2F"/>
                </a:solidFill>
                <a:latin typeface="Segoe UI Semibold"/>
              </a:rPr>
              <a:t>SPFx</a:t>
            </a:r>
            <a:r>
              <a:rPr lang="en-US" sz="1600" b="0" dirty="0">
                <a:solidFill>
                  <a:srgbClr val="2F2F2F"/>
                </a:solidFill>
                <a:latin typeface="Segoe UI Semibold"/>
              </a:rPr>
              <a:t> development environment</a:t>
            </a:r>
          </a:p>
        </p:txBody>
      </p:sp>
    </p:spTree>
    <p:extLst>
      <p:ext uri="{BB962C8B-B14F-4D97-AF65-F5344CB8AC3E}">
        <p14:creationId xmlns:p14="http://schemas.microsoft.com/office/powerpoint/2010/main" val="252846100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886</Words>
  <Application>Microsoft Office PowerPoint</Application>
  <PresentationFormat>Custom</PresentationFormat>
  <Paragraphs>84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Interacting with  SPFx Web Parts in  Modern Pages</vt:lpstr>
      <vt:lpstr>Interacting with  SPFx Web Parts in  Modern Pages</vt:lpstr>
      <vt:lpstr>SharePoint client-side web parts</vt:lpstr>
      <vt:lpstr>Client-side web parts</vt:lpstr>
      <vt:lpstr>Adding SPFx web parts to pages</vt:lpstr>
      <vt:lpstr>Demo Interact with SPFx Client-Side Web Parts in Modern Sites</vt:lpstr>
      <vt:lpstr>Validate local SPFx development configuration</vt:lpstr>
      <vt:lpstr>Demo Creating &amp; Running Your First SPFx Project</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2022-03-22T15:17:51Z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