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9"/>
  </p:notesMasterIdLst>
  <p:handoutMasterIdLst>
    <p:handoutMasterId r:id="rId20"/>
  </p:handoutMasterIdLst>
  <p:sldIdLst>
    <p:sldId id="1575" r:id="rId3"/>
    <p:sldId id="1576" r:id="rId4"/>
    <p:sldId id="1707" r:id="rId5"/>
    <p:sldId id="1708" r:id="rId6"/>
    <p:sldId id="1710" r:id="rId7"/>
    <p:sldId id="1712" r:id="rId8"/>
    <p:sldId id="1702" r:id="rId9"/>
    <p:sldId id="1711" r:id="rId10"/>
    <p:sldId id="1706" r:id="rId11"/>
    <p:sldId id="1703" r:id="rId12"/>
    <p:sldId id="1704" r:id="rId13"/>
    <p:sldId id="1717" r:id="rId14"/>
    <p:sldId id="1713" r:id="rId15"/>
    <p:sldId id="1714" r:id="rId16"/>
    <p:sldId id="1715" r:id="rId17"/>
    <p:sldId id="1716"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75"/>
            <p14:sldId id="1576"/>
          </p14:sldIdLst>
        </p14:section>
        <p14:section name="body" id="{3D9C80B2-EAAE-E24F-83D7-5970E147313E}">
          <p14:sldIdLst>
            <p14:sldId id="1707"/>
            <p14:sldId id="1708"/>
            <p14:sldId id="1710"/>
            <p14:sldId id="1712"/>
            <p14:sldId id="1702"/>
            <p14:sldId id="1711"/>
            <p14:sldId id="1706"/>
            <p14:sldId id="1703"/>
            <p14:sldId id="1704"/>
            <p14:sldId id="1717"/>
            <p14:sldId id="1713"/>
          </p14:sldIdLst>
        </p14:section>
        <p14:section name="outro" id="{E93196B6-EFE2-3242-B776-C77C0FCFFEF1}">
          <p14:sldIdLst>
            <p14:sldId id="1714"/>
            <p14:sldId id="1715"/>
            <p14:sldId id="17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64809" autoAdjust="0"/>
  </p:normalViewPr>
  <p:slideViewPr>
    <p:cSldViewPr snapToGrid="0">
      <p:cViewPr varScale="1">
        <p:scale>
          <a:sx n="61" d="100"/>
          <a:sy n="61" d="100"/>
        </p:scale>
        <p:origin x="99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60" d="100"/>
        <a:sy n="16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4/19/2022 8:21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4/19/2022 8:21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administrator deploys the SharePoint Framework component to the tenant App Catalog, they're presented with information about API access requests in the Enable app panel:</a:t>
            </a:r>
          </a:p>
          <a:p>
            <a:endParaRPr lang="en-US" dirty="0"/>
          </a:p>
          <a:p>
            <a:r>
              <a:rPr lang="en-US" dirty="0"/>
              <a:t>This section of the panel lists the API access requests that should be reviewed and approved or rejected. Recall that API access requests aren't tied to the SharePoint Framework package. Approving or rejecting the API access requests is a separate step that must be done in order for the SharePoint Framework component to work.</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415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approve or reject permission requests, navigate to the **API access** page in the **SharePoint Admin Center**. Here you'll find a list of permission requests pending approval or rejection.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permission request to view its details and use the buttons at the bottom of the panel to approve or reject the request: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9418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use the SharePoint Framework API to call REST APIs that are secured with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in Microsoft Azure can be secured with Azure AD. Azure AD can be used to secure REST APIs that are hosted in Microsoft Azure and API hosted in other cloud platforms. Microsoft Azure hosted resources are usually easier to secure as the Azure Management Portal provides a simplified configuration experience.</a:t>
            </a:r>
          </a:p>
          <a:p>
            <a:endParaRPr lang="en-US" dirty="0"/>
          </a:p>
          <a:p>
            <a:r>
              <a:rPr lang="en-US" dirty="0"/>
              <a:t>Azure AD secured REST APIs require all requests to be authorized. To authorize a request, you'll include an OAuth 2.0 access token in the `authorization` HTTP request header. This access token must be obtained from Azure AD using one of the supported OAuth flows.</a:t>
            </a:r>
          </a:p>
          <a:p>
            <a:endParaRPr lang="en-US" dirty="0"/>
          </a:p>
          <a:p>
            <a:r>
              <a:rPr lang="en-US" dirty="0"/>
              <a:t>All available Microsoft REST APIs that don't support anonymous requests are secured with Azure AD. This includes APIs including the SharePoint REST API, Microsoft Graph, Azure Management REST API and  many more.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 common approach to implementing a REST API is to use Azure Functions. Securing an Azure Function with Azure AD is simple. In the left-hand navigation, select the **Authentication** menu item.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 **Authentication** blade supports authentication using different OAuth 2.0 providers, including Microsoft, Facebook, Google, and Twitter. After selecting **Microsoft**, you'll then either create a new Azure AD app or associate the Azure Function app with an existing Azure AD app.</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By enabling Azure AD authentication on an Azure Function, Microsoft Azure will automatically check for a valid access token in the `authorization` HTTP request header in every request received. If the access token isn't present or not valid, the request is rejected. This verification check is done without you having to write any special code in your Azure Function.</a:t>
            </a:r>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3751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requests to Azure AD secured resources are handled by the SharePoint Framework. </a:t>
            </a:r>
          </a:p>
          <a:p>
            <a:endParaRPr lang="en-US" dirty="0"/>
          </a:p>
          <a:p>
            <a:r>
              <a:rPr lang="en-US" dirty="0"/>
              <a:t>Permission requests to REST APIs, also known as *resources*, are granted to a Azure AD app provisioned in every SharePoint Online tenant: **SharePoint Online Client Extensibility Web Application Principal**.</a:t>
            </a:r>
          </a:p>
          <a:p>
            <a:endParaRPr lang="en-US" dirty="0"/>
          </a:p>
          <a:p>
            <a:r>
              <a:rPr lang="en-US" dirty="0"/>
              <a:t>When you grant a permission request for a specific resource, such as Microsoft Graph, to the **SharePoint Online Client Extensibility Web Application Principal** app, you are granting that entire SharePoint Online tenant the permission. Its important to understand that this permission grant isn't unique to the site or to the SharePoint Framework component; the permission grant applies to the *entire SharePoint Online tenant*.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706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you can request and grant permissions to a SharePoint Online tenant:</a:t>
            </a:r>
          </a:p>
          <a:p>
            <a:endParaRPr lang="en-US" dirty="0"/>
          </a:p>
          <a:p>
            <a:r>
              <a:rPr lang="en-US" dirty="0"/>
              <a:t>- **Defined with the SharePoint Framework package solution manifest**: In this option, you'll define the permission requests for the resources that your solution needs in order to run. When the solution is deployed to the App Catalog site, the administrator is notified that they will need to approve or reject the permission request.</a:t>
            </a:r>
          </a:p>
          <a:p>
            <a:r>
              <a:rPr lang="en-US" dirty="0"/>
              <a:t>- **PowerShell**: PowerShell can be used to submit a permission request, and approve or reject permission requests. You can also use PowerShell to create the permission grant, bypassing the request process.</a:t>
            </a:r>
          </a:p>
          <a:p>
            <a:r>
              <a:rPr lang="en-US" dirty="0"/>
              <a:t>- **Office 365 CLI**: You can also use the cross-platform Office 365 CLI to request, approve, reject, grant and revoke permission requests the same way you can with PowerShell.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734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request a permission when a SharePoint Framework package is deployed to the App Catalog, add it to the `</a:t>
            </a:r>
            <a:r>
              <a:rPr lang="en-US" dirty="0" err="1"/>
              <a:t>webApiPermissionRequests</a:t>
            </a:r>
            <a:r>
              <a:rPr lang="en-US" dirty="0"/>
              <a:t>` array in the **package-</a:t>
            </a:r>
            <a:r>
              <a:rPr lang="en-US" dirty="0" err="1"/>
              <a:t>solution.json</a:t>
            </a:r>
            <a:r>
              <a:rPr lang="en-US" dirty="0"/>
              <a:t>** configuration file in a project.</a:t>
            </a:r>
          </a:p>
          <a:p>
            <a:endParaRPr lang="en-US" dirty="0"/>
          </a:p>
          <a:p>
            <a:r>
              <a:rPr lang="en-US" dirty="0"/>
              <a:t>Each request must include the name of the REST API (`resource`) and the permission (`scope`) requested: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SharePoint Framework package has been added to the App Catalog, let's look the process for granting permissions and how the SharePoint Framework ultimately submits requests to the Azure AD secured REST API.</a:t>
            </a:r>
          </a:p>
          <a:p>
            <a:endParaRPr lang="en-US" dirty="0"/>
          </a:p>
          <a:p>
            <a:r>
              <a:rPr lang="en-US" dirty="0"/>
              <a:t>At the bottom of the figure above, the tenant administrator grants the permissions (also known as *scopes*), to the SharePoint Online tenant. This is done from the API Management page in the SharePoint Admin Center.</a:t>
            </a:r>
          </a:p>
          <a:p>
            <a:endParaRPr lang="en-US" dirty="0"/>
          </a:p>
          <a:p>
            <a:r>
              <a:rPr lang="en-US" dirty="0"/>
              <a:t>Once the permission request is granted, the SharePoint Framework component will ask SharePoint Online for an access token for the specified resource. The SharePoint Online, in conjunction with Azure AD, will validate the permission for the specified resource has been granted to that SharePoint Online tenant and return an access token. The SharePoint Framework will then submit a request to the REST API and include the access token in the `authorization` HTTP request header.</a:t>
            </a:r>
          </a:p>
          <a:p>
            <a:endParaRPr lang="en-US" dirty="0"/>
          </a:p>
          <a:p>
            <a:r>
              <a:rPr lang="en-US" dirty="0"/>
              <a:t>The Azure AD secured resource will verify the `authorization` HTTP request header before passing to the REST API. From this point, the HTTP request continues like normal, processing the request and sending the response back to the SharePoint Framework component.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169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simplifies the access token acquisition from SharePoint Online and Azure AD. The API uses the token to configure a special instance of the `</a:t>
            </a:r>
            <a:r>
              <a:rPr lang="en-US" dirty="0" err="1"/>
              <a:t>HttpClient</a:t>
            </a:r>
            <a:r>
              <a:rPr lang="en-US" dirty="0"/>
              <a:t>`, known as the `</a:t>
            </a:r>
            <a:r>
              <a:rPr lang="en-US" dirty="0" err="1"/>
              <a:t>AadHttpClient</a:t>
            </a:r>
            <a:r>
              <a:rPr lang="en-US" dirty="0"/>
              <a:t>`, you'll use to submit the request.</a:t>
            </a:r>
          </a:p>
          <a:p>
            <a:endParaRPr lang="en-US" dirty="0"/>
          </a:p>
          <a:p>
            <a:r>
              <a:rPr lang="en-US" dirty="0"/>
              <a:t>To do this, start by importing the `</a:t>
            </a:r>
            <a:r>
              <a:rPr lang="en-US" dirty="0" err="1"/>
              <a:t>AadHttpClient</a:t>
            </a:r>
            <a:r>
              <a:rPr lang="en-US" dirty="0"/>
              <a:t>` object into your TypeScript file:</a:t>
            </a:r>
          </a:p>
          <a:p>
            <a:endParaRPr lang="en-US" dirty="0"/>
          </a:p>
          <a:p>
            <a:r>
              <a:rPr lang="en-US" dirty="0"/>
              <a:t>Next, use the `</a:t>
            </a:r>
            <a:r>
              <a:rPr lang="en-US" dirty="0" err="1"/>
              <a:t>aadhttpClientFactory</a:t>
            </a:r>
            <a:r>
              <a:rPr lang="en-US" dirty="0"/>
              <a:t>` to request an HTTP client configured with the access token for the specified resource:</a:t>
            </a:r>
          </a:p>
          <a:p>
            <a:endParaRPr lang="en-US" dirty="0"/>
          </a:p>
          <a:p>
            <a:r>
              <a:rPr lang="en-US" dirty="0"/>
              <a:t>Finally, use the configured client to call the secured REST API the same way you can use the `</a:t>
            </a:r>
            <a:r>
              <a:rPr lang="en-US" dirty="0" err="1"/>
              <a:t>HttpClient</a:t>
            </a:r>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4/19/2022 8:21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60019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33762" y="1248620"/>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7911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hyperlink" Target="https://docs.microsoft.com/sharepoint/dev/spfx/use-aadhttpclient" TargetMode="External"/><Relationship Id="rId4" Type="http://schemas.openxmlformats.org/officeDocument/2006/relationships/hyperlink" Target="https://docs.microsoft.com/sharepoint/dev/spfx/web-parts/guidance/connect-to-api-secured-with-aa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sharepoint/dev/spfx/use-aadhttpclient" TargetMode="External"/><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64400" y="1212850"/>
            <a:ext cx="7244938" cy="2280624"/>
          </a:xfrm>
        </p:spPr>
        <p:txBody>
          <a:bodyPr/>
          <a:lstStyle/>
          <a:p>
            <a:r>
              <a:rPr lang="en-US" dirty="0"/>
              <a:t>Upload SharePoint packages to the app catalog</a:t>
            </a:r>
          </a:p>
          <a:p>
            <a:endParaRPr lang="en-US" dirty="0"/>
          </a:p>
          <a:p>
            <a:pPr lvl="1"/>
            <a:r>
              <a:rPr lang="en-US" dirty="0"/>
              <a:t>Enable app panel contains information about API access (permission) requests</a:t>
            </a:r>
          </a:p>
          <a:p>
            <a:pPr lvl="1"/>
            <a:r>
              <a:rPr lang="en-US" dirty="0"/>
              <a:t>While application can be installed in SharePoint sites, it does not </a:t>
            </a:r>
            <a:br>
              <a:rPr lang="en-US" dirty="0"/>
            </a:br>
            <a:r>
              <a:rPr lang="en-US" dirty="0"/>
              <a:t>have the permissions granted 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4" name="Picture 3" descr="Graphical user interface, text, application&#10;&#10;Description automatically generated">
            <a:extLst>
              <a:ext uri="{FF2B5EF4-FFF2-40B4-BE49-F238E27FC236}">
                <a16:creationId xmlns:a16="http://schemas.microsoft.com/office/drawing/2014/main" id="{41424B69-F85B-4828-992E-987A95423CDA}"/>
              </a:ext>
            </a:extLst>
          </p:cNvPr>
          <p:cNvPicPr>
            <a:picLocks noChangeAspect="1"/>
          </p:cNvPicPr>
          <p:nvPr/>
        </p:nvPicPr>
        <p:blipFill>
          <a:blip r:embed="rId3"/>
          <a:stretch>
            <a:fillRect/>
          </a:stretch>
        </p:blipFill>
        <p:spPr>
          <a:xfrm>
            <a:off x="8008913" y="1212850"/>
            <a:ext cx="3963162" cy="502939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9905DC46-D4CC-44D5-8E06-1E968949A7D9}"/>
              </a:ext>
            </a:extLst>
          </p:cNvPr>
          <p:cNvPicPr>
            <a:picLocks noChangeAspect="1"/>
          </p:cNvPicPr>
          <p:nvPr/>
        </p:nvPicPr>
        <p:blipFill>
          <a:blip r:embed="rId3"/>
          <a:stretch>
            <a:fillRect/>
          </a:stretch>
        </p:blipFill>
        <p:spPr>
          <a:xfrm>
            <a:off x="473166" y="1237687"/>
            <a:ext cx="11541215" cy="4519150"/>
          </a:xfrm>
          <a:prstGeom prst="rect">
            <a:avLst/>
          </a:prstGeom>
        </p:spPr>
      </p:pic>
    </p:spTree>
    <p:extLst>
      <p:ext uri="{BB962C8B-B14F-4D97-AF65-F5344CB8AC3E}">
        <p14:creationId xmlns:p14="http://schemas.microsoft.com/office/powerpoint/2010/main" val="8963922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descr="A screenshot of a social media post&#10;&#10;Description automatically generated">
            <a:extLst>
              <a:ext uri="{FF2B5EF4-FFF2-40B4-BE49-F238E27FC236}">
                <a16:creationId xmlns:a16="http://schemas.microsoft.com/office/drawing/2014/main" id="{F4C7B664-4747-4201-B361-7F06E9973526}"/>
              </a:ext>
            </a:extLst>
          </p:cNvPr>
          <p:cNvPicPr>
            <a:picLocks noChangeAspect="1"/>
          </p:cNvPicPr>
          <p:nvPr/>
        </p:nvPicPr>
        <p:blipFill>
          <a:blip r:embed="rId3"/>
          <a:stretch>
            <a:fillRect/>
          </a:stretch>
        </p:blipFill>
        <p:spPr>
          <a:xfrm>
            <a:off x="3747670" y="1449661"/>
            <a:ext cx="4968121" cy="5125445"/>
          </a:xfrm>
          <a:prstGeom prst="rect">
            <a:avLst/>
          </a:prstGeom>
        </p:spPr>
      </p:pic>
    </p:spTree>
    <p:extLst>
      <p:ext uri="{BB962C8B-B14F-4D97-AF65-F5344CB8AC3E}">
        <p14:creationId xmlns:p14="http://schemas.microsoft.com/office/powerpoint/2010/main" val="16329125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4"/>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5"/>
              </a:rPr>
              <a:t>https://docs.microsoft.com/sharepoint/dev/spfx/use-aadhttpclient</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704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text, application, email&#10;&#10;Description automatically generated">
            <a:extLst>
              <a:ext uri="{FF2B5EF4-FFF2-40B4-BE49-F238E27FC236}">
                <a16:creationId xmlns:a16="http://schemas.microsoft.com/office/drawing/2014/main" id="{286D9D7C-195D-4A25-A0B5-6746649D5E8E}"/>
              </a:ext>
            </a:extLst>
          </p:cNvPr>
          <p:cNvPicPr>
            <a:picLocks noChangeAspect="1"/>
          </p:cNvPicPr>
          <p:nvPr/>
        </p:nvPicPr>
        <p:blipFill>
          <a:blip r:embed="rId3"/>
          <a:stretch>
            <a:fillRect/>
          </a:stretch>
        </p:blipFill>
        <p:spPr>
          <a:xfrm>
            <a:off x="7319566" y="413242"/>
            <a:ext cx="4651771" cy="5948504"/>
          </a:xfrm>
          <a:prstGeom prst="rect">
            <a:avLst/>
          </a:prstGeom>
        </p:spPr>
      </p:pic>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5" name="Picture 4" descr="Graphical user interface, text, application, email&#10;&#10;Description automatically generated">
            <a:extLst>
              <a:ext uri="{FF2B5EF4-FFF2-40B4-BE49-F238E27FC236}">
                <a16:creationId xmlns:a16="http://schemas.microsoft.com/office/drawing/2014/main" id="{3C44441E-C52B-4C27-8C61-A5F89D2F5F57}"/>
              </a:ext>
            </a:extLst>
          </p:cNvPr>
          <p:cNvPicPr>
            <a:picLocks noChangeAspect="1"/>
          </p:cNvPicPr>
          <p:nvPr/>
        </p:nvPicPr>
        <p:blipFill>
          <a:blip r:embed="rId4"/>
          <a:stretch>
            <a:fillRect/>
          </a:stretch>
        </p:blipFill>
        <p:spPr>
          <a:xfrm>
            <a:off x="465138" y="1865556"/>
            <a:ext cx="5898391" cy="4496190"/>
          </a:xfrm>
          <a:prstGeom prst="rect">
            <a:avLst/>
          </a:prstGeom>
        </p:spPr>
      </p:pic>
    </p:spTree>
    <p:extLst>
      <p:ext uri="{BB962C8B-B14F-4D97-AF65-F5344CB8AC3E}">
        <p14:creationId xmlns:p14="http://schemas.microsoft.com/office/powerpoint/2010/main" val="21282257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3"/>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3"/>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078313"/>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(“https://your-endpoint-</a:t>
            </a:r>
            <a:r>
              <a:rPr lang="en-US" sz="2000" dirty="0" err="1">
                <a:solidFill>
                  <a:schemeClr val="accent1"/>
                </a:solidFill>
              </a:rPr>
              <a:t>uri</a:t>
            </a:r>
            <a:r>
              <a:rPr lang="en-US" sz="2000" dirty="0">
                <a:solidFill>
                  <a:schemeClr val="accent1"/>
                </a:solidFill>
              </a:rPr>
              <a:t>”)</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const endpoint: string = “https://your-endpoint-</a:t>
            </a:r>
            <a:r>
              <a:rPr lang="en-US" sz="2000" dirty="0" err="1"/>
              <a:t>uri</a:t>
            </a:r>
            <a:r>
              <a:rPr lang="en-US" sz="2000" dirty="0"/>
              <a:t>/</a:t>
            </a:r>
            <a:r>
              <a:rPr lang="en-US" sz="2000" dirty="0" err="1"/>
              <a:t>api</a:t>
            </a:r>
            <a:r>
              <a:rPr lang="en-US" sz="2000" dirty="0"/>
              <a: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p:txBody>
      </p:sp>
    </p:spTree>
    <p:extLst>
      <p:ext uri="{BB962C8B-B14F-4D97-AF65-F5344CB8AC3E}">
        <p14:creationId xmlns:p14="http://schemas.microsoft.com/office/powerpoint/2010/main" val="4810168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2181</Words>
  <Application>Microsoft Office PowerPoint</Application>
  <PresentationFormat>Custom</PresentationFormat>
  <Paragraphs>185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Office 365 PPT Template - 2017</vt:lpstr>
      <vt:lpstr>Leverage the Microsoft Graph &amp; 3rd Party APIs</vt:lpstr>
      <vt:lpstr>Calling Azure AD Protected 3rd Party REST APIs</vt:lpstr>
      <vt:lpstr>Securing REST APIs with Azure AD</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Approve / Reject with SharePoint Online API Management Page</vt:lpstr>
      <vt:lpstr>Demo Calling the Microsoft Graph</vt:lpstr>
      <vt:lpstr>Summary</vt:lpstr>
      <vt:lpstr>Reading further</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2022-04-19T12:44:28Z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