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8"/>
  </p:notesMasterIdLst>
  <p:handoutMasterIdLst>
    <p:handoutMasterId r:id="rId19"/>
  </p:handoutMasterIdLst>
  <p:sldIdLst>
    <p:sldId id="1575" r:id="rId3"/>
    <p:sldId id="1576" r:id="rId4"/>
    <p:sldId id="1707" r:id="rId5"/>
    <p:sldId id="1708" r:id="rId6"/>
    <p:sldId id="1710" r:id="rId7"/>
    <p:sldId id="1712" r:id="rId8"/>
    <p:sldId id="1702" r:id="rId9"/>
    <p:sldId id="1711" r:id="rId10"/>
    <p:sldId id="1706" r:id="rId11"/>
    <p:sldId id="1703" r:id="rId12"/>
    <p:sldId id="1704" r:id="rId13"/>
    <p:sldId id="1713" r:id="rId14"/>
    <p:sldId id="1714" r:id="rId15"/>
    <p:sldId id="1715" r:id="rId16"/>
    <p:sldId id="1716" r:id="rId1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75"/>
            <p14:sldId id="1576"/>
          </p14:sldIdLst>
        </p14:section>
        <p14:section name="body" id="{3D9C80B2-EAAE-E24F-83D7-5970E147313E}">
          <p14:sldIdLst>
            <p14:sldId id="1707"/>
            <p14:sldId id="1708"/>
            <p14:sldId id="1710"/>
            <p14:sldId id="1712"/>
            <p14:sldId id="1702"/>
            <p14:sldId id="1711"/>
            <p14:sldId id="1706"/>
            <p14:sldId id="1703"/>
            <p14:sldId id="1704"/>
            <p14:sldId id="1713"/>
          </p14:sldIdLst>
        </p14:section>
        <p14:section name="outro" id="{E93196B6-EFE2-3242-B776-C77C0FCFFEF1}">
          <p14:sldIdLst>
            <p14:sldId id="1714"/>
            <p14:sldId id="1715"/>
            <p14:sldId id="171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5018" autoAdjust="0"/>
    <p:restoredTop sz="64809" autoAdjust="0"/>
  </p:normalViewPr>
  <p:slideViewPr>
    <p:cSldViewPr snapToGrid="0">
      <p:cViewPr varScale="1">
        <p:scale>
          <a:sx n="63" d="100"/>
          <a:sy n="63" d="100"/>
        </p:scale>
        <p:origin x="1086"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60" d="100"/>
        <a:sy n="16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8/29/2020 12:36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8/29/2020 12:36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8/29/2020 12:36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an administrator deploys the SharePoint Framework component to the tenant App Catalog, they're presented with an additional message in the trust dialog prompt:</a:t>
            </a:r>
          </a:p>
          <a:p>
            <a:endParaRPr lang="en-US" dirty="0"/>
          </a:p>
          <a:p>
            <a:r>
              <a:rPr lang="en-US" dirty="0"/>
              <a:t>This message instructs the administrator this solution contains permission requests that should be reviewed and approved or rejected. Recall that permissions are not tied to the SharePoint Framework package. Approving or rejecting the permissions is a separate step that must be performed in order for the SharePoint Framework component to work.</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8/29/2020 12:36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904150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approve or reject permission requests, navigate to the **API Management** page in the **SharePoint Admin Center**. Here you'll find a list of permission requests pending approval or rejection:</a:t>
            </a:r>
          </a:p>
          <a:p>
            <a:endParaRPr lang="en-US" dirty="0"/>
          </a:p>
          <a:p>
            <a:r>
              <a:rPr lang="en-US" dirty="0"/>
              <a:t>Select the permission request to view it's details and use the buttons at the bottom of the panel to approve or reject the request: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8/29/2020 12:36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784564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8/29/2020 12:36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390539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8/29/2020 12:36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8/29/2020 12:36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how to use the SharePoint Framework API to call REST APIs that are secured with Azure AD.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8/29/2020 12:36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Resources in Microsoft Azure can be secured with Azure AD. Azure AD can be used to secure REST APIs that are hosted in Microsoft Azure and API hosted in other cloud platforms. Microsoft Azure hosted resources are usually easier to secure as the Azure Management Portal provides a simplified configuration experience.</a:t>
            </a:r>
          </a:p>
          <a:p>
            <a:endParaRPr lang="en-US" dirty="0"/>
          </a:p>
          <a:p>
            <a:r>
              <a:rPr lang="en-US" dirty="0"/>
              <a:t>Azure AD secured REST APIs require all requests to be authorized. To authorize a request, you'll include an OAuth 2.0 access token in the `authorization` HTTP request header. This access token must be obtained from Azure AD using one of the supported OAuth flows.</a:t>
            </a:r>
          </a:p>
          <a:p>
            <a:endParaRPr lang="en-US" dirty="0"/>
          </a:p>
          <a:p>
            <a:r>
              <a:rPr lang="en-US" dirty="0"/>
              <a:t>All available Microsoft REST APIs that don't support anonymous requests are secured with Azure AD. This includes APIs including the SharePoint REST API, Microsoft Graph, Azure Management REST API and  many more.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8/29/2020 12:36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902992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A common approach to implementing a REST API is to use Azure Functions. Securing an Azure Function with Azure AD is simple. In the left-hand navigation, select the </a:t>
            </a:r>
            <a:r>
              <a:rPr lang="en-US" b="1" dirty="0">
                <a:solidFill>
                  <a:srgbClr val="000080"/>
                </a:solidFill>
                <a:effectLst/>
                <a:latin typeface="Consolas" panose="020B0609020204030204" pitchFamily="49" charset="0"/>
              </a:rPr>
              <a:t>**Authentication / Authorization**</a:t>
            </a:r>
            <a:r>
              <a:rPr lang="en-US" b="0" dirty="0">
                <a:solidFill>
                  <a:srgbClr val="000000"/>
                </a:solidFill>
                <a:effectLst/>
                <a:latin typeface="Consolas" panose="020B0609020204030204" pitchFamily="49" charset="0"/>
              </a:rPr>
              <a:t> menu item. The </a:t>
            </a:r>
            <a:r>
              <a:rPr lang="en-US" b="1" dirty="0">
                <a:solidFill>
                  <a:srgbClr val="000080"/>
                </a:solidFill>
                <a:effectLst/>
                <a:latin typeface="Consolas" panose="020B0609020204030204" pitchFamily="49" charset="0"/>
              </a:rPr>
              <a:t>**Authentication / Authorization**</a:t>
            </a:r>
            <a:r>
              <a:rPr lang="en-US" b="0" dirty="0">
                <a:solidFill>
                  <a:srgbClr val="000000"/>
                </a:solidFill>
                <a:effectLst/>
                <a:latin typeface="Consolas" panose="020B0609020204030204" pitchFamily="49" charset="0"/>
              </a:rPr>
              <a:t> blade supports authentication using different OAuth 2.0 providers, including Azure AD, Microsoft Accounts, Facebook, and Google.</a:t>
            </a:r>
          </a:p>
          <a:p>
            <a:endParaRPr lang="en-US" dirty="0"/>
          </a:p>
          <a:p>
            <a:r>
              <a:rPr lang="en-US" dirty="0"/>
              <a:t>After enabling authentication and selecting **Azure AD**, you will then either create a new Azure AD app or associate the Azure Function app with an existing Azure AD app.</a:t>
            </a:r>
          </a:p>
          <a:p>
            <a:endParaRPr lang="en-US" dirty="0"/>
          </a:p>
          <a:p>
            <a:r>
              <a:rPr lang="en-US" dirty="0"/>
              <a:t>By enabling Azure AD authentication and authentication on an Azure Function, Microsoft Azure will automatically check for a valid access token in the `authorization` HTTP request header in every request received. If the access token isn't present or not valid, the request is rejected. This verification check is done without you having to write any special code in your Azure Function.</a:t>
            </a:r>
          </a:p>
          <a:p>
            <a:endParaRPr lang="en-US" dirty="0"/>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8/29/2020 12:36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837518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how requests to Azure AD secured resources are handled by the SharePoint Framework. </a:t>
            </a:r>
          </a:p>
          <a:p>
            <a:endParaRPr lang="en-US" dirty="0"/>
          </a:p>
          <a:p>
            <a:r>
              <a:rPr lang="en-US" dirty="0"/>
              <a:t>Permission requests to REST APIs, also known as *resources*, are granted to a Azure AD app provisioned in every SharePoint Online tenant: **SharePoint Online Client Extensibility Web Application Principal**.</a:t>
            </a:r>
          </a:p>
          <a:p>
            <a:endParaRPr lang="en-US" dirty="0"/>
          </a:p>
          <a:p>
            <a:r>
              <a:rPr lang="en-US" dirty="0"/>
              <a:t>When you grant a permission request for a specific resource, such as Microsoft Graph, to the **SharePoint Online Client Extensibility Web Application Principal** app, you are granting that entire SharePoint Online tenant the permission. Its important to understand that this permission grant isn't unique to the site or to the SharePoint Framework component; the permission grant applies to the *entire SharePoint Online tenant*.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8/29/2020 12:36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557063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 ways you can request and grant permissions to a SharePoint Online tenant:</a:t>
            </a:r>
          </a:p>
          <a:p>
            <a:endParaRPr lang="en-US" dirty="0"/>
          </a:p>
          <a:p>
            <a:r>
              <a:rPr lang="en-US" dirty="0"/>
              <a:t>- **Defined with the SharePoint Framework package solution manifest**: In this option, you'll define the permission requests for the resources that your solution needs in order to run. When the solution is deployed to the App Catalog site, the administrator is notified that they will need to approve or reject the permission request.</a:t>
            </a:r>
          </a:p>
          <a:p>
            <a:r>
              <a:rPr lang="en-US" dirty="0"/>
              <a:t>- **PowerShell**: PowerShell can be used to submit a permission request, and approve or reject permission requests. You can also use PowerShell to create the permission grant, bypassing the request process.</a:t>
            </a:r>
          </a:p>
          <a:p>
            <a:r>
              <a:rPr lang="en-US" dirty="0"/>
              <a:t>- **Office 365 CLI**: You can also use the cross-platform Office 365 CLI to request, approve, reject, grant and revoke permission requests the same way you can with PowerShell.</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8/29/2020 12:36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267344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request a permission when a SharePoint Framework package is deployed to the App Catalog, add it to the `</a:t>
            </a:r>
            <a:r>
              <a:rPr lang="en-US" dirty="0" err="1"/>
              <a:t>webApiPermissionRequests</a:t>
            </a:r>
            <a:r>
              <a:rPr lang="en-US" dirty="0"/>
              <a:t>` array in the **package-</a:t>
            </a:r>
            <a:r>
              <a:rPr lang="en-US" dirty="0" err="1"/>
              <a:t>solution.json</a:t>
            </a:r>
            <a:r>
              <a:rPr lang="en-US" dirty="0"/>
              <a:t>** configuration file in a project.</a:t>
            </a:r>
          </a:p>
          <a:p>
            <a:endParaRPr lang="en-US" dirty="0"/>
          </a:p>
          <a:p>
            <a:r>
              <a:rPr lang="en-US" dirty="0"/>
              <a:t>Each request must include the name of the REST API (`resource`) and the permission (`scope`) requested: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8/29/2020 12:36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636172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SharePoint Framework package has been added to the App Catalog, let's look the process for granting permissions and how the SharePoint Framework ultimately submits requests to the Azure AD secured REST API.</a:t>
            </a:r>
          </a:p>
          <a:p>
            <a:endParaRPr lang="en-US" dirty="0"/>
          </a:p>
          <a:p>
            <a:r>
              <a:rPr lang="en-US" dirty="0"/>
              <a:t>At the bottom of the figure above, the tenant administrator grants the permissions (also known as *scopes*), to the SharePoint Online tenant. This is done from the API Management page in the SharePoint Admin Center.</a:t>
            </a:r>
          </a:p>
          <a:p>
            <a:endParaRPr lang="en-US" dirty="0"/>
          </a:p>
          <a:p>
            <a:r>
              <a:rPr lang="en-US" dirty="0"/>
              <a:t>Once the permission request is granted, the SharePoint Framework component will ask SharePoint Online for an access token for the specified resource. The SharePoint Online, in conjunction with Azure AD, will validate the permission for the specified resource has been granted to that SharePoint Online tenant and return an access token. The SharePoint Framework will then submit a request to the REST API and include the access token in the `authorization` HTTP request header.</a:t>
            </a:r>
          </a:p>
          <a:p>
            <a:endParaRPr lang="en-US" dirty="0"/>
          </a:p>
          <a:p>
            <a:r>
              <a:rPr lang="en-US" dirty="0"/>
              <a:t>The Azure AD secured resource will verify the `authorization` HTTP request header before passing to the REST API. From this point, the HTTP request continues like normal, processing the request and sending the response back to the SharePoint Framework component.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8/29/2020 12:36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181696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Framework API simplifies the access token acquisition from SharePoint Online and Azure AD. The API uses the token to configure a special instance of the `</a:t>
            </a:r>
            <a:r>
              <a:rPr lang="en-US" dirty="0" err="1"/>
              <a:t>HttpClient</a:t>
            </a:r>
            <a:r>
              <a:rPr lang="en-US" dirty="0"/>
              <a:t>`, known as the `</a:t>
            </a:r>
            <a:r>
              <a:rPr lang="en-US" dirty="0" err="1"/>
              <a:t>AadHttpClient</a:t>
            </a:r>
            <a:r>
              <a:rPr lang="en-US" dirty="0"/>
              <a:t>`, you'll use to submit the request.</a:t>
            </a:r>
          </a:p>
          <a:p>
            <a:endParaRPr lang="en-US" dirty="0"/>
          </a:p>
          <a:p>
            <a:r>
              <a:rPr lang="en-US" dirty="0"/>
              <a:t>To do this, start by importing the `</a:t>
            </a:r>
            <a:r>
              <a:rPr lang="en-US" dirty="0" err="1"/>
              <a:t>AadHttpClient</a:t>
            </a:r>
            <a:r>
              <a:rPr lang="en-US" dirty="0"/>
              <a:t>` object into your TypeScript file:</a:t>
            </a:r>
          </a:p>
          <a:p>
            <a:endParaRPr lang="en-US" dirty="0"/>
          </a:p>
          <a:p>
            <a:r>
              <a:rPr lang="en-US" dirty="0"/>
              <a:t>Next, use the `</a:t>
            </a:r>
            <a:r>
              <a:rPr lang="en-US" dirty="0" err="1"/>
              <a:t>aadhttpClientFactory</a:t>
            </a:r>
            <a:r>
              <a:rPr lang="en-US" dirty="0"/>
              <a:t>` to request an HTTP client configured with the access token for the specified resource:</a:t>
            </a:r>
          </a:p>
          <a:p>
            <a:endParaRPr lang="en-US" dirty="0"/>
          </a:p>
          <a:p>
            <a:r>
              <a:rPr lang="en-US" dirty="0"/>
              <a:t>Finally, use the configured client to call the secured REST API the same way you can use the `</a:t>
            </a:r>
            <a:r>
              <a:rPr lang="en-US" dirty="0" err="1"/>
              <a:t>HttpClient</a:t>
            </a:r>
            <a:r>
              <a:rPr lang="en-US" dirty="0"/>
              <a: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8/29/2020 12:36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4600192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33762" y="1248620"/>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3791158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6" r:id="rId26"/>
    <p:sldLayoutId id="2147484559" r:id="rId27"/>
    <p:sldLayoutId id="2147484560"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hyperlink" Target="https://docs.microsoft.com/sharepoint/dev/spfx/use-aadhttpclient" TargetMode="External"/><Relationship Id="rId4" Type="http://schemas.openxmlformats.org/officeDocument/2006/relationships/hyperlink" Target="https://docs.microsoft.com/sharepoint/dev/spfx/web-parts/guidance/connect-to-api-secured-with-aad"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sharepoint/dev/spfx/use-aadhttpclient" TargetMode="External"/><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17.tiff"/><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Leverage the Microsoft Graph &amp; 3rd Party APIs</a:t>
            </a:r>
            <a:endParaRPr lang="en-US" dirty="0"/>
          </a:p>
        </p:txBody>
      </p:sp>
      <p:sp>
        <p:nvSpPr>
          <p:cNvPr id="5" name="Text Placeholder 4"/>
          <p:cNvSpPr>
            <a:spLocks noGrp="1"/>
          </p:cNvSpPr>
          <p:nvPr>
            <p:ph type="body" sz="quarter" idx="12"/>
          </p:nvPr>
        </p:nvSpPr>
        <p:spPr/>
        <p:txBody>
          <a:bodyPr/>
          <a:lstStyle/>
          <a:p>
            <a:r>
              <a:rPr lang="en-US" dirty="0"/>
              <a:t>Calling Azure AD Protected 3rd Party REST APIs</a:t>
            </a:r>
          </a:p>
        </p:txBody>
      </p:sp>
    </p:spTree>
    <p:extLst>
      <p:ext uri="{BB962C8B-B14F-4D97-AF65-F5344CB8AC3E}">
        <p14:creationId xmlns:p14="http://schemas.microsoft.com/office/powerpoint/2010/main" val="514063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C590F03-7E50-AD4A-A381-ED8F20034532}"/>
              </a:ext>
            </a:extLst>
          </p:cNvPr>
          <p:cNvSpPr>
            <a:spLocks noGrp="1"/>
          </p:cNvSpPr>
          <p:nvPr>
            <p:ph type="body" sz="quarter" idx="10"/>
          </p:nvPr>
        </p:nvSpPr>
        <p:spPr/>
        <p:txBody>
          <a:bodyPr/>
          <a:lstStyle/>
          <a:p>
            <a:r>
              <a:rPr lang="en-US" dirty="0"/>
              <a:t>Upload SharePoint packages to the app catalog</a:t>
            </a:r>
          </a:p>
          <a:p>
            <a:endParaRPr lang="en-US" dirty="0"/>
          </a:p>
          <a:p>
            <a:pPr lvl="1"/>
            <a:r>
              <a:rPr lang="en-US" dirty="0"/>
              <a:t>Extra note in dialog notifies of additional step required</a:t>
            </a:r>
          </a:p>
          <a:p>
            <a:pPr lvl="1"/>
            <a:r>
              <a:rPr lang="en-US" dirty="0"/>
              <a:t>While application can be installed </a:t>
            </a:r>
            <a:br>
              <a:rPr lang="en-US" dirty="0"/>
            </a:br>
            <a:r>
              <a:rPr lang="en-US" dirty="0"/>
              <a:t>in SharePoint sites, it does not </a:t>
            </a:r>
            <a:br>
              <a:rPr lang="en-US" dirty="0"/>
            </a:br>
            <a:r>
              <a:rPr lang="en-US" dirty="0"/>
              <a:t>have the permissions granted </a:t>
            </a:r>
            <a:br>
              <a:rPr lang="en-US" dirty="0"/>
            </a:br>
            <a:r>
              <a:rPr lang="en-US" dirty="0"/>
              <a:t>that it needs to access Azure AD </a:t>
            </a:r>
            <a:br>
              <a:rPr lang="en-US" dirty="0"/>
            </a:br>
            <a:r>
              <a:rPr lang="en-US" dirty="0"/>
              <a:t>protected resources</a:t>
            </a:r>
          </a:p>
        </p:txBody>
      </p:sp>
      <p:sp>
        <p:nvSpPr>
          <p:cNvPr id="7" name="Title 6">
            <a:extLst>
              <a:ext uri="{FF2B5EF4-FFF2-40B4-BE49-F238E27FC236}">
                <a16:creationId xmlns:a16="http://schemas.microsoft.com/office/drawing/2014/main" id="{28BA819A-BBF1-6B4E-931B-E498434F1A07}"/>
              </a:ext>
            </a:extLst>
          </p:cNvPr>
          <p:cNvSpPr>
            <a:spLocks noGrp="1"/>
          </p:cNvSpPr>
          <p:nvPr>
            <p:ph type="title"/>
          </p:nvPr>
        </p:nvSpPr>
        <p:spPr/>
        <p:txBody>
          <a:bodyPr/>
          <a:lstStyle/>
          <a:p>
            <a:r>
              <a:rPr lang="en-US" dirty="0"/>
              <a:t>Add SharePoint Package to SharePoint App Catalog</a:t>
            </a:r>
          </a:p>
        </p:txBody>
      </p:sp>
      <p:pic>
        <p:nvPicPr>
          <p:cNvPr id="3" name="Picture 2" descr="A screenshot of a cell phone&#10;&#10;Description automatically generated">
            <a:extLst>
              <a:ext uri="{FF2B5EF4-FFF2-40B4-BE49-F238E27FC236}">
                <a16:creationId xmlns:a16="http://schemas.microsoft.com/office/drawing/2014/main" id="{41055624-2E08-0241-8C6F-661E07F80B76}"/>
              </a:ext>
            </a:extLst>
          </p:cNvPr>
          <p:cNvPicPr>
            <a:picLocks noChangeAspect="1"/>
          </p:cNvPicPr>
          <p:nvPr/>
        </p:nvPicPr>
        <p:blipFill>
          <a:blip r:embed="rId3"/>
          <a:stretch>
            <a:fillRect/>
          </a:stretch>
        </p:blipFill>
        <p:spPr>
          <a:xfrm>
            <a:off x="5081047" y="2711885"/>
            <a:ext cx="5930720" cy="3798224"/>
          </a:xfrm>
          <a:prstGeom prst="rect">
            <a:avLst/>
          </a:prstGeom>
        </p:spPr>
      </p:pic>
    </p:spTree>
    <p:extLst>
      <p:ext uri="{BB962C8B-B14F-4D97-AF65-F5344CB8AC3E}">
        <p14:creationId xmlns:p14="http://schemas.microsoft.com/office/powerpoint/2010/main" val="20974263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6908-7459-8A43-87E4-1BEE3948D542}"/>
              </a:ext>
            </a:extLst>
          </p:cNvPr>
          <p:cNvSpPr>
            <a:spLocks noGrp="1"/>
          </p:cNvSpPr>
          <p:nvPr>
            <p:ph type="title"/>
          </p:nvPr>
        </p:nvSpPr>
        <p:spPr/>
        <p:txBody>
          <a:bodyPr/>
          <a:lstStyle/>
          <a:p>
            <a:r>
              <a:rPr lang="en-US" dirty="0"/>
              <a:t>Approve / Reject with SharePoint Online API Management Page</a:t>
            </a:r>
          </a:p>
        </p:txBody>
      </p:sp>
      <p:pic>
        <p:nvPicPr>
          <p:cNvPr id="6" name="Picture 5">
            <a:extLst>
              <a:ext uri="{FF2B5EF4-FFF2-40B4-BE49-F238E27FC236}">
                <a16:creationId xmlns:a16="http://schemas.microsoft.com/office/drawing/2014/main" id="{FEC618F4-F928-47D0-91A1-5DA784271CCC}"/>
              </a:ext>
            </a:extLst>
          </p:cNvPr>
          <p:cNvPicPr>
            <a:picLocks noChangeAspect="1"/>
          </p:cNvPicPr>
          <p:nvPr/>
        </p:nvPicPr>
        <p:blipFill>
          <a:blip r:embed="rId3"/>
          <a:stretch>
            <a:fillRect/>
          </a:stretch>
        </p:blipFill>
        <p:spPr>
          <a:xfrm>
            <a:off x="465137" y="1385455"/>
            <a:ext cx="8091527" cy="4976291"/>
          </a:xfrm>
          <a:prstGeom prst="rect">
            <a:avLst/>
          </a:prstGeom>
          <a:ln>
            <a:solidFill>
              <a:schemeClr val="accent1"/>
            </a:solidFill>
          </a:ln>
        </p:spPr>
      </p:pic>
      <p:pic>
        <p:nvPicPr>
          <p:cNvPr id="10" name="Picture 9">
            <a:extLst>
              <a:ext uri="{FF2B5EF4-FFF2-40B4-BE49-F238E27FC236}">
                <a16:creationId xmlns:a16="http://schemas.microsoft.com/office/drawing/2014/main" id="{ABDBA5D7-5614-4ECD-B230-FF067C9DB518}"/>
              </a:ext>
            </a:extLst>
          </p:cNvPr>
          <p:cNvPicPr>
            <a:picLocks noChangeAspect="1"/>
          </p:cNvPicPr>
          <p:nvPr/>
        </p:nvPicPr>
        <p:blipFill>
          <a:blip r:embed="rId4"/>
          <a:stretch>
            <a:fillRect/>
          </a:stretch>
        </p:blipFill>
        <p:spPr>
          <a:xfrm>
            <a:off x="8956928" y="1385455"/>
            <a:ext cx="2270957" cy="4976291"/>
          </a:xfrm>
          <a:prstGeom prst="rect">
            <a:avLst/>
          </a:prstGeom>
          <a:ln>
            <a:solidFill>
              <a:schemeClr val="accent1"/>
            </a:solidFill>
          </a:ln>
        </p:spPr>
      </p:pic>
    </p:spTree>
    <p:extLst>
      <p:ext uri="{BB962C8B-B14F-4D97-AF65-F5344CB8AC3E}">
        <p14:creationId xmlns:p14="http://schemas.microsoft.com/office/powerpoint/2010/main" val="89639224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Calling the Microsoft Graph</a:t>
            </a:r>
            <a:endParaRPr lang="en-US" dirty="0"/>
          </a:p>
        </p:txBody>
      </p:sp>
    </p:spTree>
    <p:extLst>
      <p:ext uri="{BB962C8B-B14F-4D97-AF65-F5344CB8AC3E}">
        <p14:creationId xmlns:p14="http://schemas.microsoft.com/office/powerpoint/2010/main" val="259610776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348061"/>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Azure AD Protected Resources &amp; </a:t>
            </a:r>
            <a:r>
              <a:rPr lang="en-US" sz="1600" b="0" dirty="0" err="1">
                <a:solidFill>
                  <a:srgbClr val="2F2F2F"/>
                </a:solidFill>
                <a:latin typeface="Segoe UI Semibold"/>
              </a:rPr>
              <a:t>SPFx</a:t>
            </a:r>
            <a:r>
              <a:rPr lang="en-US" sz="1600" b="0" dirty="0">
                <a:solidFill>
                  <a:srgbClr val="2F2F2F"/>
                </a:solidFill>
                <a:latin typeface="Segoe UI Semibold"/>
              </a:rPr>
              <a:t>: How it Works</a:t>
            </a:r>
          </a:p>
          <a:p>
            <a:pPr lvl="0">
              <a:lnSpc>
                <a:spcPct val="90000"/>
              </a:lnSpc>
              <a:spcBef>
                <a:spcPts val="1800"/>
              </a:spcBef>
            </a:pPr>
            <a:r>
              <a:rPr lang="en-US" sz="1600" b="0" dirty="0">
                <a:solidFill>
                  <a:srgbClr val="2F2F2F"/>
                </a:solidFill>
                <a:latin typeface="Segoe UI Semibold"/>
              </a:rPr>
              <a:t>Permission Requests</a:t>
            </a:r>
          </a:p>
          <a:p>
            <a:pPr lvl="0">
              <a:lnSpc>
                <a:spcPct val="90000"/>
              </a:lnSpc>
              <a:spcBef>
                <a:spcPts val="1800"/>
              </a:spcBef>
            </a:pPr>
            <a:r>
              <a:rPr lang="en-US" sz="1600" b="0" dirty="0" err="1">
                <a:solidFill>
                  <a:srgbClr val="2F2F2F"/>
                </a:solidFill>
                <a:latin typeface="Segoe UI Semibold"/>
              </a:rPr>
              <a:t>SPFx’s</a:t>
            </a:r>
            <a:r>
              <a:rPr lang="en-US" sz="1600" b="0" dirty="0">
                <a:solidFill>
                  <a:srgbClr val="2F2F2F"/>
                </a:solidFill>
                <a:latin typeface="Segoe UI Semibold"/>
              </a:rPr>
              <a:t> </a:t>
            </a:r>
            <a:r>
              <a:rPr lang="en-US" sz="1600" b="0" dirty="0" err="1">
                <a:solidFill>
                  <a:srgbClr val="2F2F2F"/>
                </a:solidFill>
                <a:latin typeface="Segoe UI Semibold"/>
              </a:rPr>
              <a:t>AadHttpClient</a:t>
            </a:r>
            <a:endParaRPr lang="en-US" sz="1600" b="0" dirty="0">
              <a:solidFill>
                <a:srgbClr val="2F2F2F"/>
              </a:solidFill>
              <a:latin typeface="Segoe UI Semibold"/>
            </a:endParaRPr>
          </a:p>
        </p:txBody>
      </p:sp>
    </p:spTree>
    <p:extLst>
      <p:ext uri="{BB962C8B-B14F-4D97-AF65-F5344CB8AC3E}">
        <p14:creationId xmlns:p14="http://schemas.microsoft.com/office/powerpoint/2010/main" val="156659827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2754600"/>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Connect to API Secured with Azure Active Directory</a:t>
            </a:r>
          </a:p>
          <a:p>
            <a:pPr marL="342900" lvl="0" indent="-342900" defTabSz="914400">
              <a:lnSpc>
                <a:spcPct val="100000"/>
              </a:lnSpc>
              <a:spcBef>
                <a:spcPts val="600"/>
              </a:spcBef>
              <a:buSzTx/>
              <a:defRPr/>
            </a:pPr>
            <a:r>
              <a:rPr lang="en-US" sz="1800" dirty="0">
                <a:latin typeface="+mj-lt"/>
                <a:hlinkClick r:id="rId4"/>
              </a:rPr>
              <a:t>https://docs.microsoft.com/sharepoint/dev/spfx/web-parts/guidance/connect-to-api-secured-with-aad</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Connect to Azure AD-secured APIs in SharePoint Framework Solutions</a:t>
            </a:r>
          </a:p>
          <a:p>
            <a:pPr marL="342900" lvl="0" indent="-342900" defTabSz="914400">
              <a:lnSpc>
                <a:spcPct val="100000"/>
              </a:lnSpc>
              <a:spcBef>
                <a:spcPts val="600"/>
              </a:spcBef>
              <a:buSzTx/>
              <a:defRPr/>
            </a:pPr>
            <a:r>
              <a:rPr lang="en-US" sz="1800" dirty="0">
                <a:latin typeface="+mj-lt"/>
                <a:hlinkClick r:id="rId5"/>
              </a:rPr>
              <a:t>https://docs.microsoft.com/sharepoint/dev/spfx/use-aadhttpclient</a:t>
            </a:r>
            <a:r>
              <a:rPr lang="en-US" sz="18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427044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Calling Azure AD Protected 3rd Party REST APIs</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Azure AD Protected Resources &amp; </a:t>
            </a:r>
            <a:r>
              <a:rPr lang="en-US" sz="2000" dirty="0" err="1"/>
              <a:t>SPFx</a:t>
            </a:r>
            <a:r>
              <a:rPr lang="en-US" sz="2000" dirty="0"/>
              <a:t>: How it Works</a:t>
            </a:r>
          </a:p>
          <a:p>
            <a:pPr>
              <a:spcBef>
                <a:spcPts val="1200"/>
              </a:spcBef>
            </a:pPr>
            <a:r>
              <a:rPr lang="en-US" sz="2000" dirty="0"/>
              <a:t>Permission Requests</a:t>
            </a:r>
          </a:p>
          <a:p>
            <a:pPr>
              <a:spcBef>
                <a:spcPts val="1200"/>
              </a:spcBef>
            </a:pPr>
            <a:r>
              <a:rPr lang="en-US" sz="2000" dirty="0" err="1"/>
              <a:t>SPFx’s</a:t>
            </a:r>
            <a:r>
              <a:rPr lang="en-US" sz="2000" dirty="0"/>
              <a:t> </a:t>
            </a:r>
            <a:r>
              <a:rPr lang="en-US" sz="2000" dirty="0" err="1"/>
              <a:t>AadHttpClient</a:t>
            </a:r>
            <a:endParaRPr lang="en-US" sz="2000" dirty="0"/>
          </a:p>
          <a:p>
            <a:pPr>
              <a:spcBef>
                <a:spcPts val="1200"/>
              </a:spcBef>
            </a:pPr>
            <a:endParaRPr lang="en-US" sz="2000" dirty="0"/>
          </a:p>
        </p:txBody>
      </p:sp>
    </p:spTree>
    <p:extLst>
      <p:ext uri="{BB962C8B-B14F-4D97-AF65-F5344CB8AC3E}">
        <p14:creationId xmlns:p14="http://schemas.microsoft.com/office/powerpoint/2010/main" val="10221831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344C447-64DF-8E4F-81D6-84769AA4E5B0}"/>
              </a:ext>
            </a:extLst>
          </p:cNvPr>
          <p:cNvSpPr>
            <a:spLocks noGrp="1"/>
          </p:cNvSpPr>
          <p:nvPr>
            <p:ph type="body" sz="quarter" idx="10"/>
          </p:nvPr>
        </p:nvSpPr>
        <p:spPr>
          <a:xfrm>
            <a:off x="464400" y="1212850"/>
            <a:ext cx="11574000" cy="3693319"/>
          </a:xfrm>
        </p:spPr>
        <p:txBody>
          <a:bodyPr/>
          <a:lstStyle/>
          <a:p>
            <a:r>
              <a:rPr lang="en-US" dirty="0"/>
              <a:t>Resources in Azure can be easily secured with Azure AD</a:t>
            </a:r>
          </a:p>
          <a:p>
            <a:endParaRPr lang="en-US" dirty="0"/>
          </a:p>
          <a:p>
            <a:r>
              <a:rPr lang="en-US" dirty="0"/>
              <a:t>Requires a request to include a valid OAuth access token in the </a:t>
            </a:r>
            <a:br>
              <a:rPr lang="en-US" dirty="0"/>
            </a:br>
            <a:r>
              <a:rPr lang="en-US" dirty="0"/>
              <a:t>HTTP header on request</a:t>
            </a:r>
          </a:p>
          <a:p>
            <a:endParaRPr lang="en-US" dirty="0"/>
          </a:p>
          <a:p>
            <a:r>
              <a:rPr lang="en-US" dirty="0"/>
              <a:t>Similar to how existing services are secured</a:t>
            </a:r>
          </a:p>
          <a:p>
            <a:pPr lvl="1"/>
            <a:r>
              <a:rPr lang="en-US" dirty="0"/>
              <a:t>SharePoint REST API</a:t>
            </a:r>
          </a:p>
          <a:p>
            <a:pPr lvl="1"/>
            <a:r>
              <a:rPr lang="en-US" dirty="0"/>
              <a:t>Microsoft Graph API</a:t>
            </a:r>
          </a:p>
          <a:p>
            <a:pPr lvl="1"/>
            <a:r>
              <a:rPr lang="en-US" dirty="0"/>
              <a:t>Azure Management REST API</a:t>
            </a:r>
          </a:p>
          <a:p>
            <a:pPr lvl="1"/>
            <a:r>
              <a:rPr lang="en-US" dirty="0"/>
              <a:t>etc.</a:t>
            </a:r>
          </a:p>
        </p:txBody>
      </p:sp>
      <p:sp>
        <p:nvSpPr>
          <p:cNvPr id="2" name="Title 1">
            <a:extLst>
              <a:ext uri="{FF2B5EF4-FFF2-40B4-BE49-F238E27FC236}">
                <a16:creationId xmlns:a16="http://schemas.microsoft.com/office/drawing/2014/main" id="{C9BFF778-EB43-B341-8AA0-BC9340820EF9}"/>
              </a:ext>
            </a:extLst>
          </p:cNvPr>
          <p:cNvSpPr>
            <a:spLocks noGrp="1"/>
          </p:cNvSpPr>
          <p:nvPr>
            <p:ph type="title"/>
          </p:nvPr>
        </p:nvSpPr>
        <p:spPr/>
        <p:txBody>
          <a:bodyPr/>
          <a:lstStyle/>
          <a:p>
            <a:r>
              <a:rPr lang="en-US" dirty="0"/>
              <a:t>Securing REST APIs with Azure AD</a:t>
            </a:r>
          </a:p>
        </p:txBody>
      </p:sp>
    </p:spTree>
    <p:extLst>
      <p:ext uri="{BB962C8B-B14F-4D97-AF65-F5344CB8AC3E}">
        <p14:creationId xmlns:p14="http://schemas.microsoft.com/office/powerpoint/2010/main" val="52806183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7463F5-31E8-6F4C-A6CC-F2B19B4BC6A6}"/>
              </a:ext>
            </a:extLst>
          </p:cNvPr>
          <p:cNvSpPr>
            <a:spLocks noGrp="1"/>
          </p:cNvSpPr>
          <p:nvPr>
            <p:ph type="title"/>
          </p:nvPr>
        </p:nvSpPr>
        <p:spPr/>
        <p:txBody>
          <a:bodyPr/>
          <a:lstStyle/>
          <a:p>
            <a:r>
              <a:rPr lang="en-US" dirty="0"/>
              <a:t>Securing Azure Functions</a:t>
            </a:r>
          </a:p>
        </p:txBody>
      </p:sp>
      <p:pic>
        <p:nvPicPr>
          <p:cNvPr id="3" name="Picture 2" descr="A screenshot of a cell phone&#10;&#10;Description automatically generated">
            <a:extLst>
              <a:ext uri="{FF2B5EF4-FFF2-40B4-BE49-F238E27FC236}">
                <a16:creationId xmlns:a16="http://schemas.microsoft.com/office/drawing/2014/main" id="{A6698D77-4765-47B9-B396-0269E0D6E60D}"/>
              </a:ext>
            </a:extLst>
          </p:cNvPr>
          <p:cNvPicPr>
            <a:picLocks noChangeAspect="1"/>
          </p:cNvPicPr>
          <p:nvPr/>
        </p:nvPicPr>
        <p:blipFill>
          <a:blip r:embed="rId3"/>
          <a:stretch>
            <a:fillRect/>
          </a:stretch>
        </p:blipFill>
        <p:spPr>
          <a:xfrm>
            <a:off x="465138" y="1357697"/>
            <a:ext cx="6052535" cy="3775957"/>
          </a:xfrm>
          <a:prstGeom prst="rect">
            <a:avLst/>
          </a:prstGeom>
        </p:spPr>
      </p:pic>
      <p:pic>
        <p:nvPicPr>
          <p:cNvPr id="7" name="Picture 6" descr="A screenshot of a social media post&#10;&#10;Description automatically generated">
            <a:extLst>
              <a:ext uri="{FF2B5EF4-FFF2-40B4-BE49-F238E27FC236}">
                <a16:creationId xmlns:a16="http://schemas.microsoft.com/office/drawing/2014/main" id="{C55A090F-603D-4E17-9597-CFA4E0D9A825}"/>
              </a:ext>
            </a:extLst>
          </p:cNvPr>
          <p:cNvPicPr>
            <a:picLocks noChangeAspect="1"/>
          </p:cNvPicPr>
          <p:nvPr/>
        </p:nvPicPr>
        <p:blipFill>
          <a:blip r:embed="rId4"/>
          <a:stretch>
            <a:fillRect/>
          </a:stretch>
        </p:blipFill>
        <p:spPr>
          <a:xfrm>
            <a:off x="7068026" y="1357697"/>
            <a:ext cx="4903311" cy="3775957"/>
          </a:xfrm>
          <a:prstGeom prst="rect">
            <a:avLst/>
          </a:prstGeom>
        </p:spPr>
      </p:pic>
    </p:spTree>
    <p:extLst>
      <p:ext uri="{BB962C8B-B14F-4D97-AF65-F5344CB8AC3E}">
        <p14:creationId xmlns:p14="http://schemas.microsoft.com/office/powerpoint/2010/main" val="212822576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00309C0-ABA8-6141-8AF3-F1EA8C83B997}"/>
              </a:ext>
            </a:extLst>
          </p:cNvPr>
          <p:cNvSpPr>
            <a:spLocks noGrp="1"/>
          </p:cNvSpPr>
          <p:nvPr>
            <p:ph type="body" sz="quarter" idx="10"/>
          </p:nvPr>
        </p:nvSpPr>
        <p:spPr>
          <a:xfrm>
            <a:off x="464400" y="1212850"/>
            <a:ext cx="11574000" cy="3490186"/>
          </a:xfrm>
        </p:spPr>
        <p:txBody>
          <a:bodyPr/>
          <a:lstStyle/>
          <a:p>
            <a:r>
              <a:rPr lang="en-US" dirty="0"/>
              <a:t>Permission requests to resources are granted to special SharePoint app by tenant admin</a:t>
            </a:r>
          </a:p>
          <a:p>
            <a:pPr lvl="1"/>
            <a:r>
              <a:rPr lang="en-US" b="1" dirty="0"/>
              <a:t>SharePoint Online Client Extensibility Web Application Principal</a:t>
            </a:r>
          </a:p>
          <a:p>
            <a:pPr lvl="1"/>
            <a:r>
              <a:rPr lang="en-US" dirty="0"/>
              <a:t>Present in each SharePoint Online tenant</a:t>
            </a:r>
          </a:p>
          <a:p>
            <a:endParaRPr lang="en-US" dirty="0"/>
          </a:p>
          <a:p>
            <a:r>
              <a:rPr lang="en-US" dirty="0"/>
              <a:t>Permissions are unique to the tenant, not the </a:t>
            </a:r>
            <a:r>
              <a:rPr lang="en-US" dirty="0" err="1"/>
              <a:t>SPFx</a:t>
            </a:r>
            <a:r>
              <a:rPr lang="en-US" dirty="0"/>
              <a:t> solution</a:t>
            </a:r>
          </a:p>
          <a:p>
            <a:pPr lvl="1"/>
            <a:r>
              <a:rPr lang="en-US" dirty="0"/>
              <a:t>Once a permission is granted, all solutions can leverage the grant</a:t>
            </a:r>
          </a:p>
          <a:p>
            <a:pPr lvl="1"/>
            <a:r>
              <a:rPr lang="en-US" dirty="0"/>
              <a:t>Permission grant is valid until revoked</a:t>
            </a:r>
          </a:p>
          <a:p>
            <a:pPr lvl="1"/>
            <a:r>
              <a:rPr lang="en-US" dirty="0"/>
              <a:t>Permission grant not directly linked to the solution that requested it</a:t>
            </a:r>
          </a:p>
          <a:p>
            <a:pPr lvl="1"/>
            <a:r>
              <a:rPr lang="en-US" dirty="0"/>
              <a:t>Solution installation not linked to permission grant approval / rejection</a:t>
            </a:r>
          </a:p>
        </p:txBody>
      </p:sp>
      <p:sp>
        <p:nvSpPr>
          <p:cNvPr id="3" name="Title 2">
            <a:extLst>
              <a:ext uri="{FF2B5EF4-FFF2-40B4-BE49-F238E27FC236}">
                <a16:creationId xmlns:a16="http://schemas.microsoft.com/office/drawing/2014/main" id="{60F9604C-273C-DE43-A6FA-EFCAAA5AE0F3}"/>
              </a:ext>
            </a:extLst>
          </p:cNvPr>
          <p:cNvSpPr>
            <a:spLocks noGrp="1"/>
          </p:cNvSpPr>
          <p:nvPr>
            <p:ph type="title"/>
          </p:nvPr>
        </p:nvSpPr>
        <p:spPr/>
        <p:txBody>
          <a:bodyPr/>
          <a:lstStyle/>
          <a:p>
            <a:r>
              <a:rPr lang="en-US" dirty="0"/>
              <a:t>Calling Azure AD Secured Resources from </a:t>
            </a:r>
            <a:r>
              <a:rPr lang="en-US" dirty="0" err="1"/>
              <a:t>SPFx</a:t>
            </a:r>
            <a:endParaRPr lang="en-US" dirty="0"/>
          </a:p>
        </p:txBody>
      </p:sp>
    </p:spTree>
    <p:extLst>
      <p:ext uri="{BB962C8B-B14F-4D97-AF65-F5344CB8AC3E}">
        <p14:creationId xmlns:p14="http://schemas.microsoft.com/office/powerpoint/2010/main" val="10934245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66878A-F13B-0A43-AA8B-3BB29B462411}"/>
              </a:ext>
            </a:extLst>
          </p:cNvPr>
          <p:cNvSpPr>
            <a:spLocks noGrp="1"/>
          </p:cNvSpPr>
          <p:nvPr>
            <p:ph type="body" sz="quarter" idx="10"/>
          </p:nvPr>
        </p:nvSpPr>
        <p:spPr>
          <a:xfrm>
            <a:off x="464400" y="1212850"/>
            <a:ext cx="11574000" cy="3619452"/>
          </a:xfrm>
        </p:spPr>
        <p:txBody>
          <a:bodyPr/>
          <a:lstStyle/>
          <a:p>
            <a:r>
              <a:rPr lang="en-US" dirty="0"/>
              <a:t>Special SharePoint Online Azure AD app can be granted permissions to resources in multiple ways:</a:t>
            </a:r>
          </a:p>
          <a:p>
            <a:endParaRPr lang="en-US" dirty="0"/>
          </a:p>
          <a:p>
            <a:pPr marL="457200" indent="-457200">
              <a:buFont typeface="+mj-lt"/>
              <a:buAutoNum type="arabicPeriod"/>
            </a:pPr>
            <a:r>
              <a:rPr lang="en-US" dirty="0"/>
              <a:t>Defined within solution manifest – admin notified upon deployment to approve/reject</a:t>
            </a:r>
          </a:p>
          <a:p>
            <a:pPr marL="457200" indent="-457200">
              <a:buFont typeface="+mj-lt"/>
              <a:buAutoNum type="arabicPeriod"/>
            </a:pPr>
            <a:r>
              <a:rPr lang="en-US" dirty="0"/>
              <a:t>PowerShell</a:t>
            </a:r>
          </a:p>
          <a:p>
            <a:pPr marL="457200" indent="-457200">
              <a:buFont typeface="+mj-lt"/>
              <a:buAutoNum type="arabicPeriod"/>
            </a:pPr>
            <a:r>
              <a:rPr lang="en-US" dirty="0"/>
              <a:t>Office 365 CLI</a:t>
            </a:r>
          </a:p>
          <a:p>
            <a:endParaRPr lang="en-US" dirty="0"/>
          </a:p>
          <a:p>
            <a:r>
              <a:rPr lang="en-US" dirty="0"/>
              <a:t>Ref: </a:t>
            </a:r>
            <a:r>
              <a:rPr lang="en-US" dirty="0">
                <a:hlinkClick r:id="rId3"/>
              </a:rPr>
              <a:t>https://docs.microsoft.com/sharepoint/dev/spfx/use-aadhttpclient</a:t>
            </a:r>
            <a:r>
              <a:rPr lang="en-US" dirty="0"/>
              <a:t> </a:t>
            </a:r>
          </a:p>
        </p:txBody>
      </p:sp>
      <p:sp>
        <p:nvSpPr>
          <p:cNvPr id="3" name="Title 2">
            <a:extLst>
              <a:ext uri="{FF2B5EF4-FFF2-40B4-BE49-F238E27FC236}">
                <a16:creationId xmlns:a16="http://schemas.microsoft.com/office/drawing/2014/main" id="{C60C27B9-6B39-6443-AF49-F5C6B2BF71BE}"/>
              </a:ext>
            </a:extLst>
          </p:cNvPr>
          <p:cNvSpPr>
            <a:spLocks noGrp="1"/>
          </p:cNvSpPr>
          <p:nvPr>
            <p:ph type="title"/>
          </p:nvPr>
        </p:nvSpPr>
        <p:spPr/>
        <p:txBody>
          <a:bodyPr/>
          <a:lstStyle/>
          <a:p>
            <a:r>
              <a:rPr lang="en-US" dirty="0"/>
              <a:t>Granting Permissions to SharePoint Online</a:t>
            </a:r>
          </a:p>
        </p:txBody>
      </p:sp>
    </p:spTree>
    <p:extLst>
      <p:ext uri="{BB962C8B-B14F-4D97-AF65-F5344CB8AC3E}">
        <p14:creationId xmlns:p14="http://schemas.microsoft.com/office/powerpoint/2010/main" val="98627010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D52315-2A92-8B4A-941E-91AF8D844124}"/>
              </a:ext>
            </a:extLst>
          </p:cNvPr>
          <p:cNvSpPr>
            <a:spLocks noGrp="1"/>
          </p:cNvSpPr>
          <p:nvPr>
            <p:ph type="title"/>
          </p:nvPr>
        </p:nvSpPr>
        <p:spPr/>
        <p:txBody>
          <a:bodyPr/>
          <a:lstStyle/>
          <a:p>
            <a:r>
              <a:rPr lang="en-US" dirty="0" err="1"/>
              <a:t>SPFx</a:t>
            </a:r>
            <a:r>
              <a:rPr lang="en-US" dirty="0"/>
              <a:t> Solutions Declare Permission Requests</a:t>
            </a:r>
          </a:p>
        </p:txBody>
      </p:sp>
      <p:sp>
        <p:nvSpPr>
          <p:cNvPr id="4" name="Text Placeholder 3">
            <a:extLst>
              <a:ext uri="{FF2B5EF4-FFF2-40B4-BE49-F238E27FC236}">
                <a16:creationId xmlns:a16="http://schemas.microsoft.com/office/drawing/2014/main" id="{4D9FC978-D1D7-7C4E-A00C-9A2FAE9CB752}"/>
              </a:ext>
            </a:extLst>
          </p:cNvPr>
          <p:cNvSpPr>
            <a:spLocks noGrp="1"/>
          </p:cNvSpPr>
          <p:nvPr>
            <p:ph type="body" sz="quarter" idx="10"/>
          </p:nvPr>
        </p:nvSpPr>
        <p:spPr>
          <a:xfrm>
            <a:off x="464400" y="1178952"/>
            <a:ext cx="11575200" cy="4949047"/>
          </a:xfrm>
        </p:spPr>
        <p:txBody>
          <a:bodyPr/>
          <a:lstStyle/>
          <a:p>
            <a:r>
              <a:rPr lang="en-US" sz="1600" dirty="0"/>
              <a:t>// package-</a:t>
            </a:r>
            <a:r>
              <a:rPr lang="en-US" sz="1600" dirty="0" err="1"/>
              <a:t>solution.json</a:t>
            </a:r>
            <a:endParaRPr lang="en-US" sz="1600" dirty="0"/>
          </a:p>
          <a:p>
            <a:r>
              <a:rPr lang="en-US" sz="1600" dirty="0"/>
              <a:t>{</a:t>
            </a:r>
          </a:p>
          <a:p>
            <a:r>
              <a:rPr lang="en-US" sz="1600" dirty="0"/>
              <a:t>  "$schema": "https://</a:t>
            </a:r>
            <a:r>
              <a:rPr lang="en-US" sz="1600" dirty="0" err="1"/>
              <a:t>developer.microsoft.com</a:t>
            </a:r>
            <a:r>
              <a:rPr lang="en-US" sz="1600" dirty="0"/>
              <a:t>/</a:t>
            </a:r>
            <a:r>
              <a:rPr lang="en-US" sz="1600" dirty="0" err="1"/>
              <a:t>json</a:t>
            </a:r>
            <a:r>
              <a:rPr lang="en-US" sz="1600" dirty="0"/>
              <a:t>-schemas/</a:t>
            </a:r>
            <a:r>
              <a:rPr lang="en-US" sz="1600" dirty="0" err="1"/>
              <a:t>spfx</a:t>
            </a:r>
            <a:r>
              <a:rPr lang="en-US" sz="1600" dirty="0"/>
              <a:t>-build/package-</a:t>
            </a:r>
            <a:r>
              <a:rPr lang="en-US" sz="1600" dirty="0" err="1"/>
              <a:t>solution.schema.json</a:t>
            </a:r>
            <a:r>
              <a:rPr lang="en-US" sz="1600" dirty="0"/>
              <a:t>",</a:t>
            </a:r>
          </a:p>
          <a:p>
            <a:r>
              <a:rPr lang="en-US" sz="1600" dirty="0"/>
              <a:t>  "solution": {</a:t>
            </a:r>
          </a:p>
          <a:p>
            <a:r>
              <a:rPr lang="en-US" sz="1600" dirty="0"/>
              <a:t>    "name": "</a:t>
            </a:r>
            <a:r>
              <a:rPr lang="en-US" sz="1600" dirty="0" err="1"/>
              <a:t>sp</a:t>
            </a:r>
            <a:r>
              <a:rPr lang="en-US" sz="1600" dirty="0"/>
              <a:t>-</a:t>
            </a:r>
            <a:r>
              <a:rPr lang="en-US" sz="1600" dirty="0" err="1"/>
              <a:t>fx</a:t>
            </a:r>
            <a:r>
              <a:rPr lang="en-US" sz="1600" dirty="0"/>
              <a:t>-</a:t>
            </a:r>
            <a:r>
              <a:rPr lang="en-US" sz="1600" dirty="0" err="1"/>
              <a:t>aad</a:t>
            </a:r>
            <a:r>
              <a:rPr lang="en-US" sz="1600" dirty="0"/>
              <a:t>-http-client-side-solution",</a:t>
            </a:r>
          </a:p>
          <a:p>
            <a:r>
              <a:rPr lang="en-US" sz="1600" dirty="0"/>
              <a:t>    "id": "dfb230b7-4f61-431f-9b65-a34e83922663",</a:t>
            </a:r>
          </a:p>
          <a:p>
            <a:r>
              <a:rPr lang="en-US" sz="1600" dirty="0"/>
              <a:t>    "version": "1.0.0.0",</a:t>
            </a:r>
          </a:p>
          <a:p>
            <a:r>
              <a:rPr lang="en-US" sz="1600" dirty="0"/>
              <a:t>    "</a:t>
            </a:r>
            <a:r>
              <a:rPr lang="en-US" sz="1600" dirty="0" err="1"/>
              <a:t>includeClientSideAssets</a:t>
            </a:r>
            <a:r>
              <a:rPr lang="en-US" sz="1600" dirty="0"/>
              <a:t>": true,</a:t>
            </a:r>
          </a:p>
          <a:p>
            <a:r>
              <a:rPr lang="en-US" sz="1600" dirty="0"/>
              <a:t>    "</a:t>
            </a:r>
            <a:r>
              <a:rPr lang="en-US" sz="1600" dirty="0" err="1"/>
              <a:t>isDomainIsolated</a:t>
            </a:r>
            <a:r>
              <a:rPr lang="en-US" sz="1600" dirty="0"/>
              <a:t>": false,</a:t>
            </a:r>
          </a:p>
          <a:p>
            <a:r>
              <a:rPr lang="en-US" sz="1600" dirty="0">
                <a:solidFill>
                  <a:schemeClr val="accent1"/>
                </a:solidFill>
              </a:rPr>
              <a:t>    "</a:t>
            </a:r>
            <a:r>
              <a:rPr lang="en-US" sz="1600" dirty="0" err="1">
                <a:solidFill>
                  <a:schemeClr val="accent1"/>
                </a:solidFill>
              </a:rPr>
              <a:t>webApiPermissionRequests</a:t>
            </a:r>
            <a:r>
              <a:rPr lang="en-US" sz="1600" dirty="0">
                <a:solidFill>
                  <a:schemeClr val="accent1"/>
                </a:solidFill>
              </a:rPr>
              <a:t>": [</a:t>
            </a:r>
          </a:p>
          <a:p>
            <a:r>
              <a:rPr lang="en-US" sz="1600" dirty="0">
                <a:solidFill>
                  <a:schemeClr val="accent1"/>
                </a:solidFill>
              </a:rPr>
              <a:t>      { "resource": "Microsoft Graph", "scope": "</a:t>
            </a:r>
            <a:r>
              <a:rPr lang="en-US" sz="1600" dirty="0" err="1">
                <a:solidFill>
                  <a:schemeClr val="accent1"/>
                </a:solidFill>
              </a:rPr>
              <a:t>User.ReadBasic.All</a:t>
            </a:r>
            <a:r>
              <a:rPr lang="en-US" sz="1600" dirty="0">
                <a:solidFill>
                  <a:schemeClr val="accent1"/>
                </a:solidFill>
              </a:rPr>
              <a:t>” }</a:t>
            </a:r>
          </a:p>
          <a:p>
            <a:r>
              <a:rPr lang="en-US" sz="1600" dirty="0">
                <a:solidFill>
                  <a:schemeClr val="accent1"/>
                </a:solidFill>
              </a:rPr>
              <a:t>    ]</a:t>
            </a:r>
          </a:p>
          <a:p>
            <a:r>
              <a:rPr lang="en-US" sz="1600" dirty="0"/>
              <a:t>  },</a:t>
            </a:r>
          </a:p>
          <a:p>
            <a:r>
              <a:rPr lang="en-US" sz="1600" dirty="0"/>
              <a:t>  "paths": {</a:t>
            </a:r>
          </a:p>
          <a:p>
            <a:r>
              <a:rPr lang="en-US" sz="1600" dirty="0"/>
              <a:t>    "</a:t>
            </a:r>
            <a:r>
              <a:rPr lang="en-US" sz="1600" dirty="0" err="1"/>
              <a:t>zippedPackage</a:t>
            </a:r>
            <a:r>
              <a:rPr lang="en-US" sz="1600" dirty="0"/>
              <a:t>": "solution/</a:t>
            </a:r>
            <a:r>
              <a:rPr lang="en-US" sz="1600" dirty="0" err="1"/>
              <a:t>sp-fx-aad-http.sppkg</a:t>
            </a:r>
            <a:r>
              <a:rPr lang="en-US" sz="1600" dirty="0"/>
              <a:t>"</a:t>
            </a:r>
          </a:p>
          <a:p>
            <a:r>
              <a:rPr lang="en-US" sz="1600" dirty="0"/>
              <a:t>  }</a:t>
            </a:r>
          </a:p>
          <a:p>
            <a:r>
              <a:rPr lang="en-US" sz="1600" dirty="0"/>
              <a:t>}</a:t>
            </a:r>
          </a:p>
        </p:txBody>
      </p:sp>
    </p:spTree>
    <p:extLst>
      <p:ext uri="{BB962C8B-B14F-4D97-AF65-F5344CB8AC3E}">
        <p14:creationId xmlns:p14="http://schemas.microsoft.com/office/powerpoint/2010/main" val="16345371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51FCB-A08B-DC49-A19A-48F99EFC6043}"/>
              </a:ext>
            </a:extLst>
          </p:cNvPr>
          <p:cNvSpPr>
            <a:spLocks noGrp="1"/>
          </p:cNvSpPr>
          <p:nvPr>
            <p:ph type="title"/>
          </p:nvPr>
        </p:nvSpPr>
        <p:spPr/>
        <p:txBody>
          <a:bodyPr/>
          <a:lstStyle/>
          <a:p>
            <a:r>
              <a:rPr lang="en-US" dirty="0"/>
              <a:t>How It Works: Calling Azure AD Secured REST APIs from </a:t>
            </a:r>
            <a:r>
              <a:rPr lang="en-US" dirty="0" err="1"/>
              <a:t>SPFx</a:t>
            </a:r>
            <a:endParaRPr lang="en-US" dirty="0"/>
          </a:p>
        </p:txBody>
      </p:sp>
      <p:pic>
        <p:nvPicPr>
          <p:cNvPr id="3" name="Picture 2">
            <a:extLst>
              <a:ext uri="{FF2B5EF4-FFF2-40B4-BE49-F238E27FC236}">
                <a16:creationId xmlns:a16="http://schemas.microsoft.com/office/drawing/2014/main" id="{6BC95221-1191-7A41-BC75-9838D80B33F1}"/>
              </a:ext>
            </a:extLst>
          </p:cNvPr>
          <p:cNvPicPr>
            <a:picLocks noChangeAspect="1"/>
          </p:cNvPicPr>
          <p:nvPr/>
        </p:nvPicPr>
        <p:blipFill>
          <a:blip r:embed="rId3"/>
          <a:stretch>
            <a:fillRect/>
          </a:stretch>
        </p:blipFill>
        <p:spPr>
          <a:xfrm>
            <a:off x="1138237" y="1199729"/>
            <a:ext cx="10160000" cy="5397500"/>
          </a:xfrm>
          <a:prstGeom prst="rect">
            <a:avLst/>
          </a:prstGeom>
        </p:spPr>
      </p:pic>
    </p:spTree>
    <p:extLst>
      <p:ext uri="{BB962C8B-B14F-4D97-AF65-F5344CB8AC3E}">
        <p14:creationId xmlns:p14="http://schemas.microsoft.com/office/powerpoint/2010/main" val="94108309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8FFE-7DAD-CC4C-8050-37A5A24D161C}"/>
              </a:ext>
            </a:extLst>
          </p:cNvPr>
          <p:cNvSpPr>
            <a:spLocks noGrp="1"/>
          </p:cNvSpPr>
          <p:nvPr>
            <p:ph type="title"/>
          </p:nvPr>
        </p:nvSpPr>
        <p:spPr/>
        <p:txBody>
          <a:bodyPr/>
          <a:lstStyle/>
          <a:p>
            <a:r>
              <a:rPr lang="en-US" dirty="0"/>
              <a:t>Using the Azure AD HTTP Client</a:t>
            </a:r>
          </a:p>
        </p:txBody>
      </p:sp>
      <p:sp>
        <p:nvSpPr>
          <p:cNvPr id="3" name="Text Placeholder 2">
            <a:extLst>
              <a:ext uri="{FF2B5EF4-FFF2-40B4-BE49-F238E27FC236}">
                <a16:creationId xmlns:a16="http://schemas.microsoft.com/office/drawing/2014/main" id="{E25E72ED-2D61-824A-83DB-C372BD4A28B5}"/>
              </a:ext>
            </a:extLst>
          </p:cNvPr>
          <p:cNvSpPr>
            <a:spLocks noGrp="1"/>
          </p:cNvSpPr>
          <p:nvPr>
            <p:ph type="body" sz="quarter" idx="10"/>
          </p:nvPr>
        </p:nvSpPr>
        <p:spPr>
          <a:xfrm>
            <a:off x="464400" y="1178952"/>
            <a:ext cx="11575200" cy="5078313"/>
          </a:xfrm>
        </p:spPr>
        <p:txBody>
          <a:bodyPr/>
          <a:lstStyle/>
          <a:p>
            <a:r>
              <a:rPr lang="en-US" sz="2000" dirty="0"/>
              <a:t>import { </a:t>
            </a:r>
            <a:r>
              <a:rPr lang="en-US" sz="2000" dirty="0" err="1">
                <a:solidFill>
                  <a:schemeClr val="accent1"/>
                </a:solidFill>
              </a:rPr>
              <a:t>AadHttpClient</a:t>
            </a:r>
            <a:r>
              <a:rPr lang="en-US" sz="2000" dirty="0"/>
              <a:t>, </a:t>
            </a:r>
            <a:r>
              <a:rPr lang="en-US" sz="2000" dirty="0" err="1"/>
              <a:t>HttpClientResponse</a:t>
            </a:r>
            <a:r>
              <a:rPr lang="en-US" sz="2000" dirty="0"/>
              <a:t> } from '@</a:t>
            </a:r>
            <a:r>
              <a:rPr lang="en-US" sz="2000" dirty="0" err="1"/>
              <a:t>microsoft</a:t>
            </a:r>
            <a:r>
              <a:rPr lang="en-US" sz="2000" dirty="0"/>
              <a:t>/</a:t>
            </a:r>
            <a:r>
              <a:rPr lang="en-US" sz="2000" dirty="0" err="1"/>
              <a:t>sp</a:t>
            </a:r>
            <a:r>
              <a:rPr lang="en-US" sz="2000" dirty="0"/>
              <a:t>-http';</a:t>
            </a:r>
          </a:p>
          <a:p>
            <a:endParaRPr lang="en-US" sz="2000" dirty="0"/>
          </a:p>
          <a:p>
            <a:r>
              <a:rPr lang="en-US" sz="2000" dirty="0" err="1"/>
              <a:t>this.context.</a:t>
            </a:r>
            <a:r>
              <a:rPr lang="en-US" sz="2000" dirty="0" err="1">
                <a:solidFill>
                  <a:schemeClr val="accent1"/>
                </a:solidFill>
              </a:rPr>
              <a:t>aadHttpClientFactory</a:t>
            </a:r>
            <a:endParaRPr lang="en-US" sz="2000" dirty="0">
              <a:solidFill>
                <a:schemeClr val="accent1"/>
              </a:solidFill>
            </a:endParaRPr>
          </a:p>
          <a:p>
            <a:r>
              <a:rPr lang="en-US" sz="2000" dirty="0"/>
              <a:t>  </a:t>
            </a:r>
            <a:r>
              <a:rPr lang="en-US" sz="2000" dirty="0">
                <a:solidFill>
                  <a:schemeClr val="accent1"/>
                </a:solidFill>
              </a:rPr>
              <a:t>.</a:t>
            </a:r>
            <a:r>
              <a:rPr lang="en-US" sz="2000" dirty="0" err="1">
                <a:solidFill>
                  <a:schemeClr val="accent1"/>
                </a:solidFill>
              </a:rPr>
              <a:t>getClient</a:t>
            </a:r>
            <a:r>
              <a:rPr lang="en-US" sz="2000" dirty="0">
                <a:solidFill>
                  <a:schemeClr val="accent1"/>
                </a:solidFill>
              </a:rPr>
              <a:t>(“https://your-endpoint-</a:t>
            </a:r>
            <a:r>
              <a:rPr lang="en-US" sz="2000" dirty="0" err="1">
                <a:solidFill>
                  <a:schemeClr val="accent1"/>
                </a:solidFill>
              </a:rPr>
              <a:t>uri</a:t>
            </a:r>
            <a:r>
              <a:rPr lang="en-US" sz="2000" dirty="0">
                <a:solidFill>
                  <a:schemeClr val="accent1"/>
                </a:solidFill>
              </a:rPr>
              <a:t>”)</a:t>
            </a:r>
          </a:p>
          <a:p>
            <a:r>
              <a:rPr lang="en-US" sz="2000" dirty="0"/>
              <a:t>  .then((</a:t>
            </a:r>
            <a:r>
              <a:rPr lang="en-US" sz="2000" dirty="0" err="1">
                <a:solidFill>
                  <a:schemeClr val="accent1"/>
                </a:solidFill>
              </a:rPr>
              <a:t>aadClient</a:t>
            </a:r>
            <a:r>
              <a:rPr lang="en-US" sz="2000" dirty="0">
                <a:solidFill>
                  <a:schemeClr val="accent1"/>
                </a:solidFill>
              </a:rPr>
              <a:t>: </a:t>
            </a:r>
            <a:r>
              <a:rPr lang="en-US" sz="2000" dirty="0" err="1">
                <a:solidFill>
                  <a:schemeClr val="accent1"/>
                </a:solidFill>
              </a:rPr>
              <a:t>AadHttpClient</a:t>
            </a:r>
            <a:r>
              <a:rPr lang="en-US" sz="2000" dirty="0"/>
              <a:t>) =&gt; {</a:t>
            </a:r>
          </a:p>
          <a:p>
            <a:r>
              <a:rPr lang="en-US" sz="2000" dirty="0"/>
              <a:t>    const endpoint: string = “https://your-endpoint-</a:t>
            </a:r>
            <a:r>
              <a:rPr lang="en-US" sz="2000" dirty="0" err="1"/>
              <a:t>uri</a:t>
            </a:r>
            <a:r>
              <a:rPr lang="en-US" sz="2000" dirty="0"/>
              <a:t>/</a:t>
            </a:r>
            <a:r>
              <a:rPr lang="en-US" sz="2000" dirty="0" err="1"/>
              <a:t>api</a:t>
            </a:r>
            <a:r>
              <a:rPr lang="en-US" sz="2000" dirty="0"/>
              <a:t>”;</a:t>
            </a:r>
          </a:p>
          <a:p>
            <a:r>
              <a:rPr lang="en-US" sz="2000" dirty="0">
                <a:solidFill>
                  <a:schemeClr val="accent1"/>
                </a:solidFill>
              </a:rPr>
              <a:t>    </a:t>
            </a:r>
            <a:r>
              <a:rPr lang="en-US" sz="2000" dirty="0" err="1">
                <a:solidFill>
                  <a:schemeClr val="accent1"/>
                </a:solidFill>
              </a:rPr>
              <a:t>aadClient.get</a:t>
            </a:r>
            <a:r>
              <a:rPr lang="en-US" sz="2000" dirty="0">
                <a:solidFill>
                  <a:schemeClr val="accent1"/>
                </a:solidFill>
              </a:rPr>
              <a:t>(endpoint, AadHttpClient.configurations.v1)</a:t>
            </a:r>
          </a:p>
          <a:p>
            <a:r>
              <a:rPr lang="en-US" sz="2000" dirty="0"/>
              <a:t>      .then((</a:t>
            </a:r>
            <a:r>
              <a:rPr lang="en-US" sz="2000" dirty="0" err="1"/>
              <a:t>rawResponse</a:t>
            </a:r>
            <a:r>
              <a:rPr lang="en-US" sz="2000" dirty="0"/>
              <a:t>: </a:t>
            </a:r>
            <a:r>
              <a:rPr lang="en-US" sz="2000" dirty="0" err="1"/>
              <a:t>HttpClientResponse</a:t>
            </a:r>
            <a:r>
              <a:rPr lang="en-US" sz="2000" dirty="0"/>
              <a:t>) =&gt; {</a:t>
            </a:r>
          </a:p>
          <a:p>
            <a:r>
              <a:rPr lang="en-US" sz="2000" dirty="0"/>
              <a:t>        return </a:t>
            </a:r>
            <a:r>
              <a:rPr lang="en-US" sz="2000" dirty="0" err="1"/>
              <a:t>rawResponse.json</a:t>
            </a:r>
            <a:r>
              <a:rPr lang="en-US" sz="2000" dirty="0"/>
              <a:t>();</a:t>
            </a:r>
          </a:p>
          <a:p>
            <a:r>
              <a:rPr lang="en-US" sz="2000" dirty="0"/>
              <a:t>      })</a:t>
            </a:r>
          </a:p>
          <a:p>
            <a:r>
              <a:rPr lang="en-US" sz="2000" dirty="0"/>
              <a:t>      .then((</a:t>
            </a:r>
            <a:r>
              <a:rPr lang="en-US" sz="2000" dirty="0" err="1"/>
              <a:t>jsonResponse</a:t>
            </a:r>
            <a:r>
              <a:rPr lang="en-US" sz="2000" dirty="0"/>
              <a:t>: any) =&gt; {</a:t>
            </a:r>
          </a:p>
          <a:p>
            <a:r>
              <a:rPr lang="en-US" sz="2000" dirty="0"/>
              <a:t>        // work with result</a:t>
            </a:r>
          </a:p>
          <a:p>
            <a:r>
              <a:rPr lang="en-US" sz="2000" dirty="0"/>
              <a:t>      });</a:t>
            </a:r>
          </a:p>
          <a:p>
            <a:r>
              <a:rPr lang="en-US" sz="2000" dirty="0"/>
              <a:t>  });</a:t>
            </a:r>
          </a:p>
        </p:txBody>
      </p:sp>
    </p:spTree>
    <p:extLst>
      <p:ext uri="{BB962C8B-B14F-4D97-AF65-F5344CB8AC3E}">
        <p14:creationId xmlns:p14="http://schemas.microsoft.com/office/powerpoint/2010/main" val="481016818"/>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2150</Words>
  <Application>Microsoft Office PowerPoint</Application>
  <PresentationFormat>Custom</PresentationFormat>
  <Paragraphs>182</Paragraphs>
  <Slides>15</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Consolas</vt:lpstr>
      <vt:lpstr>Segoe UI</vt:lpstr>
      <vt:lpstr>Segoe UI Light</vt:lpstr>
      <vt:lpstr>Segoe UI Semibold</vt:lpstr>
      <vt:lpstr>Wingdings</vt:lpstr>
      <vt:lpstr>Office 365 PPT Template - 2017</vt:lpstr>
      <vt:lpstr>Leverage the Microsoft Graph &amp; 3rd Party APIs</vt:lpstr>
      <vt:lpstr>Calling Azure AD Protected 3rd Party REST APIs</vt:lpstr>
      <vt:lpstr>Securing REST APIs with Azure AD</vt:lpstr>
      <vt:lpstr>Securing Azure Functions</vt:lpstr>
      <vt:lpstr>Calling Azure AD Secured Resources from SPFx</vt:lpstr>
      <vt:lpstr>Granting Permissions to SharePoint Online</vt:lpstr>
      <vt:lpstr>SPFx Solutions Declare Permission Requests</vt:lpstr>
      <vt:lpstr>How It Works: Calling Azure AD Secured REST APIs from SPFx</vt:lpstr>
      <vt:lpstr>Using the Azure AD HTTP Client</vt:lpstr>
      <vt:lpstr>Add SharePoint Package to SharePoint App Catalog</vt:lpstr>
      <vt:lpstr>Approve / Reject with SharePoint Online API Management Page</vt:lpstr>
      <vt:lpstr>Demo Calling the Microsoft Graph</vt:lpstr>
      <vt:lpstr>Summary</vt:lpstr>
      <vt:lpstr>Reading further</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2020-08-29T16:39:57Z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