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3" r:id="rId4"/>
    <p:sldId id="1555" r:id="rId5"/>
    <p:sldId id="1556" r:id="rId6"/>
    <p:sldId id="1572" r:id="rId7"/>
    <p:sldId id="1563" r:id="rId8"/>
    <p:sldId id="265" r:id="rId9"/>
    <p:sldId id="283" r:id="rId10"/>
    <p:sldId id="279" r:id="rId11"/>
    <p:sldId id="261" r:id="rId12"/>
    <p:sldId id="26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D9C80B2-EAAE-E24F-83D7-5970E147313E}">
          <p14:sldIdLst>
            <p14:sldId id="1555"/>
            <p14:sldId id="1556"/>
            <p14:sldId id="1572"/>
            <p14:sldId id="1563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8" autoAdjust="0"/>
    <p:restoredTop sz="91283" autoAdjust="0"/>
  </p:normalViewPr>
  <p:slideViewPr>
    <p:cSldViewPr snapToGrid="0">
      <p:cViewPr>
        <p:scale>
          <a:sx n="70" d="100"/>
          <a:sy n="70" d="100"/>
        </p:scale>
        <p:origin x="113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8/31/2019 10:34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8/31/2019 10:34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8/31/2019 10:34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8/31/2019 10:34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8/31/2019 10:34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8/31/2019 10:34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8/31/2019 10:34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8/31/2019 10:34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github.com/SharePoint/sp-dev-fx-webparts/tree/master/samples/react-custompropertypanecontrols" TargetMode="Externa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web-parts/guidance/build-custom-property-pane-controls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custom property pane fields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Add custom property pane field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Creating custom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4419-87D0-6B49-92FD-ABA275A3F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Property pane supports the </a:t>
            </a:r>
            <a:br>
              <a:rPr lang="en-US" dirty="0"/>
            </a:br>
            <a:r>
              <a:rPr lang="en-US" dirty="0"/>
              <a:t>following field types </a:t>
            </a:r>
            <a:br>
              <a:rPr lang="en-US" dirty="0"/>
            </a:br>
            <a:r>
              <a:rPr lang="en-US" dirty="0"/>
              <a:t>out-of-the-box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Textbox</a:t>
            </a:r>
          </a:p>
          <a:p>
            <a:pPr lvl="1"/>
            <a:r>
              <a:rPr lang="en-US" dirty="0"/>
              <a:t>Multi-line Textbox</a:t>
            </a:r>
          </a:p>
          <a:p>
            <a:pPr lvl="1"/>
            <a:r>
              <a:rPr lang="en-US" dirty="0"/>
              <a:t>Checkbox</a:t>
            </a:r>
          </a:p>
          <a:p>
            <a:pPr lvl="1"/>
            <a:r>
              <a:rPr lang="en-US" dirty="0"/>
              <a:t>Dropdown</a:t>
            </a:r>
          </a:p>
          <a:p>
            <a:pPr lvl="1"/>
            <a:r>
              <a:rPr lang="en-US" dirty="0"/>
              <a:t>Link</a:t>
            </a:r>
          </a:p>
          <a:p>
            <a:pPr lvl="1"/>
            <a:r>
              <a:rPr lang="en-US" dirty="0"/>
              <a:t>Slider</a:t>
            </a:r>
          </a:p>
          <a:p>
            <a:pPr lvl="1"/>
            <a:r>
              <a:rPr lang="en-US" dirty="0"/>
              <a:t>Toggle</a:t>
            </a:r>
          </a:p>
          <a:p>
            <a:pPr lvl="1"/>
            <a:r>
              <a:rPr lang="en-US" dirty="0"/>
              <a:t>Custom</a:t>
            </a:r>
          </a:p>
          <a:p>
            <a:r>
              <a:rPr lang="en-US" dirty="0"/>
              <a:t>Also possible to create your own </a:t>
            </a:r>
            <a:br>
              <a:rPr lang="en-US" dirty="0"/>
            </a:br>
            <a:r>
              <a:rPr lang="en-US" dirty="0"/>
              <a:t>custom field types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24" y="1212849"/>
            <a:ext cx="6408712" cy="4972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071F00-C61E-484F-9708-98C517B97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879" y="1611474"/>
            <a:ext cx="3581710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51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213187"/>
          </a:xfrm>
        </p:spPr>
        <p:txBody>
          <a:bodyPr/>
          <a:lstStyle/>
          <a:p>
            <a:r>
              <a:rPr lang="en-US" dirty="0"/>
              <a:t>Define an interface in your web part that includes one or </a:t>
            </a:r>
            <a:br>
              <a:rPr lang="en-US" dirty="0"/>
            </a:br>
            <a:r>
              <a:rPr lang="en-US" dirty="0"/>
              <a:t>more target properties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PropertyPaneCustomField</a:t>
            </a:r>
            <a:r>
              <a:rPr lang="en-US" dirty="0"/>
              <a:t> field type in the web part class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PropertyPaneCustomField</a:t>
            </a:r>
            <a:r>
              <a:rPr lang="en-US" dirty="0"/>
              <a:t> field type is available as a modules in 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-base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property pane fields</a:t>
            </a:r>
          </a:p>
        </p:txBody>
      </p:sp>
    </p:spTree>
    <p:extLst>
      <p:ext uri="{BB962C8B-B14F-4D97-AF65-F5344CB8AC3E}">
        <p14:creationId xmlns:p14="http://schemas.microsoft.com/office/powerpoint/2010/main" val="18195537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CAA2D-2A46-1A44-9170-801107B9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property pane fields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88FA5-E13C-3C46-8ECD-2F2F7E40B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// Web Part: create a render method for the custom field</a:t>
            </a:r>
          </a:p>
          <a:p>
            <a:r>
              <a:rPr lang="en-US" sz="1400" dirty="0"/>
              <a:t>private _</a:t>
            </a:r>
            <a:r>
              <a:rPr lang="en-US" sz="1400" dirty="0" err="1"/>
              <a:t>customFieldRender</a:t>
            </a:r>
            <a:r>
              <a:rPr lang="en-US" sz="1400" dirty="0"/>
              <a:t>(</a:t>
            </a:r>
            <a:r>
              <a:rPr lang="en-US" sz="1400" dirty="0" err="1"/>
              <a:t>elem</a:t>
            </a:r>
            <a:r>
              <a:rPr lang="en-US" sz="1400" dirty="0"/>
              <a:t>: </a:t>
            </a:r>
            <a:r>
              <a:rPr lang="en-US" sz="1400" dirty="0" err="1"/>
              <a:t>HTMLElement</a:t>
            </a:r>
            <a:r>
              <a:rPr lang="en-US" sz="1400" dirty="0"/>
              <a:t>): void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elem.innerHTML</a:t>
            </a:r>
            <a:r>
              <a:rPr lang="en-US" sz="1400" dirty="0"/>
              <a:t> = '&lt;div&gt;&lt;h1&gt;This is a custom field.&lt;/h1&gt;&lt;/div&gt;’;</a:t>
            </a:r>
          </a:p>
          <a:p>
            <a:r>
              <a:rPr lang="en-US" sz="1400" dirty="0"/>
              <a:t>}</a:t>
            </a:r>
          </a:p>
          <a:p>
            <a:endParaRPr lang="en-US" sz="1400" b="1" dirty="0"/>
          </a:p>
          <a:p>
            <a:r>
              <a:rPr lang="en-US" sz="1400" dirty="0">
                <a:solidFill>
                  <a:srgbClr val="FF0000"/>
                </a:solidFill>
              </a:rPr>
              <a:t>// Add custom field definition in a </a:t>
            </a:r>
            <a:r>
              <a:rPr lang="en-US" sz="1400" b="1" i="1" dirty="0" err="1">
                <a:solidFill>
                  <a:srgbClr val="FF0000"/>
                </a:solidFill>
              </a:rPr>
              <a:t>groupFields</a:t>
            </a:r>
            <a:r>
              <a:rPr lang="en-US" sz="1400" dirty="0">
                <a:solidFill>
                  <a:srgbClr val="FF0000"/>
                </a:solidFill>
              </a:rPr>
              <a:t> array</a:t>
            </a:r>
          </a:p>
          <a:p>
            <a:r>
              <a:rPr lang="en-US" sz="1400" dirty="0"/>
              <a:t>protected get </a:t>
            </a:r>
            <a:r>
              <a:rPr lang="en-US" sz="1400" dirty="0" err="1"/>
              <a:t>propertyPaneSettings</a:t>
            </a:r>
            <a:r>
              <a:rPr lang="en-US" sz="1400" dirty="0"/>
              <a:t>(): </a:t>
            </a:r>
            <a:r>
              <a:rPr lang="en-US" sz="1400" dirty="0" err="1"/>
              <a:t>IPropertyPaneSettings</a:t>
            </a:r>
            <a:r>
              <a:rPr lang="en-US" sz="1400" dirty="0"/>
              <a:t> {</a:t>
            </a:r>
          </a:p>
          <a:p>
            <a:r>
              <a:rPr lang="en-US" sz="1400" dirty="0"/>
              <a:t>  return {</a:t>
            </a:r>
          </a:p>
          <a:p>
            <a:r>
              <a:rPr lang="en-US" sz="1400" dirty="0"/>
              <a:t>    pages: [</a:t>
            </a:r>
          </a:p>
          <a:p>
            <a:r>
              <a:rPr lang="en-US" sz="1400" dirty="0"/>
              <a:t>      {</a:t>
            </a:r>
          </a:p>
          <a:p>
            <a:r>
              <a:rPr lang="en-US" sz="1400" dirty="0"/>
              <a:t>        header: { description: </a:t>
            </a:r>
            <a:r>
              <a:rPr lang="en-US" sz="1400" dirty="0" err="1"/>
              <a:t>strings.PropertyPaneDescription</a:t>
            </a:r>
            <a:r>
              <a:rPr lang="en-US" sz="1400" dirty="0"/>
              <a:t>},</a:t>
            </a:r>
          </a:p>
          <a:p>
            <a:r>
              <a:rPr lang="en-US" sz="1400" dirty="0"/>
              <a:t>        groups: [</a:t>
            </a:r>
          </a:p>
          <a:p>
            <a:r>
              <a:rPr lang="en-US" sz="1400" dirty="0"/>
              <a:t>  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groupName</a:t>
            </a:r>
            <a:r>
              <a:rPr lang="en-US" sz="1400" dirty="0"/>
              <a:t>: </a:t>
            </a:r>
            <a:r>
              <a:rPr lang="en-US" sz="1400" dirty="0" err="1"/>
              <a:t>strings.BasicGroupName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groupFields</a:t>
            </a:r>
            <a:r>
              <a:rPr lang="en-US" sz="1400" dirty="0"/>
              <a:t>: [</a:t>
            </a:r>
          </a:p>
          <a:p>
            <a:r>
              <a:rPr lang="en-US" sz="1400" b="1" dirty="0"/>
              <a:t>              </a:t>
            </a:r>
            <a:r>
              <a:rPr lang="en-US" sz="1400" b="1" dirty="0" err="1"/>
              <a:t>PropertyPaneCustomField</a:t>
            </a:r>
            <a:r>
              <a:rPr lang="en-US" sz="1400" b="1" dirty="0"/>
              <a:t>('</a:t>
            </a:r>
            <a:r>
              <a:rPr lang="en-US" sz="1400" b="1" dirty="0" err="1"/>
              <a:t>customField</a:t>
            </a:r>
            <a:r>
              <a:rPr lang="en-US" sz="1400" b="1" dirty="0"/>
              <a:t>', {</a:t>
            </a: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onRender</a:t>
            </a:r>
            <a:r>
              <a:rPr lang="en-US" sz="1400" b="1" dirty="0"/>
              <a:t>: this._</a:t>
            </a:r>
            <a:r>
              <a:rPr lang="en-US" sz="1400" b="1" dirty="0" err="1"/>
              <a:t>customFieldRender.bind</a:t>
            </a:r>
            <a:r>
              <a:rPr lang="en-US" sz="1400" b="1" dirty="0"/>
              <a:t>(this)</a:t>
            </a:r>
          </a:p>
          <a:p>
            <a:r>
              <a:rPr lang="en-US" sz="1400" b="1" dirty="0"/>
              <a:t>              }),                </a:t>
            </a:r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  } ] } ] </a:t>
            </a:r>
          </a:p>
          <a:p>
            <a:r>
              <a:rPr lang="en-US" sz="1400" dirty="0"/>
              <a:t>  } 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6893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out-of-the-box property pane controls don’t meet your needs you can create your own custom controls</a:t>
            </a:r>
          </a:p>
          <a:p>
            <a:r>
              <a:rPr lang="en-US" dirty="0"/>
              <a:t>Creating custom controls promotes code reusability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property pane controls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89" y="2983332"/>
            <a:ext cx="3194214" cy="312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758" y="2713444"/>
            <a:ext cx="8376080" cy="36641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589" y="6521598"/>
            <a:ext cx="10518596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https://github.com/SharePoint/sp-dev-fx-webparts/tree/master/samples/react-custompropertypanecontrols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709540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Building custom property pane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7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 custom property pane field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Creating custom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 Custom Controls for the Property Pane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https://docs.microsoft.com/sharepoint/dev/spfx/web-parts/guidance/build-custom-property-pane-controls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60247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542</Words>
  <Application>Microsoft Office PowerPoint</Application>
  <PresentationFormat>Custom</PresentationFormat>
  <Paragraphs>88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the Web Part Property Pane</vt:lpstr>
      <vt:lpstr>Introducing the Property Pane</vt:lpstr>
      <vt:lpstr>Overview</vt:lpstr>
      <vt:lpstr>Implementing custom property pane fields</vt:lpstr>
      <vt:lpstr>Implementing custom property pane fields</vt:lpstr>
      <vt:lpstr>Creating custom property pane controls</vt:lpstr>
      <vt:lpstr>Demo Building custom property pane fields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2019-08-31T14:47:26Z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