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2" r:id="rId9"/>
    <p:sldId id="263" r:id="rId10"/>
    <p:sldId id="28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0FF9D-2AC3-4621-8531-701389C6BDE2}">
  <a:tblStyle styleId="{9D70FF9D-2AC3-4621-8531-701389C6BDE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FE8"/>
          </a:solidFill>
        </a:fill>
      </a:tcStyle>
    </a:wholeTbl>
    <a:band1H>
      <a:tcTxStyle/>
      <a:tcStyle>
        <a:tcBdr/>
        <a:fill>
          <a:solidFill>
            <a:srgbClr val="F4DE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4DE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4EDE70B-0CBD-4BB8-98B7-31786D56CF8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Shape 47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Shape 51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Shape 56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Shape 6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Shape 6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want to do this as a live coding exercise or break into small teams?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Shape 64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you more interested in learning about predictive modeling as a process or coding it in R? or both?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STRAW POLL:  How easy do you think this step is?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User Acquired – Weekday, Days Since Acquisition/Tenure, Binned Tenure, Month, Season, etc.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 Purchased from Best Buy – Size of Cart, % of Promo Items, Categories Shopped, Premium/Discount Mix, New vs. Older Products, Depth/Bredth of Basket, Total Spend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2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3" name="Shape 23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6098"/>
                  </a:moveTo>
                  <a:lnTo>
                    <a:pt x="40298" y="120000"/>
                  </a:lnTo>
                  <a:lnTo>
                    <a:pt x="120000" y="0"/>
                  </a:lnTo>
                  <a:lnTo>
                    <a:pt x="77014" y="0"/>
                  </a:lnTo>
                  <a:lnTo>
                    <a:pt x="0" y="116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11" y="120000"/>
                  </a:moveTo>
                  <a:lnTo>
                    <a:pt x="120000" y="0"/>
                  </a:lnTo>
                  <a:lnTo>
                    <a:pt x="75644" y="0"/>
                  </a:lnTo>
                  <a:lnTo>
                    <a:pt x="0" y="115938"/>
                  </a:lnTo>
                  <a:lnTo>
                    <a:pt x="40306" y="119786"/>
                  </a:lnTo>
                  <a:lnTo>
                    <a:pt x="41411" y="1200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5" name="Shape 25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4696" y="120000"/>
                  </a:lnTo>
                  <a:lnTo>
                    <a:pt x="119999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6" name="Shape 26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0"/>
                  </a:lnTo>
                  <a:lnTo>
                    <a:pt x="11554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4" y="137"/>
                  </a:lnTo>
                  <a:lnTo>
                    <a:pt x="87492" y="120000"/>
                  </a:lnTo>
                  <a:lnTo>
                    <a:pt x="120000" y="120000"/>
                  </a:lnTo>
                  <a:lnTo>
                    <a:pt x="9365" y="2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4030" y="4940"/>
                  </a:lnTo>
                  <a:lnTo>
                    <a:pt x="12116" y="2670"/>
                  </a:lnTo>
                  <a:lnTo>
                    <a:pt x="11957" y="2537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9018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42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CA" sz="80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CA" sz="80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CA" sz="80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CA" sz="80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r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484309" y="289561"/>
            <a:ext cx="10018713" cy="65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484310" y="1436915"/>
            <a:ext cx="10018713" cy="43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1640833" y="648689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11640833" y="64928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484312" y="1428751"/>
            <a:ext cx="4895055" cy="436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94335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750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909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909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6607967" y="1428751"/>
            <a:ext cx="4895056" cy="4362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94335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750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909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909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772178" y="1462875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sz="2800" b="0" i="0" u="none" strike="noStrike" cap="none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1484311" y="2157412"/>
            <a:ext cx="4895056" cy="363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4335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750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909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909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6880486" y="1471342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sz="2800" b="0" i="0" u="none" strike="noStrike" cap="none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6607967" y="2157412"/>
            <a:ext cx="4895056" cy="363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4335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750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909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909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12750" algn="l" rtl="0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750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Shape 11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034"/>
                  </a:moveTo>
                  <a:lnTo>
                    <a:pt x="26478" y="119999"/>
                  </a:lnTo>
                  <a:lnTo>
                    <a:pt x="120000" y="0"/>
                  </a:lnTo>
                  <a:lnTo>
                    <a:pt x="92842" y="0"/>
                  </a:lnTo>
                  <a:lnTo>
                    <a:pt x="0" y="1190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92897" y="0"/>
                  </a:lnTo>
                  <a:lnTo>
                    <a:pt x="0" y="119133"/>
                  </a:lnTo>
                  <a:lnTo>
                    <a:pt x="26761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4728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5796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63"/>
                  </a:moveTo>
                  <a:lnTo>
                    <a:pt x="84232" y="120000"/>
                  </a:lnTo>
                  <a:lnTo>
                    <a:pt x="120000" y="120000"/>
                  </a:lnTo>
                  <a:lnTo>
                    <a:pt x="13949" y="3272"/>
                  </a:lnTo>
                  <a:lnTo>
                    <a:pt x="0" y="0"/>
                  </a:lnTo>
                  <a:lnTo>
                    <a:pt x="0" y="36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Shape 16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20674" y="7058"/>
                  </a:lnTo>
                  <a:lnTo>
                    <a:pt x="17303" y="3176"/>
                  </a:lnTo>
                  <a:lnTo>
                    <a:pt x="17640" y="3176"/>
                  </a:lnTo>
                  <a:lnTo>
                    <a:pt x="17640" y="2823"/>
                  </a:lnTo>
                  <a:lnTo>
                    <a:pt x="17303" y="28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696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ebastianraschka.com/blog/2016/model-evaluation-selection-part3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ebastianraschka.com/blog/2016/model-evaluation-selection-part3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achinelearningmastery.com/classification-accuracy-is-not-enough-more-performance-measures-you-can-us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CA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Modeling in R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lang="en-CA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Training Part III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D2BC-158E-402D-88C2-CEAFB61F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Snapshots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FBA1E-F658-42A2-9F1A-051C0208E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" indent="0">
              <a:buNone/>
            </a:pPr>
            <a:r>
              <a:rPr lang="en-US" dirty="0"/>
              <a:t>If you want to build models at any scale, you need to think about automating feature extraction.</a:t>
            </a:r>
          </a:p>
          <a:p>
            <a:pPr marL="7620" indent="0">
              <a:buNone/>
            </a:pPr>
            <a:endParaRPr lang="en-US" dirty="0"/>
          </a:p>
          <a:p>
            <a:pPr marL="762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C3085-5986-4C37-B946-F00AD803D1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10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AFB39-10DE-4ACD-8B58-D02CD50A7851}"/>
              </a:ext>
            </a:extLst>
          </p:cNvPr>
          <p:cNvSpPr txBox="1"/>
          <p:nvPr/>
        </p:nvSpPr>
        <p:spPr>
          <a:xfrm>
            <a:off x="1988598" y="2610035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B4C1E-17DC-497B-B0E8-7FCBF3A42B7A}"/>
              </a:ext>
            </a:extLst>
          </p:cNvPr>
          <p:cNvSpPr txBox="1"/>
          <p:nvPr/>
        </p:nvSpPr>
        <p:spPr>
          <a:xfrm>
            <a:off x="1988598" y="3783155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Purchases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42FF3-628C-4511-8E2A-3E88A5D05602}"/>
              </a:ext>
            </a:extLst>
          </p:cNvPr>
          <p:cNvSpPr txBox="1"/>
          <p:nvPr/>
        </p:nvSpPr>
        <p:spPr>
          <a:xfrm>
            <a:off x="1988598" y="4876588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Digital Activity</a:t>
            </a:r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9B433DD4-58A3-46DB-BDC9-5F49F261C0A7}"/>
              </a:ext>
            </a:extLst>
          </p:cNvPr>
          <p:cNvSpPr/>
          <p:nvPr/>
        </p:nvSpPr>
        <p:spPr>
          <a:xfrm>
            <a:off x="1305398" y="2789396"/>
            <a:ext cx="683200" cy="657808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2ECB9ABD-0C00-4BDC-A3F9-772BB0258561}"/>
              </a:ext>
            </a:extLst>
          </p:cNvPr>
          <p:cNvSpPr/>
          <p:nvPr/>
        </p:nvSpPr>
        <p:spPr>
          <a:xfrm rot="16200000">
            <a:off x="3006953" y="3909974"/>
            <a:ext cx="683200" cy="657808"/>
          </a:xfrm>
          <a:prstGeom prst="teardrop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76E12A5A-96A0-479A-86E3-A703E7516566}"/>
              </a:ext>
            </a:extLst>
          </p:cNvPr>
          <p:cNvSpPr/>
          <p:nvPr/>
        </p:nvSpPr>
        <p:spPr>
          <a:xfrm>
            <a:off x="1292702" y="4889284"/>
            <a:ext cx="683200" cy="657808"/>
          </a:xfrm>
          <a:prstGeom prst="teardrop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DFB079E-6933-4E8B-91A4-4173EC203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99516"/>
              </p:ext>
            </p:extLst>
          </p:nvPr>
        </p:nvGraphicFramePr>
        <p:xfrm>
          <a:off x="4708508" y="3118300"/>
          <a:ext cx="2001420" cy="1828800"/>
        </p:xfrm>
        <a:graphic>
          <a:graphicData uri="http://schemas.openxmlformats.org/drawingml/2006/table">
            <a:tbl>
              <a:tblPr firstRow="1" bandRow="1">
                <a:tableStyleId>{9D70FF9D-2AC3-4621-8531-701389C6BDE2}</a:tableStyleId>
              </a:tblPr>
              <a:tblGrid>
                <a:gridCol w="667140">
                  <a:extLst>
                    <a:ext uri="{9D8B030D-6E8A-4147-A177-3AD203B41FA5}">
                      <a16:colId xmlns:a16="http://schemas.microsoft.com/office/drawing/2014/main" val="2642214448"/>
                    </a:ext>
                  </a:extLst>
                </a:gridCol>
                <a:gridCol w="667140">
                  <a:extLst>
                    <a:ext uri="{9D8B030D-6E8A-4147-A177-3AD203B41FA5}">
                      <a16:colId xmlns:a16="http://schemas.microsoft.com/office/drawing/2014/main" val="1153599857"/>
                    </a:ext>
                  </a:extLst>
                </a:gridCol>
                <a:gridCol w="667140">
                  <a:extLst>
                    <a:ext uri="{9D8B030D-6E8A-4147-A177-3AD203B41FA5}">
                      <a16:colId xmlns:a16="http://schemas.microsoft.com/office/drawing/2014/main" val="3579624408"/>
                    </a:ext>
                  </a:extLst>
                </a:gridCol>
              </a:tblGrid>
              <a:tr h="211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094917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01493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3546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80775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425235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40847"/>
                  </a:ext>
                </a:extLst>
              </a:tr>
            </a:tbl>
          </a:graphicData>
        </a:graphic>
      </p:graphicFrame>
      <p:sp>
        <p:nvSpPr>
          <p:cNvPr id="13" name="Right Brace 12">
            <a:extLst>
              <a:ext uri="{FF2B5EF4-FFF2-40B4-BE49-F238E27FC236}">
                <a16:creationId xmlns:a16="http://schemas.microsoft.com/office/drawing/2014/main" id="{1E52A0FF-00E2-4CDB-81ED-6D6677E64183}"/>
              </a:ext>
            </a:extLst>
          </p:cNvPr>
          <p:cNvSpPr/>
          <p:nvPr/>
        </p:nvSpPr>
        <p:spPr>
          <a:xfrm>
            <a:off x="3222594" y="2610035"/>
            <a:ext cx="1201023" cy="31811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08FB9E8-C4F9-48C4-8CF8-68B95B363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859367"/>
              </p:ext>
            </p:extLst>
          </p:nvPr>
        </p:nvGraphicFramePr>
        <p:xfrm>
          <a:off x="4860908" y="3270700"/>
          <a:ext cx="2001420" cy="1828800"/>
        </p:xfrm>
        <a:graphic>
          <a:graphicData uri="http://schemas.openxmlformats.org/drawingml/2006/table">
            <a:tbl>
              <a:tblPr firstRow="1" bandRow="1">
                <a:tableStyleId>{9D70FF9D-2AC3-4621-8531-701389C6BDE2}</a:tableStyleId>
              </a:tblPr>
              <a:tblGrid>
                <a:gridCol w="667140">
                  <a:extLst>
                    <a:ext uri="{9D8B030D-6E8A-4147-A177-3AD203B41FA5}">
                      <a16:colId xmlns:a16="http://schemas.microsoft.com/office/drawing/2014/main" val="2642214448"/>
                    </a:ext>
                  </a:extLst>
                </a:gridCol>
                <a:gridCol w="667140">
                  <a:extLst>
                    <a:ext uri="{9D8B030D-6E8A-4147-A177-3AD203B41FA5}">
                      <a16:colId xmlns:a16="http://schemas.microsoft.com/office/drawing/2014/main" val="1153599857"/>
                    </a:ext>
                  </a:extLst>
                </a:gridCol>
                <a:gridCol w="667140">
                  <a:extLst>
                    <a:ext uri="{9D8B030D-6E8A-4147-A177-3AD203B41FA5}">
                      <a16:colId xmlns:a16="http://schemas.microsoft.com/office/drawing/2014/main" val="3579624408"/>
                    </a:ext>
                  </a:extLst>
                </a:gridCol>
              </a:tblGrid>
              <a:tr h="211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094917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01493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3546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80775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425235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4084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7D0AD27-C622-4902-A1F3-CBF0252CA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859367"/>
              </p:ext>
            </p:extLst>
          </p:nvPr>
        </p:nvGraphicFramePr>
        <p:xfrm>
          <a:off x="5013308" y="3423100"/>
          <a:ext cx="2001420" cy="1828800"/>
        </p:xfrm>
        <a:graphic>
          <a:graphicData uri="http://schemas.openxmlformats.org/drawingml/2006/table">
            <a:tbl>
              <a:tblPr firstRow="1" bandRow="1">
                <a:tableStyleId>{9D70FF9D-2AC3-4621-8531-701389C6BDE2}</a:tableStyleId>
              </a:tblPr>
              <a:tblGrid>
                <a:gridCol w="667140">
                  <a:extLst>
                    <a:ext uri="{9D8B030D-6E8A-4147-A177-3AD203B41FA5}">
                      <a16:colId xmlns:a16="http://schemas.microsoft.com/office/drawing/2014/main" val="2642214448"/>
                    </a:ext>
                  </a:extLst>
                </a:gridCol>
                <a:gridCol w="667140">
                  <a:extLst>
                    <a:ext uri="{9D8B030D-6E8A-4147-A177-3AD203B41FA5}">
                      <a16:colId xmlns:a16="http://schemas.microsoft.com/office/drawing/2014/main" val="1153599857"/>
                    </a:ext>
                  </a:extLst>
                </a:gridCol>
                <a:gridCol w="667140">
                  <a:extLst>
                    <a:ext uri="{9D8B030D-6E8A-4147-A177-3AD203B41FA5}">
                      <a16:colId xmlns:a16="http://schemas.microsoft.com/office/drawing/2014/main" val="3579624408"/>
                    </a:ext>
                  </a:extLst>
                </a:gridCol>
              </a:tblGrid>
              <a:tr h="211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094917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01493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3546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80775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425235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4084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9BCCE85-8909-4E7E-9EBE-755E34E45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859367"/>
              </p:ext>
            </p:extLst>
          </p:nvPr>
        </p:nvGraphicFramePr>
        <p:xfrm>
          <a:off x="5165708" y="3575500"/>
          <a:ext cx="2001420" cy="1828800"/>
        </p:xfrm>
        <a:graphic>
          <a:graphicData uri="http://schemas.openxmlformats.org/drawingml/2006/table">
            <a:tbl>
              <a:tblPr firstRow="1" bandRow="1">
                <a:tableStyleId>{9D70FF9D-2AC3-4621-8531-701389C6BDE2}</a:tableStyleId>
              </a:tblPr>
              <a:tblGrid>
                <a:gridCol w="667140">
                  <a:extLst>
                    <a:ext uri="{9D8B030D-6E8A-4147-A177-3AD203B41FA5}">
                      <a16:colId xmlns:a16="http://schemas.microsoft.com/office/drawing/2014/main" val="2642214448"/>
                    </a:ext>
                  </a:extLst>
                </a:gridCol>
                <a:gridCol w="667140">
                  <a:extLst>
                    <a:ext uri="{9D8B030D-6E8A-4147-A177-3AD203B41FA5}">
                      <a16:colId xmlns:a16="http://schemas.microsoft.com/office/drawing/2014/main" val="1153599857"/>
                    </a:ext>
                  </a:extLst>
                </a:gridCol>
                <a:gridCol w="667140">
                  <a:extLst>
                    <a:ext uri="{9D8B030D-6E8A-4147-A177-3AD203B41FA5}">
                      <a16:colId xmlns:a16="http://schemas.microsoft.com/office/drawing/2014/main" val="3579624408"/>
                    </a:ext>
                  </a:extLst>
                </a:gridCol>
              </a:tblGrid>
              <a:tr h="211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094917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01493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3546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80775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425235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4084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D17CD91-A314-4B71-A1D0-416AAD131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859367"/>
              </p:ext>
            </p:extLst>
          </p:nvPr>
        </p:nvGraphicFramePr>
        <p:xfrm>
          <a:off x="5318108" y="3727900"/>
          <a:ext cx="2001420" cy="1828800"/>
        </p:xfrm>
        <a:graphic>
          <a:graphicData uri="http://schemas.openxmlformats.org/drawingml/2006/table">
            <a:tbl>
              <a:tblPr firstRow="1" bandRow="1">
                <a:tableStyleId>{9D70FF9D-2AC3-4621-8531-701389C6BDE2}</a:tableStyleId>
              </a:tblPr>
              <a:tblGrid>
                <a:gridCol w="667140">
                  <a:extLst>
                    <a:ext uri="{9D8B030D-6E8A-4147-A177-3AD203B41FA5}">
                      <a16:colId xmlns:a16="http://schemas.microsoft.com/office/drawing/2014/main" val="2642214448"/>
                    </a:ext>
                  </a:extLst>
                </a:gridCol>
                <a:gridCol w="667140">
                  <a:extLst>
                    <a:ext uri="{9D8B030D-6E8A-4147-A177-3AD203B41FA5}">
                      <a16:colId xmlns:a16="http://schemas.microsoft.com/office/drawing/2014/main" val="1153599857"/>
                    </a:ext>
                  </a:extLst>
                </a:gridCol>
                <a:gridCol w="667140">
                  <a:extLst>
                    <a:ext uri="{9D8B030D-6E8A-4147-A177-3AD203B41FA5}">
                      <a16:colId xmlns:a16="http://schemas.microsoft.com/office/drawing/2014/main" val="3579624408"/>
                    </a:ext>
                  </a:extLst>
                </a:gridCol>
              </a:tblGrid>
              <a:tr h="211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094917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01493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3546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80775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425235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4084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6B8B482-C6B4-4DF5-8323-89D67EF56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96763"/>
              </p:ext>
            </p:extLst>
          </p:nvPr>
        </p:nvGraphicFramePr>
        <p:xfrm>
          <a:off x="5470508" y="3880300"/>
          <a:ext cx="2001420" cy="1752600"/>
        </p:xfrm>
        <a:graphic>
          <a:graphicData uri="http://schemas.openxmlformats.org/drawingml/2006/table">
            <a:tbl>
              <a:tblPr firstRow="1" bandRow="1">
                <a:tableStyleId>{9D70FF9D-2AC3-4621-8531-701389C6BDE2}</a:tableStyleId>
              </a:tblPr>
              <a:tblGrid>
                <a:gridCol w="667140">
                  <a:extLst>
                    <a:ext uri="{9D8B030D-6E8A-4147-A177-3AD203B41FA5}">
                      <a16:colId xmlns:a16="http://schemas.microsoft.com/office/drawing/2014/main" val="2642214448"/>
                    </a:ext>
                  </a:extLst>
                </a:gridCol>
                <a:gridCol w="667140">
                  <a:extLst>
                    <a:ext uri="{9D8B030D-6E8A-4147-A177-3AD203B41FA5}">
                      <a16:colId xmlns:a16="http://schemas.microsoft.com/office/drawing/2014/main" val="1153599857"/>
                    </a:ext>
                  </a:extLst>
                </a:gridCol>
                <a:gridCol w="667140">
                  <a:extLst>
                    <a:ext uri="{9D8B030D-6E8A-4147-A177-3AD203B41FA5}">
                      <a16:colId xmlns:a16="http://schemas.microsoft.com/office/drawing/2014/main" val="3579624408"/>
                    </a:ext>
                  </a:extLst>
                </a:gridCol>
              </a:tblGrid>
              <a:tr h="21113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Pur_12M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Pur_6M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094917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r>
                        <a:rPr lang="en-US" dirty="0"/>
                        <a:t>User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01493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r>
                        <a:rPr lang="en-US" dirty="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3546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r>
                        <a:rPr lang="en-US" dirty="0"/>
                        <a:t>User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80775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425235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4084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F4BC029-FC98-4BEE-82B2-6845985121A3}"/>
              </a:ext>
            </a:extLst>
          </p:cNvPr>
          <p:cNvSpPr txBox="1"/>
          <p:nvPr/>
        </p:nvSpPr>
        <p:spPr>
          <a:xfrm>
            <a:off x="7647769" y="385629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4F2FFA-EB1A-44C5-8143-3B45A31FF61E}"/>
              </a:ext>
            </a:extLst>
          </p:cNvPr>
          <p:cNvSpPr txBox="1"/>
          <p:nvPr/>
        </p:nvSpPr>
        <p:spPr>
          <a:xfrm>
            <a:off x="7387543" y="361184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A86334-9424-4FAD-8CB7-5D27CA08274D}"/>
              </a:ext>
            </a:extLst>
          </p:cNvPr>
          <p:cNvSpPr txBox="1"/>
          <p:nvPr/>
        </p:nvSpPr>
        <p:spPr>
          <a:xfrm>
            <a:off x="7126093" y="336739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4A37E8-B32F-477B-99A4-D05D88E952BD}"/>
              </a:ext>
            </a:extLst>
          </p:cNvPr>
          <p:cNvSpPr txBox="1"/>
          <p:nvPr/>
        </p:nvSpPr>
        <p:spPr>
          <a:xfrm>
            <a:off x="4708508" y="2481619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Level 1: Monthly Snapshots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6BF646-95FA-4CEB-989F-957F8B8036F8}"/>
              </a:ext>
            </a:extLst>
          </p:cNvPr>
          <p:cNvSpPr txBox="1"/>
          <p:nvPr/>
        </p:nvSpPr>
        <p:spPr>
          <a:xfrm>
            <a:off x="8713817" y="2481619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Level 2: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5EFAEE-38E9-4F89-B191-10B3CB53E981}"/>
              </a:ext>
            </a:extLst>
          </p:cNvPr>
          <p:cNvSpPr txBox="1"/>
          <p:nvPr/>
        </p:nvSpPr>
        <p:spPr>
          <a:xfrm>
            <a:off x="8713817" y="3146104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get_features</a:t>
            </a:r>
            <a:r>
              <a:rPr lang="en-US" dirty="0"/>
              <a:t>(</a:t>
            </a:r>
            <a:r>
              <a:rPr lang="en-US" dirty="0" err="1"/>
              <a:t>UserID</a:t>
            </a:r>
            <a:r>
              <a:rPr lang="en-US" dirty="0"/>
              <a:t>, Date)</a:t>
            </a:r>
          </a:p>
        </p:txBody>
      </p:sp>
    </p:spTree>
    <p:extLst>
      <p:ext uri="{BB962C8B-B14F-4D97-AF65-F5344CB8AC3E}">
        <p14:creationId xmlns:p14="http://schemas.microsoft.com/office/powerpoint/2010/main" val="315237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1484309" y="289561"/>
            <a:ext cx="10018713" cy="65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CA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Data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11640833" y="648622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6" name="Shape 306"/>
          <p:cNvGrpSpPr/>
          <p:nvPr/>
        </p:nvGrpSpPr>
        <p:grpSpPr>
          <a:xfrm>
            <a:off x="10003486" y="76707"/>
            <a:ext cx="2073260" cy="1875408"/>
            <a:chOff x="745186" y="508"/>
            <a:chExt cx="2073260" cy="1875408"/>
          </a:xfrm>
        </p:grpSpPr>
        <p:sp>
          <p:nvSpPr>
            <p:cNvPr id="307" name="Shape 307"/>
            <p:cNvSpPr/>
            <p:nvPr/>
          </p:nvSpPr>
          <p:spPr>
            <a:xfrm>
              <a:off x="1557349" y="50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 txBox="1"/>
            <p:nvPr/>
          </p:nvSpPr>
          <p:spPr>
            <a:xfrm>
              <a:off x="1571594" y="1475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Clear Problem Statement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403" y="3575"/>
                  </a:moveTo>
                  <a:cubicBezTo>
                    <a:pt x="84632" y="5104"/>
                    <a:pt x="88676" y="7104"/>
                    <a:pt x="92459" y="9538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208653" y="314160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 txBox="1"/>
            <p:nvPr/>
          </p:nvSpPr>
          <p:spPr>
            <a:xfrm>
              <a:off x="2222898" y="328405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Acquire Data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077" y="38663"/>
                  </a:moveTo>
                  <a:lnTo>
                    <a:pt x="116077" y="38663"/>
                  </a:lnTo>
                  <a:cubicBezTo>
                    <a:pt x="118283" y="44462"/>
                    <a:pt x="119577" y="50569"/>
                    <a:pt x="119912" y="56764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69512" y="101892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 txBox="1"/>
            <p:nvPr/>
          </p:nvSpPr>
          <p:spPr>
            <a:xfrm>
              <a:off x="2383757" y="103317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Cleanse Data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965" y="88188"/>
                  </a:moveTo>
                  <a:cubicBezTo>
                    <a:pt x="110678" y="92484"/>
                    <a:pt x="107878" y="96487"/>
                    <a:pt x="104624" y="100106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1918795" y="1584109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 txBox="1"/>
            <p:nvPr/>
          </p:nvSpPr>
          <p:spPr>
            <a:xfrm>
              <a:off x="1933040" y="1598354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Split Data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954" y="119703"/>
                  </a:moveTo>
                  <a:cubicBezTo>
                    <a:pt x="61994" y="120098"/>
                    <a:pt x="58005" y="120098"/>
                    <a:pt x="54045" y="119703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195902" y="1584109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 txBox="1"/>
            <p:nvPr/>
          </p:nvSpPr>
          <p:spPr>
            <a:xfrm>
              <a:off x="1210147" y="1598354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Train Model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74" y="100107"/>
                  </a:moveTo>
                  <a:cubicBezTo>
                    <a:pt x="12121" y="96487"/>
                    <a:pt x="9320" y="92485"/>
                    <a:pt x="7033" y="88189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745186" y="101892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 txBox="1"/>
            <p:nvPr/>
          </p:nvSpPr>
          <p:spPr>
            <a:xfrm>
              <a:off x="759431" y="103317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Score Test Data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" y="56764"/>
                  </a:moveTo>
                  <a:lnTo>
                    <a:pt x="87" y="56764"/>
                  </a:lnTo>
                  <a:cubicBezTo>
                    <a:pt x="422" y="50568"/>
                    <a:pt x="1715" y="44462"/>
                    <a:pt x="3922" y="38663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906045" y="314160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920290" y="328405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Measure Performance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40" y="9538"/>
                  </a:moveTo>
                  <a:lnTo>
                    <a:pt x="27540" y="9538"/>
                  </a:lnTo>
                  <a:cubicBezTo>
                    <a:pt x="31322" y="7105"/>
                    <a:pt x="35366" y="5105"/>
                    <a:pt x="39596" y="3575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Shape 328"/>
          <p:cNvSpPr txBox="1"/>
          <p:nvPr/>
        </p:nvSpPr>
        <p:spPr>
          <a:xfrm>
            <a:off x="3138266" y="6523821"/>
            <a:ext cx="51575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http://sebastianraschka.com/blog/2016/model-evaluation-selection-part3.html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1926760" y="2640883"/>
            <a:ext cx="5260620" cy="875071"/>
          </a:xfrm>
          <a:prstGeom prst="flowChartAlternateProcess">
            <a:avLst/>
          </a:prstGeom>
          <a:solidFill>
            <a:schemeClr val="accent1"/>
          </a:solidFill>
          <a:ln w="15875" cap="rnd" cmpd="sng">
            <a:solidFill>
              <a:srgbClr val="237D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Labeled Data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1926761" y="3648689"/>
            <a:ext cx="3716954" cy="875071"/>
          </a:xfrm>
          <a:prstGeom prst="flowChartAlternateProcess">
            <a:avLst/>
          </a:prstGeom>
          <a:solidFill>
            <a:schemeClr val="accent6"/>
          </a:solidFill>
          <a:ln w="15875" cap="rnd" cmpd="sng">
            <a:solidFill>
              <a:srgbClr val="794A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5732205" y="3640914"/>
            <a:ext cx="1455175" cy="875071"/>
          </a:xfrm>
          <a:prstGeom prst="flowChartAlternateProcess">
            <a:avLst/>
          </a:prstGeom>
          <a:solidFill>
            <a:schemeClr val="accent2"/>
          </a:solidFill>
          <a:ln w="15875" cap="rnd" cmpd="sng">
            <a:solidFill>
              <a:srgbClr val="5D8E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7707930" y="2915789"/>
            <a:ext cx="417927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Holdout Method 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Split your labeled data into training and validation , often 80/20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11640833" y="648689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0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1484309" y="289561"/>
            <a:ext cx="10018713" cy="65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CA" sz="39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Data</a:t>
            </a:r>
            <a:endParaRPr sz="3900" b="1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9" name="Shape 339"/>
          <p:cNvGrpSpPr/>
          <p:nvPr/>
        </p:nvGrpSpPr>
        <p:grpSpPr>
          <a:xfrm>
            <a:off x="10003486" y="76707"/>
            <a:ext cx="2073260" cy="1875408"/>
            <a:chOff x="745186" y="508"/>
            <a:chExt cx="2073260" cy="1875408"/>
          </a:xfrm>
        </p:grpSpPr>
        <p:sp>
          <p:nvSpPr>
            <p:cNvPr id="340" name="Shape 340"/>
            <p:cNvSpPr/>
            <p:nvPr/>
          </p:nvSpPr>
          <p:spPr>
            <a:xfrm>
              <a:off x="1557349" y="50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 txBox="1"/>
            <p:nvPr/>
          </p:nvSpPr>
          <p:spPr>
            <a:xfrm>
              <a:off x="1571594" y="1475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Clear Problem Statement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403" y="3575"/>
                  </a:moveTo>
                  <a:cubicBezTo>
                    <a:pt x="84632" y="5104"/>
                    <a:pt x="88676" y="7104"/>
                    <a:pt x="92459" y="9538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208653" y="314160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 txBox="1"/>
            <p:nvPr/>
          </p:nvSpPr>
          <p:spPr>
            <a:xfrm>
              <a:off x="2222898" y="328405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Acquire Data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077" y="38663"/>
                  </a:moveTo>
                  <a:lnTo>
                    <a:pt x="116077" y="38663"/>
                  </a:lnTo>
                  <a:cubicBezTo>
                    <a:pt x="118283" y="44462"/>
                    <a:pt x="119577" y="50569"/>
                    <a:pt x="119912" y="56764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369512" y="101892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 txBox="1"/>
            <p:nvPr/>
          </p:nvSpPr>
          <p:spPr>
            <a:xfrm>
              <a:off x="2383757" y="103317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Cleanse Data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965" y="88188"/>
                  </a:moveTo>
                  <a:cubicBezTo>
                    <a:pt x="110678" y="92484"/>
                    <a:pt x="107878" y="96487"/>
                    <a:pt x="104624" y="100106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1918795" y="1584109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 txBox="1"/>
            <p:nvPr/>
          </p:nvSpPr>
          <p:spPr>
            <a:xfrm>
              <a:off x="1933040" y="1598354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Split Data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954" y="119703"/>
                  </a:moveTo>
                  <a:cubicBezTo>
                    <a:pt x="61994" y="120098"/>
                    <a:pt x="58005" y="120098"/>
                    <a:pt x="54045" y="119703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195902" y="1584109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 txBox="1"/>
            <p:nvPr/>
          </p:nvSpPr>
          <p:spPr>
            <a:xfrm>
              <a:off x="1210147" y="1598354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Train Model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74" y="100107"/>
                  </a:moveTo>
                  <a:cubicBezTo>
                    <a:pt x="12121" y="96487"/>
                    <a:pt x="9320" y="92485"/>
                    <a:pt x="7033" y="88189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45186" y="101892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 txBox="1"/>
            <p:nvPr/>
          </p:nvSpPr>
          <p:spPr>
            <a:xfrm>
              <a:off x="759431" y="103317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Score Test Data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" y="56764"/>
                  </a:moveTo>
                  <a:lnTo>
                    <a:pt x="87" y="56764"/>
                  </a:lnTo>
                  <a:cubicBezTo>
                    <a:pt x="422" y="50568"/>
                    <a:pt x="1715" y="44462"/>
                    <a:pt x="3922" y="38663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906045" y="314160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 txBox="1"/>
            <p:nvPr/>
          </p:nvSpPr>
          <p:spPr>
            <a:xfrm>
              <a:off x="920290" y="328405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Measure Performance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40" y="9538"/>
                  </a:moveTo>
                  <a:lnTo>
                    <a:pt x="27540" y="9538"/>
                  </a:lnTo>
                  <a:cubicBezTo>
                    <a:pt x="31322" y="7105"/>
                    <a:pt x="35366" y="5105"/>
                    <a:pt x="39596" y="3575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Shape 361"/>
          <p:cNvSpPr/>
          <p:nvPr/>
        </p:nvSpPr>
        <p:spPr>
          <a:xfrm>
            <a:off x="1484309" y="2333625"/>
            <a:ext cx="10018713" cy="3467100"/>
          </a:xfrm>
          <a:prstGeom prst="flowChartAlternateProcess">
            <a:avLst/>
          </a:prstGeom>
          <a:solidFill>
            <a:schemeClr val="lt2"/>
          </a:solidFill>
          <a:ln w="158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#Create ID as a column since most datasets you deal with will have them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spam &lt;- cbind (rownames (spam), spam)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colnames (spam)[1] &lt;- "ID"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#Split data set between test and training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(spam)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TRAIN_ID &lt;- sample (spam$ID, nrow (spam)*.8)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TEST_ID &lt;-  spam$ID [!(spam$ID %in% TRAIN_ID)]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 &lt;- spam [spam$ID %in% TRAIN_ID,]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 &lt;- spam [spam$ID %in% TEST_ID,]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1484309" y="289561"/>
            <a:ext cx="10018713" cy="65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CA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and Score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11640833" y="648622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0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9" name="Shape 369"/>
          <p:cNvGrpSpPr/>
          <p:nvPr/>
        </p:nvGrpSpPr>
        <p:grpSpPr>
          <a:xfrm>
            <a:off x="10003486" y="76707"/>
            <a:ext cx="2073260" cy="1875408"/>
            <a:chOff x="745186" y="508"/>
            <a:chExt cx="2073260" cy="1875408"/>
          </a:xfrm>
        </p:grpSpPr>
        <p:sp>
          <p:nvSpPr>
            <p:cNvPr id="370" name="Shape 370"/>
            <p:cNvSpPr/>
            <p:nvPr/>
          </p:nvSpPr>
          <p:spPr>
            <a:xfrm>
              <a:off x="1557349" y="50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Shape 371"/>
            <p:cNvSpPr txBox="1"/>
            <p:nvPr/>
          </p:nvSpPr>
          <p:spPr>
            <a:xfrm>
              <a:off x="1571594" y="1475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Clear Problem Statement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403" y="3575"/>
                  </a:moveTo>
                  <a:cubicBezTo>
                    <a:pt x="84632" y="5104"/>
                    <a:pt x="88676" y="7104"/>
                    <a:pt x="92459" y="9538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208653" y="314160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 txBox="1"/>
            <p:nvPr/>
          </p:nvSpPr>
          <p:spPr>
            <a:xfrm>
              <a:off x="2222898" y="328405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Acquire Data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077" y="38663"/>
                  </a:moveTo>
                  <a:lnTo>
                    <a:pt x="116077" y="38663"/>
                  </a:lnTo>
                  <a:cubicBezTo>
                    <a:pt x="118283" y="44462"/>
                    <a:pt x="119577" y="50569"/>
                    <a:pt x="119912" y="56764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369512" y="101892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 txBox="1"/>
            <p:nvPr/>
          </p:nvSpPr>
          <p:spPr>
            <a:xfrm>
              <a:off x="2383757" y="103317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Cleanse Data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965" y="88188"/>
                  </a:moveTo>
                  <a:cubicBezTo>
                    <a:pt x="110678" y="92484"/>
                    <a:pt x="107878" y="96487"/>
                    <a:pt x="104624" y="100106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918795" y="1584109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 txBox="1"/>
            <p:nvPr/>
          </p:nvSpPr>
          <p:spPr>
            <a:xfrm>
              <a:off x="1933040" y="1598354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Split Data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954" y="119703"/>
                  </a:moveTo>
                  <a:cubicBezTo>
                    <a:pt x="61994" y="120098"/>
                    <a:pt x="58005" y="120098"/>
                    <a:pt x="54045" y="119703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195902" y="1584109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 txBox="1"/>
            <p:nvPr/>
          </p:nvSpPr>
          <p:spPr>
            <a:xfrm>
              <a:off x="1210147" y="1598354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Train Model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74" y="100107"/>
                  </a:moveTo>
                  <a:cubicBezTo>
                    <a:pt x="12121" y="96487"/>
                    <a:pt x="9320" y="92485"/>
                    <a:pt x="7033" y="88189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745186" y="101892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 txBox="1"/>
            <p:nvPr/>
          </p:nvSpPr>
          <p:spPr>
            <a:xfrm>
              <a:off x="759431" y="103317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Score Test Data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" y="56764"/>
                  </a:moveTo>
                  <a:lnTo>
                    <a:pt x="87" y="56764"/>
                  </a:lnTo>
                  <a:cubicBezTo>
                    <a:pt x="422" y="50568"/>
                    <a:pt x="1715" y="44462"/>
                    <a:pt x="3922" y="38663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906045" y="314160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 txBox="1"/>
            <p:nvPr/>
          </p:nvSpPr>
          <p:spPr>
            <a:xfrm>
              <a:off x="920290" y="328405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Measure Performance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40" y="9538"/>
                  </a:moveTo>
                  <a:lnTo>
                    <a:pt x="27540" y="9538"/>
                  </a:lnTo>
                  <a:cubicBezTo>
                    <a:pt x="31322" y="7105"/>
                    <a:pt x="35366" y="5105"/>
                    <a:pt x="39596" y="3575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Shape 391"/>
          <p:cNvSpPr txBox="1"/>
          <p:nvPr/>
        </p:nvSpPr>
        <p:spPr>
          <a:xfrm>
            <a:off x="3138266" y="6523821"/>
            <a:ext cx="60013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http://sebastianraschka.com/blog/2016/model-evaluation-selection-part3.html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1593385" y="1583608"/>
            <a:ext cx="5493394" cy="875071"/>
          </a:xfrm>
          <a:prstGeom prst="flowChartAlternateProcess">
            <a:avLst/>
          </a:prstGeom>
          <a:solidFill>
            <a:schemeClr val="accent1"/>
          </a:solidFill>
          <a:ln w="15875" cap="rnd" cmpd="sng">
            <a:solidFill>
              <a:srgbClr val="237D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Labeled Data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1593386" y="2591414"/>
            <a:ext cx="3716954" cy="875071"/>
          </a:xfrm>
          <a:prstGeom prst="flowChartAlternateProcess">
            <a:avLst/>
          </a:prstGeom>
          <a:solidFill>
            <a:schemeClr val="accent6"/>
          </a:solidFill>
          <a:ln w="15875" cap="rnd" cmpd="sng">
            <a:solidFill>
              <a:srgbClr val="794A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5631604" y="2591414"/>
            <a:ext cx="1455175" cy="875071"/>
          </a:xfrm>
          <a:prstGeom prst="flowChartAlternateProcess">
            <a:avLst/>
          </a:prstGeom>
          <a:solidFill>
            <a:schemeClr val="accent2"/>
          </a:solidFill>
          <a:ln w="15875" cap="rnd" cmpd="sng">
            <a:solidFill>
              <a:srgbClr val="5D8E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1593386" y="4334489"/>
            <a:ext cx="3716954" cy="875071"/>
          </a:xfrm>
          <a:prstGeom prst="flowChartAlternateProcess">
            <a:avLst/>
          </a:prstGeom>
          <a:solidFill>
            <a:srgbClr val="BB781C"/>
          </a:solidFill>
          <a:ln w="15875" cap="rnd" cmpd="sng">
            <a:solidFill>
              <a:srgbClr val="794A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5631604" y="4334488"/>
            <a:ext cx="1455175" cy="875071"/>
          </a:xfrm>
          <a:prstGeom prst="flowChartAlternateProcess">
            <a:avLst/>
          </a:prstGeom>
          <a:solidFill>
            <a:schemeClr val="accent2"/>
          </a:solidFill>
          <a:ln w="15875" cap="rnd" cmpd="sng">
            <a:solidFill>
              <a:srgbClr val="5D8E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Scores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7" name="Shape 397"/>
          <p:cNvCxnSpPr>
            <a:stCxn id="393" idx="2"/>
            <a:endCxn id="395" idx="0"/>
          </p:cNvCxnSpPr>
          <p:nvPr/>
        </p:nvCxnSpPr>
        <p:spPr>
          <a:xfrm>
            <a:off x="3451863" y="3466485"/>
            <a:ext cx="0" cy="8679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98" name="Shape 398"/>
          <p:cNvCxnSpPr>
            <a:stCxn id="395" idx="3"/>
            <a:endCxn id="396" idx="1"/>
          </p:cNvCxnSpPr>
          <p:nvPr/>
        </p:nvCxnSpPr>
        <p:spPr>
          <a:xfrm>
            <a:off x="5310340" y="4772025"/>
            <a:ext cx="321300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99" name="Shape 399"/>
          <p:cNvCxnSpPr>
            <a:stCxn id="394" idx="2"/>
            <a:endCxn id="396" idx="0"/>
          </p:cNvCxnSpPr>
          <p:nvPr/>
        </p:nvCxnSpPr>
        <p:spPr>
          <a:xfrm>
            <a:off x="6359191" y="3466485"/>
            <a:ext cx="0" cy="8679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00" name="Shape 400"/>
          <p:cNvSpPr txBox="1"/>
          <p:nvPr/>
        </p:nvSpPr>
        <p:spPr>
          <a:xfrm>
            <a:off x="1790694" y="3715820"/>
            <a:ext cx="14920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 Algorithm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sldNum" idx="12"/>
          </p:nvPr>
        </p:nvSpPr>
        <p:spPr>
          <a:xfrm>
            <a:off x="11640833" y="648689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0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1484309" y="289561"/>
            <a:ext cx="10018713" cy="65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CA" sz="39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 sz="3900" b="1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7" name="Shape 407"/>
          <p:cNvGrpSpPr/>
          <p:nvPr/>
        </p:nvGrpSpPr>
        <p:grpSpPr>
          <a:xfrm>
            <a:off x="10003486" y="76707"/>
            <a:ext cx="2073260" cy="1875408"/>
            <a:chOff x="745186" y="508"/>
            <a:chExt cx="2073260" cy="1875408"/>
          </a:xfrm>
        </p:grpSpPr>
        <p:sp>
          <p:nvSpPr>
            <p:cNvPr id="408" name="Shape 408"/>
            <p:cNvSpPr/>
            <p:nvPr/>
          </p:nvSpPr>
          <p:spPr>
            <a:xfrm>
              <a:off x="1557349" y="50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 txBox="1"/>
            <p:nvPr/>
          </p:nvSpPr>
          <p:spPr>
            <a:xfrm>
              <a:off x="1571594" y="1475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Clear Problem Statement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403" y="3575"/>
                  </a:moveTo>
                  <a:cubicBezTo>
                    <a:pt x="84632" y="5104"/>
                    <a:pt x="88676" y="7104"/>
                    <a:pt x="92459" y="9538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2208653" y="314160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 txBox="1"/>
            <p:nvPr/>
          </p:nvSpPr>
          <p:spPr>
            <a:xfrm>
              <a:off x="2222898" y="328405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Acquire Data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077" y="38663"/>
                  </a:moveTo>
                  <a:lnTo>
                    <a:pt x="116077" y="38663"/>
                  </a:lnTo>
                  <a:cubicBezTo>
                    <a:pt x="118283" y="44462"/>
                    <a:pt x="119577" y="50569"/>
                    <a:pt x="119912" y="56764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2369512" y="101892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 txBox="1"/>
            <p:nvPr/>
          </p:nvSpPr>
          <p:spPr>
            <a:xfrm>
              <a:off x="2383757" y="103317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Cleanse Data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965" y="88188"/>
                  </a:moveTo>
                  <a:cubicBezTo>
                    <a:pt x="110678" y="92484"/>
                    <a:pt x="107878" y="96487"/>
                    <a:pt x="104624" y="100106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1918795" y="1584109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 txBox="1"/>
            <p:nvPr/>
          </p:nvSpPr>
          <p:spPr>
            <a:xfrm>
              <a:off x="1933040" y="1598354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Split Data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954" y="119703"/>
                  </a:moveTo>
                  <a:cubicBezTo>
                    <a:pt x="61994" y="120098"/>
                    <a:pt x="58005" y="120098"/>
                    <a:pt x="54045" y="119703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195902" y="1584109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 txBox="1"/>
            <p:nvPr/>
          </p:nvSpPr>
          <p:spPr>
            <a:xfrm>
              <a:off x="1210147" y="1598354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Train Model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74" y="100107"/>
                  </a:moveTo>
                  <a:cubicBezTo>
                    <a:pt x="12121" y="96487"/>
                    <a:pt x="9320" y="92485"/>
                    <a:pt x="7033" y="88189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745186" y="101892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 txBox="1"/>
            <p:nvPr/>
          </p:nvSpPr>
          <p:spPr>
            <a:xfrm>
              <a:off x="759431" y="103317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Score Test Data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" y="56764"/>
                  </a:moveTo>
                  <a:lnTo>
                    <a:pt x="87" y="56764"/>
                  </a:lnTo>
                  <a:cubicBezTo>
                    <a:pt x="422" y="50568"/>
                    <a:pt x="1715" y="44462"/>
                    <a:pt x="3922" y="38663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906045" y="314160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 txBox="1"/>
            <p:nvPr/>
          </p:nvSpPr>
          <p:spPr>
            <a:xfrm>
              <a:off x="920290" y="328405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Measure Performance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40" y="9538"/>
                  </a:moveTo>
                  <a:lnTo>
                    <a:pt x="27540" y="9538"/>
                  </a:lnTo>
                  <a:cubicBezTo>
                    <a:pt x="31322" y="7105"/>
                    <a:pt x="35366" y="5105"/>
                    <a:pt x="39596" y="3575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Shape 429"/>
          <p:cNvSpPr txBox="1"/>
          <p:nvPr/>
        </p:nvSpPr>
        <p:spPr>
          <a:xfrm>
            <a:off x="1484309" y="1102773"/>
            <a:ext cx="54128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(</a:t>
            </a:r>
            <a:r>
              <a:rPr lang="en-CA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CA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CA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CA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5125884" y="1564438"/>
            <a:ext cx="490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❹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2033285" y="1564438"/>
            <a:ext cx="490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❶</a:t>
            </a: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1238889" y="2265598"/>
            <a:ext cx="20601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❶ Y~ X1+X2 or Y~.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3321138" y="1564438"/>
            <a:ext cx="490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❷</a:t>
            </a: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3945335" y="1564438"/>
            <a:ext cx="490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❸</a:t>
            </a: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1235526" y="2966758"/>
            <a:ext cx="16865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❷ data = spam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1235526" y="3667918"/>
            <a:ext cx="21022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❸ method = model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1232500" y="4369078"/>
            <a:ext cx="26398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❹ specific to each model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4189808" y="2357931"/>
            <a:ext cx="7313214" cy="1586986"/>
          </a:xfrm>
          <a:prstGeom prst="flowChartAlternateProcess">
            <a:avLst/>
          </a:prstGeom>
          <a:solidFill>
            <a:schemeClr val="lt2"/>
          </a:solidFill>
          <a:ln w="158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 (caret)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#Train a logit model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mod_glm &lt;- train (type~., data = train[,!(colnames (train) %in% "ID")], method = "glm", family = "binomial")</a:t>
            </a:r>
            <a:endParaRPr/>
          </a:p>
        </p:txBody>
      </p:sp>
      <p:graphicFrame>
        <p:nvGraphicFramePr>
          <p:cNvPr id="439" name="Shape 439"/>
          <p:cNvGraphicFramePr/>
          <p:nvPr/>
        </p:nvGraphicFramePr>
        <p:xfrm>
          <a:off x="5211044" y="4411207"/>
          <a:ext cx="5270750" cy="1828850"/>
        </p:xfrm>
        <a:graphic>
          <a:graphicData uri="http://schemas.openxmlformats.org/drawingml/2006/table">
            <a:tbl>
              <a:tblPr firstRow="1" bandRow="1">
                <a:noFill/>
                <a:tableStyleId>{E4EDE70B-0CBD-4BB8-98B7-31786D56CF84}</a:tableStyleId>
              </a:tblPr>
              <a:tblGrid>
                <a:gridCol w="263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Model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Method Name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Decision Tree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rpart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Random Forest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rf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Logit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glm, family = “binomial”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Naïve Bayes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nb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sldNum" idx="12"/>
          </p:nvPr>
        </p:nvSpPr>
        <p:spPr>
          <a:xfrm>
            <a:off x="11640833" y="648689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0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1484309" y="289561"/>
            <a:ext cx="10018713" cy="65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CA" sz="39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</a:t>
            </a:r>
            <a:endParaRPr sz="3900" b="1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6" name="Shape 446"/>
          <p:cNvGrpSpPr/>
          <p:nvPr/>
        </p:nvGrpSpPr>
        <p:grpSpPr>
          <a:xfrm>
            <a:off x="10003486" y="76707"/>
            <a:ext cx="2073260" cy="1875408"/>
            <a:chOff x="745186" y="508"/>
            <a:chExt cx="2073260" cy="1875408"/>
          </a:xfrm>
        </p:grpSpPr>
        <p:sp>
          <p:nvSpPr>
            <p:cNvPr id="447" name="Shape 447"/>
            <p:cNvSpPr/>
            <p:nvPr/>
          </p:nvSpPr>
          <p:spPr>
            <a:xfrm>
              <a:off x="1557349" y="50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 txBox="1"/>
            <p:nvPr/>
          </p:nvSpPr>
          <p:spPr>
            <a:xfrm>
              <a:off x="1571594" y="1475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Clear Problem Statement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403" y="3575"/>
                  </a:moveTo>
                  <a:cubicBezTo>
                    <a:pt x="84632" y="5104"/>
                    <a:pt x="88676" y="7104"/>
                    <a:pt x="92459" y="9538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2208653" y="314160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 txBox="1"/>
            <p:nvPr/>
          </p:nvSpPr>
          <p:spPr>
            <a:xfrm>
              <a:off x="2222898" y="328405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Acquire Data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077" y="38663"/>
                  </a:moveTo>
                  <a:lnTo>
                    <a:pt x="116077" y="38663"/>
                  </a:lnTo>
                  <a:cubicBezTo>
                    <a:pt x="118283" y="44462"/>
                    <a:pt x="119577" y="50569"/>
                    <a:pt x="119912" y="56764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369512" y="101892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 txBox="1"/>
            <p:nvPr/>
          </p:nvSpPr>
          <p:spPr>
            <a:xfrm>
              <a:off x="2383757" y="103317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Cleanse Data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965" y="88188"/>
                  </a:moveTo>
                  <a:cubicBezTo>
                    <a:pt x="110678" y="92484"/>
                    <a:pt x="107878" y="96487"/>
                    <a:pt x="104624" y="100106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918795" y="1584109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 txBox="1"/>
            <p:nvPr/>
          </p:nvSpPr>
          <p:spPr>
            <a:xfrm>
              <a:off x="1933040" y="1598354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Split Data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954" y="119703"/>
                  </a:moveTo>
                  <a:cubicBezTo>
                    <a:pt x="61994" y="120098"/>
                    <a:pt x="58005" y="120098"/>
                    <a:pt x="54045" y="119703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195902" y="1584109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 txBox="1"/>
            <p:nvPr/>
          </p:nvSpPr>
          <p:spPr>
            <a:xfrm>
              <a:off x="1210147" y="1598354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Train Model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74" y="100107"/>
                  </a:moveTo>
                  <a:cubicBezTo>
                    <a:pt x="12121" y="96487"/>
                    <a:pt x="9320" y="92485"/>
                    <a:pt x="7033" y="88189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745186" y="101892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 txBox="1"/>
            <p:nvPr/>
          </p:nvSpPr>
          <p:spPr>
            <a:xfrm>
              <a:off x="759431" y="103317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Score Test Data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" y="56764"/>
                  </a:moveTo>
                  <a:lnTo>
                    <a:pt x="87" y="56764"/>
                  </a:lnTo>
                  <a:cubicBezTo>
                    <a:pt x="422" y="50568"/>
                    <a:pt x="1715" y="44462"/>
                    <a:pt x="3922" y="38663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906045" y="314160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 txBox="1"/>
            <p:nvPr/>
          </p:nvSpPr>
          <p:spPr>
            <a:xfrm>
              <a:off x="920290" y="328405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Measure Performance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40" y="9538"/>
                  </a:moveTo>
                  <a:lnTo>
                    <a:pt x="27540" y="9538"/>
                  </a:lnTo>
                  <a:cubicBezTo>
                    <a:pt x="31322" y="7105"/>
                    <a:pt x="35366" y="5105"/>
                    <a:pt x="39596" y="3575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Shape 468"/>
          <p:cNvSpPr txBox="1"/>
          <p:nvPr/>
        </p:nvSpPr>
        <p:spPr>
          <a:xfrm>
            <a:off x="1484309" y="1490959"/>
            <a:ext cx="33469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(</a:t>
            </a:r>
            <a:r>
              <a:rPr lang="en-CA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CA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newdata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2431238" y="1933872"/>
            <a:ext cx="490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❶</a:t>
            </a: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1238889" y="2653784"/>
            <a:ext cx="18341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❶ model object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3464013" y="1933872"/>
            <a:ext cx="490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❷</a:t>
            </a: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1235526" y="3354944"/>
            <a:ext cx="13579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❷ newdata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3622769" y="2916976"/>
            <a:ext cx="7313214" cy="664424"/>
          </a:xfrm>
          <a:prstGeom prst="flowChartAlternateProcess">
            <a:avLst/>
          </a:prstGeom>
          <a:solidFill>
            <a:schemeClr val="lt2"/>
          </a:solidFill>
          <a:ln w="158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predictions &lt;- predict  (mod_glm, test)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predictions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pic>
        <p:nvPicPr>
          <p:cNvPr id="474" name="Shape 4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4309" y="4345023"/>
            <a:ext cx="10348118" cy="1255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/>
        </p:nvSpPr>
        <p:spPr>
          <a:xfrm>
            <a:off x="2819400" y="6224615"/>
            <a:ext cx="6096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http://machinelearningmastery.com/classification-accuracy-is-not-enough-more-performance-measures-you-can-use/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xfrm>
            <a:off x="1484309" y="289561"/>
            <a:ext cx="10018713" cy="65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CA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Performance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Shape 482"/>
          <p:cNvSpPr txBox="1">
            <a:spLocks noGrp="1"/>
          </p:cNvSpPr>
          <p:nvPr>
            <p:ph type="sldNum" idx="12"/>
          </p:nvPr>
        </p:nvSpPr>
        <p:spPr>
          <a:xfrm>
            <a:off x="11640833" y="648622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0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3" name="Shape 483"/>
          <p:cNvGrpSpPr/>
          <p:nvPr/>
        </p:nvGrpSpPr>
        <p:grpSpPr>
          <a:xfrm>
            <a:off x="10003486" y="76707"/>
            <a:ext cx="2073260" cy="1875408"/>
            <a:chOff x="745186" y="508"/>
            <a:chExt cx="2073260" cy="1875408"/>
          </a:xfrm>
        </p:grpSpPr>
        <p:sp>
          <p:nvSpPr>
            <p:cNvPr id="484" name="Shape 484"/>
            <p:cNvSpPr/>
            <p:nvPr/>
          </p:nvSpPr>
          <p:spPr>
            <a:xfrm>
              <a:off x="1557349" y="50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 txBox="1"/>
            <p:nvPr/>
          </p:nvSpPr>
          <p:spPr>
            <a:xfrm>
              <a:off x="1571594" y="1475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Clear Problem Statement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403" y="3575"/>
                  </a:moveTo>
                  <a:cubicBezTo>
                    <a:pt x="84632" y="5104"/>
                    <a:pt x="88676" y="7104"/>
                    <a:pt x="92459" y="9538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208653" y="314160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2222898" y="328405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Acquire Data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077" y="38663"/>
                  </a:moveTo>
                  <a:lnTo>
                    <a:pt x="116077" y="38663"/>
                  </a:lnTo>
                  <a:cubicBezTo>
                    <a:pt x="118283" y="44462"/>
                    <a:pt x="119577" y="50569"/>
                    <a:pt x="119912" y="56764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369512" y="101892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 txBox="1"/>
            <p:nvPr/>
          </p:nvSpPr>
          <p:spPr>
            <a:xfrm>
              <a:off x="2383757" y="103317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Cleanse Data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965" y="88188"/>
                  </a:moveTo>
                  <a:cubicBezTo>
                    <a:pt x="110678" y="92484"/>
                    <a:pt x="107878" y="96487"/>
                    <a:pt x="104624" y="100106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918795" y="1584109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 txBox="1"/>
            <p:nvPr/>
          </p:nvSpPr>
          <p:spPr>
            <a:xfrm>
              <a:off x="1933040" y="1598354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Split Data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954" y="119703"/>
                  </a:moveTo>
                  <a:cubicBezTo>
                    <a:pt x="61994" y="120098"/>
                    <a:pt x="58005" y="120098"/>
                    <a:pt x="54045" y="119703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1195902" y="1584109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 txBox="1"/>
            <p:nvPr/>
          </p:nvSpPr>
          <p:spPr>
            <a:xfrm>
              <a:off x="1210147" y="1598354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Train Model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74" y="100107"/>
                  </a:moveTo>
                  <a:cubicBezTo>
                    <a:pt x="12121" y="96487"/>
                    <a:pt x="9320" y="92485"/>
                    <a:pt x="7033" y="88189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745186" y="101892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759431" y="103317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Score Test Data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" y="56764"/>
                  </a:moveTo>
                  <a:lnTo>
                    <a:pt x="87" y="56764"/>
                  </a:lnTo>
                  <a:cubicBezTo>
                    <a:pt x="422" y="50568"/>
                    <a:pt x="1715" y="44462"/>
                    <a:pt x="3922" y="38663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906045" y="314160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 txBox="1"/>
            <p:nvPr/>
          </p:nvSpPr>
          <p:spPr>
            <a:xfrm>
              <a:off x="920290" y="328405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Measure Performance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40" y="9538"/>
                  </a:moveTo>
                  <a:lnTo>
                    <a:pt x="27540" y="9538"/>
                  </a:lnTo>
                  <a:cubicBezTo>
                    <a:pt x="31322" y="7105"/>
                    <a:pt x="35366" y="5105"/>
                    <a:pt x="39596" y="3575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5" name="Shape 505" descr="Truth Table Confusion Matrix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454" y="1590673"/>
            <a:ext cx="4303187" cy="723902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Shape 506"/>
          <p:cNvSpPr txBox="1"/>
          <p:nvPr/>
        </p:nvSpPr>
        <p:spPr>
          <a:xfrm>
            <a:off x="1325371" y="3362072"/>
            <a:ext cx="10336588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ways to measure ‘performance’ – you need to know your business problem.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– Share of correctly classified observations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 (Positive pred value) –How accurate are we in positive predictions?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(Sensitivity) – What % of the actual positives can we accurately predict?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 Score – The harmonic mean between Recall &amp; Precision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1484309" y="289561"/>
            <a:ext cx="10018713" cy="65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CA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Performance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Shape 513"/>
          <p:cNvSpPr txBox="1">
            <a:spLocks noGrp="1"/>
          </p:cNvSpPr>
          <p:nvPr>
            <p:ph type="sldNum" idx="12"/>
          </p:nvPr>
        </p:nvSpPr>
        <p:spPr>
          <a:xfrm>
            <a:off x="11640833" y="648622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0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4" name="Shape 514"/>
          <p:cNvGrpSpPr/>
          <p:nvPr/>
        </p:nvGrpSpPr>
        <p:grpSpPr>
          <a:xfrm>
            <a:off x="10003486" y="76707"/>
            <a:ext cx="2073260" cy="1875408"/>
            <a:chOff x="745186" y="508"/>
            <a:chExt cx="2073260" cy="1875408"/>
          </a:xfrm>
        </p:grpSpPr>
        <p:sp>
          <p:nvSpPr>
            <p:cNvPr id="515" name="Shape 515"/>
            <p:cNvSpPr/>
            <p:nvPr/>
          </p:nvSpPr>
          <p:spPr>
            <a:xfrm>
              <a:off x="1557349" y="50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 txBox="1"/>
            <p:nvPr/>
          </p:nvSpPr>
          <p:spPr>
            <a:xfrm>
              <a:off x="1571594" y="1475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Clear Problem Statement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403" y="3575"/>
                  </a:moveTo>
                  <a:cubicBezTo>
                    <a:pt x="84632" y="5104"/>
                    <a:pt x="88676" y="7104"/>
                    <a:pt x="92459" y="9538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208653" y="314160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 txBox="1"/>
            <p:nvPr/>
          </p:nvSpPr>
          <p:spPr>
            <a:xfrm>
              <a:off x="2222898" y="328405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Acquire Data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077" y="38663"/>
                  </a:moveTo>
                  <a:lnTo>
                    <a:pt x="116077" y="38663"/>
                  </a:lnTo>
                  <a:cubicBezTo>
                    <a:pt x="118283" y="44462"/>
                    <a:pt x="119577" y="50569"/>
                    <a:pt x="119912" y="56764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369512" y="101892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 txBox="1"/>
            <p:nvPr/>
          </p:nvSpPr>
          <p:spPr>
            <a:xfrm>
              <a:off x="2383757" y="103317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Cleanse Data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965" y="88188"/>
                  </a:moveTo>
                  <a:cubicBezTo>
                    <a:pt x="110678" y="92484"/>
                    <a:pt x="107878" y="96487"/>
                    <a:pt x="104624" y="100106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918795" y="1584109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 txBox="1"/>
            <p:nvPr/>
          </p:nvSpPr>
          <p:spPr>
            <a:xfrm>
              <a:off x="1933040" y="1598354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Split Data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954" y="119703"/>
                  </a:moveTo>
                  <a:cubicBezTo>
                    <a:pt x="61994" y="120098"/>
                    <a:pt x="58005" y="120098"/>
                    <a:pt x="54045" y="119703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195902" y="1584109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Shape 528"/>
            <p:cNvSpPr txBox="1"/>
            <p:nvPr/>
          </p:nvSpPr>
          <p:spPr>
            <a:xfrm>
              <a:off x="1210147" y="1598354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Train Model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74" y="100107"/>
                  </a:moveTo>
                  <a:cubicBezTo>
                    <a:pt x="12121" y="96487"/>
                    <a:pt x="9320" y="92485"/>
                    <a:pt x="7033" y="88189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745186" y="101892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 txBox="1"/>
            <p:nvPr/>
          </p:nvSpPr>
          <p:spPr>
            <a:xfrm>
              <a:off x="759431" y="103317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Score Test Data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" y="56764"/>
                  </a:moveTo>
                  <a:lnTo>
                    <a:pt x="87" y="56764"/>
                  </a:lnTo>
                  <a:cubicBezTo>
                    <a:pt x="422" y="50568"/>
                    <a:pt x="1715" y="44462"/>
                    <a:pt x="3922" y="38663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906045" y="314160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 txBox="1"/>
            <p:nvPr/>
          </p:nvSpPr>
          <p:spPr>
            <a:xfrm>
              <a:off x="920290" y="328405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Measure Performance</a:t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40" y="9538"/>
                  </a:moveTo>
                  <a:lnTo>
                    <a:pt x="27540" y="9538"/>
                  </a:lnTo>
                  <a:cubicBezTo>
                    <a:pt x="31322" y="7105"/>
                    <a:pt x="35366" y="5105"/>
                    <a:pt x="39596" y="3575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6" name="Shape 536"/>
          <p:cNvSpPr txBox="1"/>
          <p:nvPr/>
        </p:nvSpPr>
        <p:spPr>
          <a:xfrm>
            <a:off x="1484309" y="1490959"/>
            <a:ext cx="79512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confusionMatrix (</a:t>
            </a:r>
            <a:r>
              <a:rPr lang="en-CA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predicted labels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CA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labels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CA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 class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3622769" y="1933872"/>
            <a:ext cx="490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❶</a:t>
            </a: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1298424" y="2205211"/>
            <a:ext cx="20386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❶ predicted labels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5826213" y="1933872"/>
            <a:ext cx="490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❷</a:t>
            </a: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1295061" y="2662954"/>
            <a:ext cx="17107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❷ actual labels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1295060" y="4411858"/>
            <a:ext cx="5476676" cy="746738"/>
          </a:xfrm>
          <a:prstGeom prst="flowChartAlternateProcess">
            <a:avLst/>
          </a:prstGeom>
          <a:solidFill>
            <a:schemeClr val="lt2"/>
          </a:solidFill>
          <a:ln w="158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confusionMatrix (predictions,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test$type, positive = “spam”)</a:t>
            </a:r>
            <a:endParaRPr/>
          </a:p>
        </p:txBody>
      </p:sp>
      <p:pic>
        <p:nvPicPr>
          <p:cNvPr id="542" name="Shape 5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1430" y="2463564"/>
            <a:ext cx="4089403" cy="4319022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Shape 543"/>
          <p:cNvSpPr/>
          <p:nvPr/>
        </p:nvSpPr>
        <p:spPr>
          <a:xfrm>
            <a:off x="8352618" y="3664815"/>
            <a:ext cx="490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❶</a:t>
            </a: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7485059" y="4128635"/>
            <a:ext cx="490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❷</a:t>
            </a: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7855985" y="5018744"/>
            <a:ext cx="490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❸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7855985" y="5352194"/>
            <a:ext cx="490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❹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1295060" y="3172865"/>
            <a:ext cx="2541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❸ positive class defined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7461698" y="1955804"/>
            <a:ext cx="490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❸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title"/>
          </p:nvPr>
        </p:nvSpPr>
        <p:spPr>
          <a:xfrm>
            <a:off x="1484309" y="289561"/>
            <a:ext cx="10018713" cy="65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CA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Output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Shape 554"/>
          <p:cNvSpPr txBox="1">
            <a:spLocks noGrp="1"/>
          </p:cNvSpPr>
          <p:nvPr>
            <p:ph type="sldNum" idx="12"/>
          </p:nvPr>
        </p:nvSpPr>
        <p:spPr>
          <a:xfrm>
            <a:off x="11640833" y="648689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0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5" name="Shape 5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4309" y="1336792"/>
            <a:ext cx="4212701" cy="4322439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Shape 556"/>
          <p:cNvSpPr/>
          <p:nvPr/>
        </p:nvSpPr>
        <p:spPr>
          <a:xfrm>
            <a:off x="5984063" y="1654861"/>
            <a:ext cx="20448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❶ 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(TP + TN) / Total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5984063" y="2237939"/>
            <a:ext cx="605841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❷ 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model contains only positive or negative is the no information rate.  If we guess everything is not spam, we’d be right 59.3% of the time.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5984063" y="3464931"/>
            <a:ext cx="38258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❸ 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– what % of TP can we find?</a:t>
            </a:r>
            <a:r>
              <a:rPr lang="en-CA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5984063" y="4297519"/>
            <a:ext cx="49724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❹ 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guess positive, how accurate are we?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5984064" y="5289899"/>
            <a:ext cx="41778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Generally, models with high recall and high precision make useful models. 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title"/>
          </p:nvPr>
        </p:nvSpPr>
        <p:spPr>
          <a:xfrm>
            <a:off x="1484309" y="289561"/>
            <a:ext cx="10018713" cy="65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CA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Various Models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Shape 567"/>
          <p:cNvSpPr txBox="1">
            <a:spLocks noGrp="1"/>
          </p:cNvSpPr>
          <p:nvPr>
            <p:ph type="sldNum" idx="12"/>
          </p:nvPr>
        </p:nvSpPr>
        <p:spPr>
          <a:xfrm>
            <a:off x="11640833" y="648689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0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1484309" y="1196903"/>
            <a:ext cx="972949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the ‘best’ model </a:t>
            </a:r>
            <a:r>
              <a:rPr lang="en-CA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if it’s close choose simplicity and explainability.</a:t>
            </a:r>
            <a:endParaRPr sz="20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9868618" y="5958891"/>
            <a:ext cx="966159" cy="35368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rnd" cmpd="sng">
            <a:solidFill>
              <a:srgbClr val="237D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9521982" y="6312574"/>
            <a:ext cx="16594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Winning Model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2757577" y="5958891"/>
            <a:ext cx="966159" cy="370917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rnd" cmpd="sng">
            <a:solidFill>
              <a:srgbClr val="237D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2126313" y="6329808"/>
            <a:ext cx="22659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Easiest to Understand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3" name="Shape 5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5220" y="1967411"/>
            <a:ext cx="3562238" cy="382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Shape 5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03099" y="1967411"/>
            <a:ext cx="3742456" cy="3832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Shape 5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11196" y="1967411"/>
            <a:ext cx="3353990" cy="3826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484309" y="289561"/>
            <a:ext cx="10018713" cy="65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CA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Roadmap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484310" y="1436915"/>
            <a:ext cx="10018713" cy="43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6477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11640833" y="648689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" name="Shape 149"/>
          <p:cNvGrpSpPr/>
          <p:nvPr/>
        </p:nvGrpSpPr>
        <p:grpSpPr>
          <a:xfrm>
            <a:off x="1487443" y="2113364"/>
            <a:ext cx="10012450" cy="2747160"/>
            <a:chOff x="3130" y="803676"/>
            <a:chExt cx="10012450" cy="2747160"/>
          </a:xfrm>
        </p:grpSpPr>
        <p:sp>
          <p:nvSpPr>
            <p:cNvPr id="150" name="Shape 150"/>
            <p:cNvSpPr/>
            <p:nvPr/>
          </p:nvSpPr>
          <p:spPr>
            <a:xfrm>
              <a:off x="3130" y="803676"/>
              <a:ext cx="3052576" cy="748800"/>
            </a:xfrm>
            <a:prstGeom prst="rect">
              <a:avLst/>
            </a:prstGeom>
            <a:solidFill>
              <a:schemeClr val="accent2"/>
            </a:solidFill>
            <a:ln w="15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3130" y="803676"/>
              <a:ext cx="3052576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900" tIns="105650" rIns="184900" bIns="105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Session 1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3130" y="1552476"/>
              <a:ext cx="3052576" cy="1998360"/>
            </a:xfrm>
            <a:prstGeom prst="rect">
              <a:avLst/>
            </a:prstGeom>
            <a:solidFill>
              <a:srgbClr val="D7E9CF">
                <a:alpha val="89803"/>
              </a:srgbClr>
            </a:solidFill>
            <a:ln w="15875" cap="rnd" cmpd="sng">
              <a:solidFill>
                <a:srgbClr val="D7E9C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3130" y="1552476"/>
              <a:ext cx="3052576" cy="1998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8675" tIns="138675" rIns="184900" bIns="20802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lang="en-CA" sz="2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Defining R</a:t>
              </a:r>
              <a:endPara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lang="en-CA" sz="2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Dataframes</a:t>
              </a:r>
              <a:endPara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lang="en-CA" sz="2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Basic Functions</a:t>
              </a:r>
              <a:endPara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lang="en-CA" sz="2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Manipulation</a:t>
              </a:r>
              <a:endPara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3483067" y="803676"/>
              <a:ext cx="3052576" cy="748800"/>
            </a:xfrm>
            <a:prstGeom prst="rect">
              <a:avLst/>
            </a:prstGeom>
            <a:solidFill>
              <a:schemeClr val="accent2"/>
            </a:solidFill>
            <a:ln w="15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3483067" y="803676"/>
              <a:ext cx="3052576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900" tIns="105650" rIns="184900" bIns="105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Session 2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3483067" y="1552476"/>
              <a:ext cx="3052576" cy="1998360"/>
            </a:xfrm>
            <a:prstGeom prst="rect">
              <a:avLst/>
            </a:prstGeom>
            <a:solidFill>
              <a:srgbClr val="D7E9CF">
                <a:alpha val="89803"/>
              </a:srgbClr>
            </a:solidFill>
            <a:ln w="15875" cap="rnd" cmpd="sng">
              <a:solidFill>
                <a:srgbClr val="D7E9C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3483067" y="1552476"/>
              <a:ext cx="3052576" cy="1998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8675" tIns="138675" rIns="184900" bIns="20802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lang="en-CA" sz="2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Apply</a:t>
              </a:r>
              <a:endPara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lang="en-CA" sz="2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Functions/Macros</a:t>
              </a:r>
              <a:endPara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lang="en-CA" sz="2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Visualization</a:t>
              </a:r>
              <a:endPara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963004" y="803676"/>
              <a:ext cx="3052576" cy="748800"/>
            </a:xfrm>
            <a:prstGeom prst="rect">
              <a:avLst/>
            </a:prstGeom>
            <a:solidFill>
              <a:schemeClr val="accent2"/>
            </a:solidFill>
            <a:ln w="15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6963004" y="803676"/>
              <a:ext cx="3052576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900" tIns="105650" rIns="184900" bIns="105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Session 3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6963004" y="1552476"/>
              <a:ext cx="3052576" cy="1998360"/>
            </a:xfrm>
            <a:prstGeom prst="rect">
              <a:avLst/>
            </a:prstGeom>
            <a:solidFill>
              <a:srgbClr val="D7E9CF">
                <a:alpha val="89803"/>
              </a:srgbClr>
            </a:solidFill>
            <a:ln w="15875" cap="rnd" cmpd="sng">
              <a:solidFill>
                <a:srgbClr val="D7E9C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6963004" y="1552476"/>
              <a:ext cx="3052576" cy="1998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8675" tIns="138675" rIns="184900" bIns="20802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lang="en-CA" sz="2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lang="en-CA" sz="2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 Series (Notes Only)</a:t>
              </a:r>
              <a:endParaRPr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CA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Series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Shape 58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0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xfrm>
            <a:off x="1484309" y="289561"/>
            <a:ext cx="10018713" cy="65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CA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Series Forecasting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1550375" y="1172519"/>
            <a:ext cx="3059410" cy="5018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lang="en-CA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Series Forecasting is focused on </a:t>
            </a:r>
            <a:r>
              <a:rPr lang="en-CA" sz="2400" b="1" i="1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predicting future values</a:t>
            </a:r>
            <a:r>
              <a:rPr lang="en-CA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</a:t>
            </a:r>
            <a:r>
              <a:rPr lang="en-CA" sz="2400" b="1" i="1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previously observed prior</a:t>
            </a:r>
            <a:r>
              <a:rPr lang="en-CA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values. 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lang="en-CA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won’t cover the theory but it’s in your econometrics textbooks.   Look for Exponential Smoothing, ARIMA, Holt Winters, etc..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Shape 588"/>
          <p:cNvSpPr txBox="1">
            <a:spLocks noGrp="1"/>
          </p:cNvSpPr>
          <p:nvPr>
            <p:ph type="sldNum" idx="12"/>
          </p:nvPr>
        </p:nvSpPr>
        <p:spPr>
          <a:xfrm>
            <a:off x="11640833" y="648689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0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2648933" y="6619836"/>
            <a:ext cx="36021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https://anomaly.io/seasonal-trend-decomposition-in-r/</a:t>
            </a:r>
            <a:endParaRPr/>
          </a:p>
        </p:txBody>
      </p:sp>
      <p:pic>
        <p:nvPicPr>
          <p:cNvPr id="590" name="Shape 5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6559" y="947369"/>
            <a:ext cx="7448667" cy="58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title"/>
          </p:nvPr>
        </p:nvSpPr>
        <p:spPr>
          <a:xfrm>
            <a:off x="1484309" y="289561"/>
            <a:ext cx="10018713" cy="65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CA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 of Time Series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Shape 596"/>
          <p:cNvSpPr txBox="1">
            <a:spLocks noGrp="1"/>
          </p:cNvSpPr>
          <p:nvPr>
            <p:ph type="sldNum" idx="12"/>
          </p:nvPr>
        </p:nvSpPr>
        <p:spPr>
          <a:xfrm>
            <a:off x="11640833" y="648689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0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7" name="Shape 5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3117" y="808186"/>
            <a:ext cx="7448667" cy="58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Shape 598"/>
          <p:cNvSpPr/>
          <p:nvPr/>
        </p:nvSpPr>
        <p:spPr>
          <a:xfrm>
            <a:off x="9669065" y="1676109"/>
            <a:ext cx="10021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raw data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9669065" y="2905192"/>
            <a:ext cx="1056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❶ trend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9669065" y="4147972"/>
            <a:ext cx="25229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❷ seasonal fluctuations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Shape 601"/>
          <p:cNvSpPr/>
          <p:nvPr/>
        </p:nvSpPr>
        <p:spPr>
          <a:xfrm>
            <a:off x="9669065" y="5285376"/>
            <a:ext cx="11544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❸ ‘noise’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1484309" y="289561"/>
            <a:ext cx="10018713" cy="65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CA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 package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1484310" y="1436915"/>
            <a:ext cx="10018713" cy="43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lang="en-CA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Unsurprisingly, there’s a great R package to cover</a:t>
            </a:r>
            <a:endParaRPr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CA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Runs several different types of models to find the one with the best performance (highest accuracy) and provides a forecast for future periods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CA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do the common time series forecasting models</a:t>
            </a:r>
            <a:r>
              <a:rPr lang="en-CA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Shape 608"/>
          <p:cNvSpPr txBox="1">
            <a:spLocks noGrp="1"/>
          </p:cNvSpPr>
          <p:nvPr>
            <p:ph type="sldNum" idx="12"/>
          </p:nvPr>
        </p:nvSpPr>
        <p:spPr>
          <a:xfrm>
            <a:off x="11640833" y="648689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0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3003185" y="3614058"/>
            <a:ext cx="6226816" cy="2450857"/>
          </a:xfrm>
          <a:prstGeom prst="flowChartAlternateProcess">
            <a:avLst/>
          </a:prstGeom>
          <a:solidFill>
            <a:schemeClr val="lt2"/>
          </a:solidFill>
          <a:ln w="158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 (forecast)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#Function to turn data into a time series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ts_data &lt;- ts (data, frequency = 12)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data(gas)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decompose_gas &lt;-  decompose(gas, “multiplicative")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#The plot from the prior screen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plot(decompose_gas)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>
            <a:spLocks noGrp="1"/>
          </p:cNvSpPr>
          <p:nvPr>
            <p:ph type="title"/>
          </p:nvPr>
        </p:nvSpPr>
        <p:spPr>
          <a:xfrm>
            <a:off x="1484309" y="289561"/>
            <a:ext cx="10018713" cy="65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CA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 package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1484310" y="1436915"/>
            <a:ext cx="10018713" cy="43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lang="en-CA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Unsurprisingly, there’s a great R package to cover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Shape 616"/>
          <p:cNvSpPr txBox="1">
            <a:spLocks noGrp="1"/>
          </p:cNvSpPr>
          <p:nvPr>
            <p:ph type="sldNum" idx="12"/>
          </p:nvPr>
        </p:nvSpPr>
        <p:spPr>
          <a:xfrm>
            <a:off x="11640833" y="648689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0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1239212" y="3035544"/>
            <a:ext cx="4124639" cy="2450857"/>
          </a:xfrm>
          <a:prstGeom prst="flowChartAlternateProcess">
            <a:avLst/>
          </a:prstGeom>
          <a:solidFill>
            <a:schemeClr val="lt2"/>
          </a:solidFill>
          <a:ln w="158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 &lt;- forecast (gas, h = 12, allow.multiplicative.trend = TRUE)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 (f)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summary (f)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18" name="Shape 6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3772" y="1447693"/>
            <a:ext cx="3555923" cy="1948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Shape 6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4441" y="3828929"/>
            <a:ext cx="3794587" cy="2225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title"/>
          </p:nvPr>
        </p:nvSpPr>
        <p:spPr>
          <a:xfrm>
            <a:off x="1484309" y="289561"/>
            <a:ext cx="10018713" cy="65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CA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 package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1484310" y="1436915"/>
            <a:ext cx="10018713" cy="43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lang="en-CA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plot function shows the historical, predicted data and the confidence intervals.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Shape 626"/>
          <p:cNvSpPr txBox="1">
            <a:spLocks noGrp="1"/>
          </p:cNvSpPr>
          <p:nvPr>
            <p:ph type="sldNum" idx="12"/>
          </p:nvPr>
        </p:nvSpPr>
        <p:spPr>
          <a:xfrm>
            <a:off x="11640833" y="648689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0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7" name="Shape 6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8339" y="2134328"/>
            <a:ext cx="8609590" cy="4717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title"/>
          </p:nvPr>
        </p:nvSpPr>
        <p:spPr>
          <a:xfrm>
            <a:off x="1484309" y="289561"/>
            <a:ext cx="10018713" cy="65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CA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 package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1484310" y="1436915"/>
            <a:ext cx="10018713" cy="43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lang="en-CA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produces all the details about the model selected by the forecast function including the seasonality, error measures, model specifications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Shape 634"/>
          <p:cNvSpPr txBox="1">
            <a:spLocks noGrp="1"/>
          </p:cNvSpPr>
          <p:nvPr>
            <p:ph type="sldNum" idx="12"/>
          </p:nvPr>
        </p:nvSpPr>
        <p:spPr>
          <a:xfrm>
            <a:off x="11640833" y="648689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0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5" name="Shape 6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0908" y="2440350"/>
            <a:ext cx="6900419" cy="4046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CA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Workshop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Shape 64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0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title"/>
          </p:nvPr>
        </p:nvSpPr>
        <p:spPr>
          <a:xfrm>
            <a:off x="1484309" y="289561"/>
            <a:ext cx="10018713" cy="65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CA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Workshop – 20 minutes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1484310" y="1436915"/>
            <a:ext cx="10018713" cy="475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lang="en-CA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the caret package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lang="en-CA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the data </a:t>
            </a:r>
            <a:r>
              <a:rPr lang="en-CA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GermanCredit</a:t>
            </a:r>
            <a:r>
              <a:rPr lang="en-CA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lang="en-CA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need to build a model to predict whether someone will pay back a loan.   It is pretty clean but you may still choose to create some variables.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lang="en-CA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your data set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lang="en-CA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2 models - your choice what type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lang="en-CA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your model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lang="en-CA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the performance of the model, what do you prefer? Why?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Shape 649"/>
          <p:cNvSpPr txBox="1">
            <a:spLocks noGrp="1"/>
          </p:cNvSpPr>
          <p:nvPr>
            <p:ph type="sldNum" idx="12"/>
          </p:nvPr>
        </p:nvSpPr>
        <p:spPr>
          <a:xfrm>
            <a:off x="11640833" y="648689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0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484309" y="289561"/>
            <a:ext cx="10018713" cy="65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CA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1484310" y="1436915"/>
            <a:ext cx="10018713" cy="43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lang="en-CA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Modeling Process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lang="en-CA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in 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AutoNum type="arabicParenR"/>
            </a:pPr>
            <a:r>
              <a:rPr lang="en-CA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AutoNum type="arabicParenR"/>
            </a:pPr>
            <a:r>
              <a:rPr lang="en-CA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- rpart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AutoNum type="arabicParenR"/>
            </a:pPr>
            <a:r>
              <a:rPr lang="en-CA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– randomForest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3622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lang="en-CA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Series Forecasting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AutoNum type="arabicParenR"/>
            </a:pPr>
            <a:r>
              <a:rPr lang="en-CA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 package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3622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11640833" y="648689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1484309" y="289561"/>
            <a:ext cx="10018713" cy="65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CA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Modeling Process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11640833" y="648689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Shape 177"/>
          <p:cNvGrpSpPr/>
          <p:nvPr/>
        </p:nvGrpSpPr>
        <p:grpSpPr>
          <a:xfrm>
            <a:off x="3343362" y="1059754"/>
            <a:ext cx="6300603" cy="5698929"/>
            <a:chOff x="3085245" y="4066"/>
            <a:chExt cx="6300603" cy="5698929"/>
          </a:xfrm>
        </p:grpSpPr>
        <p:sp>
          <p:nvSpPr>
            <p:cNvPr id="178" name="Shape 178"/>
            <p:cNvSpPr/>
            <p:nvPr/>
          </p:nvSpPr>
          <p:spPr>
            <a:xfrm>
              <a:off x="5552773" y="4066"/>
              <a:ext cx="1365548" cy="887606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5596102" y="47395"/>
              <a:ext cx="1278890" cy="800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Clear Problem Statement</a:t>
              </a: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3704562" y="447869"/>
              <a:ext cx="5061969" cy="50619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414" y="3579"/>
                  </a:moveTo>
                  <a:lnTo>
                    <a:pt x="80414" y="3579"/>
                  </a:lnTo>
                  <a:cubicBezTo>
                    <a:pt x="84635" y="5106"/>
                    <a:pt x="88672" y="7103"/>
                    <a:pt x="92448" y="9531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7531576" y="957007"/>
              <a:ext cx="1365548" cy="887606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7574905" y="1000336"/>
              <a:ext cx="1278890" cy="800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Acquire Data</a:t>
              </a: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3704562" y="447869"/>
              <a:ext cx="5061969" cy="50619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081" y="38671"/>
                  </a:moveTo>
                  <a:lnTo>
                    <a:pt x="116081" y="38671"/>
                  </a:lnTo>
                  <a:cubicBezTo>
                    <a:pt x="118285" y="44466"/>
                    <a:pt x="119577" y="50567"/>
                    <a:pt x="119912" y="56757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8020300" y="3098248"/>
              <a:ext cx="1365548" cy="887606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8063629" y="3141577"/>
              <a:ext cx="1278890" cy="800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Cleanse Data</a:t>
              </a: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3704562" y="447869"/>
              <a:ext cx="5061969" cy="50619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962" y="88195"/>
                  </a:moveTo>
                  <a:lnTo>
                    <a:pt x="112962" y="88195"/>
                  </a:lnTo>
                  <a:cubicBezTo>
                    <a:pt x="110678" y="92486"/>
                    <a:pt x="107881" y="96483"/>
                    <a:pt x="104633" y="100098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650926" y="4815389"/>
              <a:ext cx="1365548" cy="887606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6694255" y="4858718"/>
              <a:ext cx="1278890" cy="800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Split Data</a:t>
              </a: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3704562" y="447869"/>
              <a:ext cx="5061969" cy="50619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943" y="119704"/>
                  </a:moveTo>
                  <a:lnTo>
                    <a:pt x="65943" y="119704"/>
                  </a:lnTo>
                  <a:cubicBezTo>
                    <a:pt x="61991" y="120097"/>
                    <a:pt x="58009" y="120097"/>
                    <a:pt x="54057" y="119704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454620" y="4815389"/>
              <a:ext cx="1365548" cy="887606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4497949" y="4858718"/>
              <a:ext cx="1278890" cy="800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Train Model</a:t>
              </a: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3704562" y="447869"/>
              <a:ext cx="5061969" cy="50619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66" y="100098"/>
                  </a:moveTo>
                  <a:cubicBezTo>
                    <a:pt x="12118" y="96482"/>
                    <a:pt x="9321" y="92485"/>
                    <a:pt x="7037" y="88195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3085245" y="3098248"/>
              <a:ext cx="1365548" cy="887606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3128574" y="3141577"/>
              <a:ext cx="1278890" cy="800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Score Test Data</a:t>
              </a: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3704562" y="447869"/>
              <a:ext cx="5061969" cy="50619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" y="56757"/>
                  </a:moveTo>
                  <a:lnTo>
                    <a:pt x="87" y="56757"/>
                  </a:lnTo>
                  <a:cubicBezTo>
                    <a:pt x="422" y="50567"/>
                    <a:pt x="1714" y="44466"/>
                    <a:pt x="3918" y="38671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3573969" y="957007"/>
              <a:ext cx="1365548" cy="887606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3617298" y="1000336"/>
              <a:ext cx="1278890" cy="800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Measure Performance</a:t>
              </a: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3704562" y="447869"/>
              <a:ext cx="5061969" cy="50619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50" y="9531"/>
                  </a:moveTo>
                  <a:lnTo>
                    <a:pt x="27550" y="9531"/>
                  </a:lnTo>
                  <a:cubicBezTo>
                    <a:pt x="31326" y="7103"/>
                    <a:pt x="35363" y="5107"/>
                    <a:pt x="39584" y="3579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2133600" y="95251"/>
            <a:ext cx="6347713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CA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Modeling Process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923423" y="1317160"/>
            <a:ext cx="4734552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Char char="•"/>
            </a:pPr>
            <a:r>
              <a:rPr lang="en-CA" sz="222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CA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lassification </a:t>
            </a:r>
            <a:r>
              <a:rPr lang="en-CA" sz="222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CA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 </a:t>
            </a:r>
            <a:r>
              <a:rPr lang="en-CA" sz="222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</a:t>
            </a:r>
            <a:r>
              <a:rPr lang="en-CA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gression </a:t>
            </a:r>
            <a:r>
              <a:rPr lang="en-CA" sz="222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CA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raining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Char char="•"/>
            </a:pPr>
            <a:r>
              <a:rPr lang="en-CA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Caret unifies over a few hundred R packages including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Char char="•"/>
            </a:pPr>
            <a:r>
              <a:rPr lang="en-CA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training and model evaluation easier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Char char="•"/>
            </a:pPr>
            <a:r>
              <a:rPr lang="en-CA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advanced tools like k-fold cross validation or bootstrapped models</a:t>
            </a:r>
            <a:endParaRPr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0275" y="3917485"/>
            <a:ext cx="2618962" cy="2740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57990" y="3917485"/>
            <a:ext cx="2884141" cy="288414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/>
        </p:nvSpPr>
        <p:spPr>
          <a:xfrm>
            <a:off x="6657975" y="743606"/>
            <a:ext cx="1608667" cy="2771120"/>
          </a:xfrm>
          <a:prstGeom prst="leftBrace">
            <a:avLst>
              <a:gd name="adj1" fmla="val 8333"/>
              <a:gd name="adj2" fmla="val 28006"/>
            </a:avLst>
          </a:prstGeom>
          <a:solidFill>
            <a:schemeClr val="lt1"/>
          </a:solidFill>
          <a:ln w="222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7513109" y="965421"/>
            <a:ext cx="3283760" cy="2308324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C0E5F9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RandomForests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Vector Machine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Network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K-Nearest Neighbour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Naïve Bayesian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484309" y="289561"/>
            <a:ext cx="10018713" cy="65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CA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the Problem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11640833" y="648689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" name="Shape 216"/>
          <p:cNvGrpSpPr/>
          <p:nvPr/>
        </p:nvGrpSpPr>
        <p:grpSpPr>
          <a:xfrm>
            <a:off x="10003486" y="76707"/>
            <a:ext cx="2073260" cy="1875408"/>
            <a:chOff x="745186" y="508"/>
            <a:chExt cx="2073260" cy="1875408"/>
          </a:xfrm>
        </p:grpSpPr>
        <p:sp>
          <p:nvSpPr>
            <p:cNvPr id="217" name="Shape 217"/>
            <p:cNvSpPr/>
            <p:nvPr/>
          </p:nvSpPr>
          <p:spPr>
            <a:xfrm>
              <a:off x="1557349" y="50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1571594" y="1475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Clear Problem Statement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403" y="3575"/>
                  </a:moveTo>
                  <a:cubicBezTo>
                    <a:pt x="84632" y="5104"/>
                    <a:pt x="88676" y="7104"/>
                    <a:pt x="92459" y="9538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208653" y="314160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 txBox="1"/>
            <p:nvPr/>
          </p:nvSpPr>
          <p:spPr>
            <a:xfrm>
              <a:off x="2222898" y="328405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Acquire Data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077" y="38663"/>
                  </a:moveTo>
                  <a:lnTo>
                    <a:pt x="116077" y="38663"/>
                  </a:lnTo>
                  <a:cubicBezTo>
                    <a:pt x="118283" y="44462"/>
                    <a:pt x="119577" y="50569"/>
                    <a:pt x="119912" y="56764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2369512" y="101892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2383757" y="103317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Cleanse Data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965" y="88188"/>
                  </a:moveTo>
                  <a:cubicBezTo>
                    <a:pt x="110678" y="92484"/>
                    <a:pt x="107878" y="96487"/>
                    <a:pt x="104624" y="100106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918795" y="1584109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 txBox="1"/>
            <p:nvPr/>
          </p:nvSpPr>
          <p:spPr>
            <a:xfrm>
              <a:off x="1933040" y="1598354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Split Data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954" y="119703"/>
                  </a:moveTo>
                  <a:cubicBezTo>
                    <a:pt x="61994" y="120098"/>
                    <a:pt x="58005" y="120098"/>
                    <a:pt x="54045" y="119703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195902" y="1584109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1210147" y="1598354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Train Model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74" y="100107"/>
                  </a:moveTo>
                  <a:cubicBezTo>
                    <a:pt x="12121" y="96487"/>
                    <a:pt x="9320" y="92485"/>
                    <a:pt x="7033" y="88189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745186" y="101892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759431" y="103317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Score Test Data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" y="56764"/>
                  </a:moveTo>
                  <a:lnTo>
                    <a:pt x="87" y="56764"/>
                  </a:lnTo>
                  <a:cubicBezTo>
                    <a:pt x="422" y="50568"/>
                    <a:pt x="1715" y="44462"/>
                    <a:pt x="3922" y="38663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906045" y="314160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920290" y="328405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Measure Performance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40" y="9538"/>
                  </a:moveTo>
                  <a:lnTo>
                    <a:pt x="27540" y="9538"/>
                  </a:lnTo>
                  <a:cubicBezTo>
                    <a:pt x="31322" y="7105"/>
                    <a:pt x="35366" y="5105"/>
                    <a:pt x="39596" y="3575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38" name="Shape 238"/>
          <p:cNvGraphicFramePr/>
          <p:nvPr/>
        </p:nvGraphicFramePr>
        <p:xfrm>
          <a:off x="1889125" y="1952624"/>
          <a:ext cx="8902700" cy="4316780"/>
        </p:xfrm>
        <a:graphic>
          <a:graphicData uri="http://schemas.openxmlformats.org/drawingml/2006/table">
            <a:tbl>
              <a:tblPr firstRow="1" bandRow="1">
                <a:noFill/>
                <a:tableStyleId>{9D70FF9D-2AC3-4621-8531-701389C6BDE2}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6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Questions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Marketing Example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What’s the </a:t>
                      </a:r>
                      <a:r>
                        <a:rPr lang="en-CA" sz="1800" b="1"/>
                        <a:t>business challenge</a:t>
                      </a:r>
                      <a:r>
                        <a:rPr lang="en-CA" sz="1800"/>
                        <a:t>? (Is it action oriented or knowledge oriented)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We are losing customers and want to be able to know what we should do; we want to know the possible drivers </a:t>
                      </a:r>
                      <a:r>
                        <a:rPr lang="en-CA" sz="1800" b="1"/>
                        <a:t>and </a:t>
                      </a:r>
                      <a:r>
                        <a:rPr lang="en-CA" sz="1800"/>
                        <a:t>take action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How would you define that with your available data?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There is no contract, customers can leave whenever; they pay a monthly fixed cost – </a:t>
                      </a:r>
                      <a:r>
                        <a:rPr lang="en-CA" sz="1800" b="1" dirty="0"/>
                        <a:t>termination of service</a:t>
                      </a:r>
                      <a:endParaRPr sz="1800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How will the business action this?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We want to reach out to customers via email to try and ‘save them’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6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When is the right time to act?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We need to get out in front of this – ideally we want to know cx that may leave 2 months from now (skip months)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9A74-4BD4-49CA-AD73-7AD466BF1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Windows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29F14-7EE8-4C58-BB85-91F938B900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7</a:t>
            </a:fld>
            <a:endParaRPr lang="en-CA"/>
          </a:p>
        </p:txBody>
      </p:sp>
      <p:grpSp>
        <p:nvGrpSpPr>
          <p:cNvPr id="5" name="Shape 216">
            <a:extLst>
              <a:ext uri="{FF2B5EF4-FFF2-40B4-BE49-F238E27FC236}">
                <a16:creationId xmlns:a16="http://schemas.microsoft.com/office/drawing/2014/main" id="{24155468-9B00-4418-909D-95706D84A578}"/>
              </a:ext>
            </a:extLst>
          </p:cNvPr>
          <p:cNvGrpSpPr/>
          <p:nvPr/>
        </p:nvGrpSpPr>
        <p:grpSpPr>
          <a:xfrm>
            <a:off x="10003486" y="76707"/>
            <a:ext cx="2073260" cy="1875408"/>
            <a:chOff x="745186" y="508"/>
            <a:chExt cx="2073260" cy="1875408"/>
          </a:xfrm>
        </p:grpSpPr>
        <p:sp>
          <p:nvSpPr>
            <p:cNvPr id="6" name="Shape 217">
              <a:extLst>
                <a:ext uri="{FF2B5EF4-FFF2-40B4-BE49-F238E27FC236}">
                  <a16:creationId xmlns:a16="http://schemas.microsoft.com/office/drawing/2014/main" id="{A143211D-2845-4BCA-8F63-B51895E63E32}"/>
                </a:ext>
              </a:extLst>
            </p:cNvPr>
            <p:cNvSpPr/>
            <p:nvPr/>
          </p:nvSpPr>
          <p:spPr>
            <a:xfrm>
              <a:off x="1557349" y="50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218">
              <a:extLst>
                <a:ext uri="{FF2B5EF4-FFF2-40B4-BE49-F238E27FC236}">
                  <a16:creationId xmlns:a16="http://schemas.microsoft.com/office/drawing/2014/main" id="{E3D079D0-B9A4-4124-9B8C-B5985CA0CB91}"/>
                </a:ext>
              </a:extLst>
            </p:cNvPr>
            <p:cNvSpPr txBox="1"/>
            <p:nvPr/>
          </p:nvSpPr>
          <p:spPr>
            <a:xfrm>
              <a:off x="1571594" y="1475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Clear Problem Statement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Shape 219">
              <a:extLst>
                <a:ext uri="{FF2B5EF4-FFF2-40B4-BE49-F238E27FC236}">
                  <a16:creationId xmlns:a16="http://schemas.microsoft.com/office/drawing/2014/main" id="{0DC93D19-D219-40A5-B833-9F24C3C8FFB5}"/>
                </a:ext>
              </a:extLst>
            </p:cNvPr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403" y="3575"/>
                  </a:moveTo>
                  <a:cubicBezTo>
                    <a:pt x="84632" y="5104"/>
                    <a:pt x="88676" y="7104"/>
                    <a:pt x="92459" y="9538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220">
              <a:extLst>
                <a:ext uri="{FF2B5EF4-FFF2-40B4-BE49-F238E27FC236}">
                  <a16:creationId xmlns:a16="http://schemas.microsoft.com/office/drawing/2014/main" id="{77C275C2-2F7F-4281-8B7D-BF4A0AD62CFB}"/>
                </a:ext>
              </a:extLst>
            </p:cNvPr>
            <p:cNvSpPr/>
            <p:nvPr/>
          </p:nvSpPr>
          <p:spPr>
            <a:xfrm>
              <a:off x="2208653" y="314160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221">
              <a:extLst>
                <a:ext uri="{FF2B5EF4-FFF2-40B4-BE49-F238E27FC236}">
                  <a16:creationId xmlns:a16="http://schemas.microsoft.com/office/drawing/2014/main" id="{6F5BBA2C-A74C-4689-9D8B-59C1B5F69B4F}"/>
                </a:ext>
              </a:extLst>
            </p:cNvPr>
            <p:cNvSpPr txBox="1"/>
            <p:nvPr/>
          </p:nvSpPr>
          <p:spPr>
            <a:xfrm>
              <a:off x="2222898" y="328405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Acquire Data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222">
              <a:extLst>
                <a:ext uri="{FF2B5EF4-FFF2-40B4-BE49-F238E27FC236}">
                  <a16:creationId xmlns:a16="http://schemas.microsoft.com/office/drawing/2014/main" id="{B45281F7-661A-4C09-852D-636FC1D7B556}"/>
                </a:ext>
              </a:extLst>
            </p:cNvPr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077" y="38663"/>
                  </a:moveTo>
                  <a:lnTo>
                    <a:pt x="116077" y="38663"/>
                  </a:lnTo>
                  <a:cubicBezTo>
                    <a:pt x="118283" y="44462"/>
                    <a:pt x="119577" y="50569"/>
                    <a:pt x="119912" y="56764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223">
              <a:extLst>
                <a:ext uri="{FF2B5EF4-FFF2-40B4-BE49-F238E27FC236}">
                  <a16:creationId xmlns:a16="http://schemas.microsoft.com/office/drawing/2014/main" id="{2DE56518-3458-4C3D-8AC8-5F8C3D9976AE}"/>
                </a:ext>
              </a:extLst>
            </p:cNvPr>
            <p:cNvSpPr/>
            <p:nvPr/>
          </p:nvSpPr>
          <p:spPr>
            <a:xfrm>
              <a:off x="2369512" y="101892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224">
              <a:extLst>
                <a:ext uri="{FF2B5EF4-FFF2-40B4-BE49-F238E27FC236}">
                  <a16:creationId xmlns:a16="http://schemas.microsoft.com/office/drawing/2014/main" id="{E5BC4E77-E573-4301-84BB-C94AA408A289}"/>
                </a:ext>
              </a:extLst>
            </p:cNvPr>
            <p:cNvSpPr txBox="1"/>
            <p:nvPr/>
          </p:nvSpPr>
          <p:spPr>
            <a:xfrm>
              <a:off x="2383757" y="103317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Cleanse Data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225">
              <a:extLst>
                <a:ext uri="{FF2B5EF4-FFF2-40B4-BE49-F238E27FC236}">
                  <a16:creationId xmlns:a16="http://schemas.microsoft.com/office/drawing/2014/main" id="{F8916B2F-F6E8-4C1F-8DBD-C17492191161}"/>
                </a:ext>
              </a:extLst>
            </p:cNvPr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965" y="88188"/>
                  </a:moveTo>
                  <a:cubicBezTo>
                    <a:pt x="110678" y="92484"/>
                    <a:pt x="107878" y="96487"/>
                    <a:pt x="104624" y="100106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226">
              <a:extLst>
                <a:ext uri="{FF2B5EF4-FFF2-40B4-BE49-F238E27FC236}">
                  <a16:creationId xmlns:a16="http://schemas.microsoft.com/office/drawing/2014/main" id="{A3280F71-7B49-4E63-80C5-91800490BE5B}"/>
                </a:ext>
              </a:extLst>
            </p:cNvPr>
            <p:cNvSpPr/>
            <p:nvPr/>
          </p:nvSpPr>
          <p:spPr>
            <a:xfrm>
              <a:off x="1918795" y="1584109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227">
              <a:extLst>
                <a:ext uri="{FF2B5EF4-FFF2-40B4-BE49-F238E27FC236}">
                  <a16:creationId xmlns:a16="http://schemas.microsoft.com/office/drawing/2014/main" id="{AFD8454A-ED5D-4DE9-BBC7-BEC1EAB68CD3}"/>
                </a:ext>
              </a:extLst>
            </p:cNvPr>
            <p:cNvSpPr txBox="1"/>
            <p:nvPr/>
          </p:nvSpPr>
          <p:spPr>
            <a:xfrm>
              <a:off x="1933040" y="1598354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Split Data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228">
              <a:extLst>
                <a:ext uri="{FF2B5EF4-FFF2-40B4-BE49-F238E27FC236}">
                  <a16:creationId xmlns:a16="http://schemas.microsoft.com/office/drawing/2014/main" id="{0C5F98CF-0CAA-4D30-AEE2-E98C340F7593}"/>
                </a:ext>
              </a:extLst>
            </p:cNvPr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954" y="119703"/>
                  </a:moveTo>
                  <a:cubicBezTo>
                    <a:pt x="61994" y="120098"/>
                    <a:pt x="58005" y="120098"/>
                    <a:pt x="54045" y="119703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229">
              <a:extLst>
                <a:ext uri="{FF2B5EF4-FFF2-40B4-BE49-F238E27FC236}">
                  <a16:creationId xmlns:a16="http://schemas.microsoft.com/office/drawing/2014/main" id="{07256683-3A48-42BC-91B4-B23739DE6762}"/>
                </a:ext>
              </a:extLst>
            </p:cNvPr>
            <p:cNvSpPr/>
            <p:nvPr/>
          </p:nvSpPr>
          <p:spPr>
            <a:xfrm>
              <a:off x="1195902" y="1584109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230">
              <a:extLst>
                <a:ext uri="{FF2B5EF4-FFF2-40B4-BE49-F238E27FC236}">
                  <a16:creationId xmlns:a16="http://schemas.microsoft.com/office/drawing/2014/main" id="{BA86A754-5933-4283-8AFF-91BED2EA36D0}"/>
                </a:ext>
              </a:extLst>
            </p:cNvPr>
            <p:cNvSpPr txBox="1"/>
            <p:nvPr/>
          </p:nvSpPr>
          <p:spPr>
            <a:xfrm>
              <a:off x="1210147" y="1598354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Train Model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31">
              <a:extLst>
                <a:ext uri="{FF2B5EF4-FFF2-40B4-BE49-F238E27FC236}">
                  <a16:creationId xmlns:a16="http://schemas.microsoft.com/office/drawing/2014/main" id="{B70A3BF8-C7D1-47D0-B540-4165E7EA4D29}"/>
                </a:ext>
              </a:extLst>
            </p:cNvPr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74" y="100107"/>
                  </a:moveTo>
                  <a:cubicBezTo>
                    <a:pt x="12121" y="96487"/>
                    <a:pt x="9320" y="92485"/>
                    <a:pt x="7033" y="88189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32">
              <a:extLst>
                <a:ext uri="{FF2B5EF4-FFF2-40B4-BE49-F238E27FC236}">
                  <a16:creationId xmlns:a16="http://schemas.microsoft.com/office/drawing/2014/main" id="{BB27B934-5145-443F-BCEB-F88AC6746D67}"/>
                </a:ext>
              </a:extLst>
            </p:cNvPr>
            <p:cNvSpPr/>
            <p:nvPr/>
          </p:nvSpPr>
          <p:spPr>
            <a:xfrm>
              <a:off x="745186" y="101892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33">
              <a:extLst>
                <a:ext uri="{FF2B5EF4-FFF2-40B4-BE49-F238E27FC236}">
                  <a16:creationId xmlns:a16="http://schemas.microsoft.com/office/drawing/2014/main" id="{7099848B-0606-4396-AF44-45F24954959C}"/>
                </a:ext>
              </a:extLst>
            </p:cNvPr>
            <p:cNvSpPr txBox="1"/>
            <p:nvPr/>
          </p:nvSpPr>
          <p:spPr>
            <a:xfrm>
              <a:off x="759431" y="103317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Score Test Data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4">
              <a:extLst>
                <a:ext uri="{FF2B5EF4-FFF2-40B4-BE49-F238E27FC236}">
                  <a16:creationId xmlns:a16="http://schemas.microsoft.com/office/drawing/2014/main" id="{CE76105C-8692-4DD3-B107-C87513CCD7C9}"/>
                </a:ext>
              </a:extLst>
            </p:cNvPr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" y="56764"/>
                  </a:moveTo>
                  <a:lnTo>
                    <a:pt x="87" y="56764"/>
                  </a:lnTo>
                  <a:cubicBezTo>
                    <a:pt x="422" y="50568"/>
                    <a:pt x="1715" y="44462"/>
                    <a:pt x="3922" y="38663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35">
              <a:extLst>
                <a:ext uri="{FF2B5EF4-FFF2-40B4-BE49-F238E27FC236}">
                  <a16:creationId xmlns:a16="http://schemas.microsoft.com/office/drawing/2014/main" id="{19BE81FD-6CDB-43DC-99F2-BE0B8FD01392}"/>
                </a:ext>
              </a:extLst>
            </p:cNvPr>
            <p:cNvSpPr/>
            <p:nvPr/>
          </p:nvSpPr>
          <p:spPr>
            <a:xfrm>
              <a:off x="906045" y="314160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36">
              <a:extLst>
                <a:ext uri="{FF2B5EF4-FFF2-40B4-BE49-F238E27FC236}">
                  <a16:creationId xmlns:a16="http://schemas.microsoft.com/office/drawing/2014/main" id="{3B314194-476B-4988-8B10-FEF5DDA334CC}"/>
                </a:ext>
              </a:extLst>
            </p:cNvPr>
            <p:cNvSpPr txBox="1"/>
            <p:nvPr/>
          </p:nvSpPr>
          <p:spPr>
            <a:xfrm>
              <a:off x="920290" y="328405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Measure Performance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37">
              <a:extLst>
                <a:ext uri="{FF2B5EF4-FFF2-40B4-BE49-F238E27FC236}">
                  <a16:creationId xmlns:a16="http://schemas.microsoft.com/office/drawing/2014/main" id="{B0F18DF7-9D1D-4860-9387-DC463A1718D4}"/>
                </a:ext>
              </a:extLst>
            </p:cNvPr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40" y="9538"/>
                  </a:moveTo>
                  <a:lnTo>
                    <a:pt x="27540" y="9538"/>
                  </a:lnTo>
                  <a:cubicBezTo>
                    <a:pt x="31322" y="7105"/>
                    <a:pt x="35366" y="5105"/>
                    <a:pt x="39596" y="3575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F764CBF-7CEC-46D8-A0C7-0C29D611B8AE}"/>
              </a:ext>
            </a:extLst>
          </p:cNvPr>
          <p:cNvSpPr/>
          <p:nvPr/>
        </p:nvSpPr>
        <p:spPr>
          <a:xfrm>
            <a:off x="1828081" y="2538042"/>
            <a:ext cx="3977196" cy="553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Period to Gather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08E8BE-92B7-4147-842F-BFF1A1D56F9A}"/>
              </a:ext>
            </a:extLst>
          </p:cNvPr>
          <p:cNvSpPr/>
          <p:nvPr/>
        </p:nvSpPr>
        <p:spPr>
          <a:xfrm>
            <a:off x="5805277" y="2538042"/>
            <a:ext cx="1492167" cy="5537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Skip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F55B61-3966-41B2-822A-9E00DF74216C}"/>
              </a:ext>
            </a:extLst>
          </p:cNvPr>
          <p:cNvSpPr/>
          <p:nvPr/>
        </p:nvSpPr>
        <p:spPr>
          <a:xfrm>
            <a:off x="7297444" y="2538042"/>
            <a:ext cx="1492167" cy="553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30" name="Shape 204">
            <a:extLst>
              <a:ext uri="{FF2B5EF4-FFF2-40B4-BE49-F238E27FC236}">
                <a16:creationId xmlns:a16="http://schemas.microsoft.com/office/drawing/2014/main" id="{4E189F76-FE23-43D3-B764-9E64FCA1CE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07508" y="1269507"/>
            <a:ext cx="6945370" cy="5089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SzPts val="3219"/>
              <a:buNone/>
            </a:pPr>
            <a:r>
              <a:rPr lang="en-US" sz="2220" dirty="0">
                <a:solidFill>
                  <a:schemeClr val="tx1"/>
                </a:solidFill>
              </a:rPr>
              <a:t>Skip windows are important to allow time to react </a:t>
            </a:r>
            <a:r>
              <a:rPr lang="en-US" sz="2220" i="1" dirty="0">
                <a:solidFill>
                  <a:schemeClr val="tx1"/>
                </a:solidFill>
              </a:rPr>
              <a:t>before</a:t>
            </a:r>
            <a:r>
              <a:rPr lang="en-US" sz="2220" dirty="0">
                <a:solidFill>
                  <a:schemeClr val="tx1"/>
                </a:solidFill>
              </a:rPr>
              <a:t> an event.  </a:t>
            </a:r>
            <a:endParaRPr sz="2220" i="1" u="none" strike="noStrike" cap="none" dirty="0">
              <a:solidFill>
                <a:schemeClr val="tx1"/>
              </a:solidFill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C5019C-8CAB-4205-9D7A-D459F6B63DE2}"/>
              </a:ext>
            </a:extLst>
          </p:cNvPr>
          <p:cNvSpPr/>
          <p:nvPr/>
        </p:nvSpPr>
        <p:spPr>
          <a:xfrm>
            <a:off x="1635303" y="3766217"/>
            <a:ext cx="3977196" cy="553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Period to Gather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002E4D-ABB3-47E7-A768-A02C291AF686}"/>
              </a:ext>
            </a:extLst>
          </p:cNvPr>
          <p:cNvSpPr/>
          <p:nvPr/>
        </p:nvSpPr>
        <p:spPr>
          <a:xfrm>
            <a:off x="5612499" y="3766217"/>
            <a:ext cx="1492167" cy="5537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Skip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37735C-8DDB-4D13-A785-F18062F0035C}"/>
              </a:ext>
            </a:extLst>
          </p:cNvPr>
          <p:cNvSpPr/>
          <p:nvPr/>
        </p:nvSpPr>
        <p:spPr>
          <a:xfrm>
            <a:off x="7104666" y="3766217"/>
            <a:ext cx="1492167" cy="553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9BBCA7-7A58-4BF6-8602-FBE5FA772E2F}"/>
              </a:ext>
            </a:extLst>
          </p:cNvPr>
          <p:cNvSpPr/>
          <p:nvPr/>
        </p:nvSpPr>
        <p:spPr>
          <a:xfrm>
            <a:off x="3127470" y="4353152"/>
            <a:ext cx="3977196" cy="553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Period to Gather 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EAD4FE-EFE7-4F44-9AE3-867F920A1381}"/>
              </a:ext>
            </a:extLst>
          </p:cNvPr>
          <p:cNvSpPr/>
          <p:nvPr/>
        </p:nvSpPr>
        <p:spPr>
          <a:xfrm>
            <a:off x="7104666" y="4353152"/>
            <a:ext cx="1492167" cy="5537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Skip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BB50EE-459C-45BA-B0B8-5786E2E02C7B}"/>
              </a:ext>
            </a:extLst>
          </p:cNvPr>
          <p:cNvSpPr/>
          <p:nvPr/>
        </p:nvSpPr>
        <p:spPr>
          <a:xfrm>
            <a:off x="8596833" y="4353152"/>
            <a:ext cx="1492167" cy="553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3D4095-F571-46EB-B6E7-A3EF9A210157}"/>
              </a:ext>
            </a:extLst>
          </p:cNvPr>
          <p:cNvSpPr/>
          <p:nvPr/>
        </p:nvSpPr>
        <p:spPr>
          <a:xfrm>
            <a:off x="4650254" y="4904088"/>
            <a:ext cx="3977196" cy="553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Period to Gather 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058448-F5B0-40D1-99B0-64F46692C207}"/>
              </a:ext>
            </a:extLst>
          </p:cNvPr>
          <p:cNvSpPr/>
          <p:nvPr/>
        </p:nvSpPr>
        <p:spPr>
          <a:xfrm>
            <a:off x="8627450" y="4904088"/>
            <a:ext cx="1492167" cy="5537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Skip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5BDAAD-E5D7-46CA-9997-A4E36E9A1B67}"/>
              </a:ext>
            </a:extLst>
          </p:cNvPr>
          <p:cNvSpPr/>
          <p:nvPr/>
        </p:nvSpPr>
        <p:spPr>
          <a:xfrm>
            <a:off x="10119617" y="4904088"/>
            <a:ext cx="1492167" cy="553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40BA91-52EA-4621-9455-C5F82D53E7C8}"/>
              </a:ext>
            </a:extLst>
          </p:cNvPr>
          <p:cNvSpPr txBox="1"/>
          <p:nvPr/>
        </p:nvSpPr>
        <p:spPr>
          <a:xfrm rot="16200000">
            <a:off x="1112088" y="388919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CB390A-59C2-4F24-976D-878B5A927F3D}"/>
              </a:ext>
            </a:extLst>
          </p:cNvPr>
          <p:cNvSpPr txBox="1"/>
          <p:nvPr/>
        </p:nvSpPr>
        <p:spPr>
          <a:xfrm rot="16200000">
            <a:off x="2605117" y="446251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27CD60-5555-4223-8081-90921CBBCDBE}"/>
              </a:ext>
            </a:extLst>
          </p:cNvPr>
          <p:cNvSpPr txBox="1"/>
          <p:nvPr/>
        </p:nvSpPr>
        <p:spPr>
          <a:xfrm rot="16200000">
            <a:off x="4140339" y="50751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3</a:t>
            </a:r>
          </a:p>
        </p:txBody>
      </p:sp>
    </p:spTree>
    <p:extLst>
      <p:ext uri="{BB962C8B-B14F-4D97-AF65-F5344CB8AC3E}">
        <p14:creationId xmlns:p14="http://schemas.microsoft.com/office/powerpoint/2010/main" val="14491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484309" y="289561"/>
            <a:ext cx="10018713" cy="65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CA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Acquire &amp; Cleanse Data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11640833" y="648689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6" name="Shape 246"/>
          <p:cNvGrpSpPr/>
          <p:nvPr/>
        </p:nvGrpSpPr>
        <p:grpSpPr>
          <a:xfrm>
            <a:off x="10003486" y="76707"/>
            <a:ext cx="2073260" cy="1875408"/>
            <a:chOff x="745186" y="508"/>
            <a:chExt cx="2073260" cy="1875408"/>
          </a:xfrm>
        </p:grpSpPr>
        <p:sp>
          <p:nvSpPr>
            <p:cNvPr id="247" name="Shape 247"/>
            <p:cNvSpPr/>
            <p:nvPr/>
          </p:nvSpPr>
          <p:spPr>
            <a:xfrm>
              <a:off x="1557349" y="50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1571594" y="1475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Clear Problem Statement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403" y="3575"/>
                  </a:moveTo>
                  <a:cubicBezTo>
                    <a:pt x="84632" y="5104"/>
                    <a:pt x="88676" y="7104"/>
                    <a:pt x="92459" y="9538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208653" y="314160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2222898" y="328405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Acquire Data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077" y="38663"/>
                  </a:moveTo>
                  <a:lnTo>
                    <a:pt x="116077" y="38663"/>
                  </a:lnTo>
                  <a:cubicBezTo>
                    <a:pt x="118283" y="44462"/>
                    <a:pt x="119577" y="50569"/>
                    <a:pt x="119912" y="56764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369512" y="101892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2383757" y="103317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Cleanse Data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965" y="88188"/>
                  </a:moveTo>
                  <a:cubicBezTo>
                    <a:pt x="110678" y="92484"/>
                    <a:pt x="107878" y="96487"/>
                    <a:pt x="104624" y="100106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918795" y="1584109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 txBox="1"/>
            <p:nvPr/>
          </p:nvSpPr>
          <p:spPr>
            <a:xfrm>
              <a:off x="1933040" y="1598354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Split Data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954" y="119703"/>
                  </a:moveTo>
                  <a:cubicBezTo>
                    <a:pt x="61994" y="120098"/>
                    <a:pt x="58005" y="120098"/>
                    <a:pt x="54045" y="119703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1195902" y="1584109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1210147" y="1598354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Train Model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74" y="100107"/>
                  </a:moveTo>
                  <a:cubicBezTo>
                    <a:pt x="12121" y="96487"/>
                    <a:pt x="9320" y="92485"/>
                    <a:pt x="7033" y="88189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745186" y="101892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759431" y="103317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Score Test Data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" y="56764"/>
                  </a:moveTo>
                  <a:lnTo>
                    <a:pt x="87" y="56764"/>
                  </a:lnTo>
                  <a:cubicBezTo>
                    <a:pt x="422" y="50568"/>
                    <a:pt x="1715" y="44462"/>
                    <a:pt x="3922" y="38663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906045" y="314160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 txBox="1"/>
            <p:nvPr/>
          </p:nvSpPr>
          <p:spPr>
            <a:xfrm>
              <a:off x="920290" y="328405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Measure Performance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40" y="9538"/>
                  </a:moveTo>
                  <a:lnTo>
                    <a:pt x="27540" y="9538"/>
                  </a:lnTo>
                  <a:cubicBezTo>
                    <a:pt x="31322" y="7105"/>
                    <a:pt x="35366" y="5105"/>
                    <a:pt x="39596" y="3575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Shape 268"/>
          <p:cNvSpPr txBox="1"/>
          <p:nvPr/>
        </p:nvSpPr>
        <p:spPr>
          <a:xfrm>
            <a:off x="1484310" y="1436914"/>
            <a:ext cx="10018713" cy="4811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lang="en-CA" sz="22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Acquire Data</a:t>
            </a: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AutoNum type="arabicParenR"/>
            </a:pPr>
            <a:r>
              <a:rPr lang="en-CA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endParaRPr/>
          </a:p>
          <a:p>
            <a:pPr marL="457200" marR="0" lvl="0" indent="-45720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AutoNum type="arabicParenR"/>
            </a:pPr>
            <a:r>
              <a:rPr lang="en-CA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CA" sz="222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CA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Party Data – demographics/psychographics</a:t>
            </a:r>
            <a:endParaRPr/>
          </a:p>
          <a:p>
            <a:pPr marL="457200" marR="0" lvl="0" indent="-45720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AutoNum type="arabicParenR"/>
            </a:pPr>
            <a:r>
              <a:rPr lang="en-CA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Data – Wikipedia, maps, census, etc.</a:t>
            </a:r>
            <a:endParaRPr/>
          </a:p>
          <a:p>
            <a:pPr marL="457200" marR="0" lvl="0" indent="-252793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None/>
            </a:pP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lang="en-CA" sz="22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Cleansing / Feature Engineering</a:t>
            </a: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AutoNum type="arabicParenR"/>
            </a:pPr>
            <a:r>
              <a:rPr lang="en-CA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“Outliers”</a:t>
            </a:r>
            <a:endParaRPr/>
          </a:p>
          <a:p>
            <a:pPr marL="457200" marR="0" lvl="0" indent="-45720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AutoNum type="arabicParenR"/>
            </a:pPr>
            <a:r>
              <a:rPr lang="en-CA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Data</a:t>
            </a:r>
            <a:endParaRPr/>
          </a:p>
          <a:p>
            <a:pPr marL="457200" marR="0" lvl="0" indent="-45720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AutoNum type="arabicParenR"/>
            </a:pPr>
            <a:r>
              <a:rPr lang="en-CA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Binning Continuous</a:t>
            </a:r>
            <a:endParaRPr/>
          </a:p>
          <a:p>
            <a:pPr marL="457200" marR="0" lvl="0" indent="-45720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AutoNum type="arabicParenR"/>
            </a:pPr>
            <a:r>
              <a:rPr lang="en-CA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Addressing Highly Sparse Data</a:t>
            </a:r>
            <a:endParaRPr/>
          </a:p>
          <a:p>
            <a:pPr marL="457200" marR="0" lvl="0" indent="-45720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AutoNum type="arabicParenR"/>
            </a:pPr>
            <a:r>
              <a:rPr lang="en-CA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Reduction</a:t>
            </a:r>
            <a:endParaRPr/>
          </a:p>
          <a:p>
            <a:pPr marL="457200" marR="0" lvl="0" indent="-252793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None/>
            </a:pP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52793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None/>
            </a:pP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1484309" y="289561"/>
            <a:ext cx="10018713" cy="65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CA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11640833" y="648689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Shape 276"/>
          <p:cNvGrpSpPr/>
          <p:nvPr/>
        </p:nvGrpSpPr>
        <p:grpSpPr>
          <a:xfrm>
            <a:off x="10003486" y="76707"/>
            <a:ext cx="2073260" cy="1875408"/>
            <a:chOff x="745186" y="508"/>
            <a:chExt cx="2073260" cy="1875408"/>
          </a:xfrm>
        </p:grpSpPr>
        <p:sp>
          <p:nvSpPr>
            <p:cNvPr id="277" name="Shape 277"/>
            <p:cNvSpPr/>
            <p:nvPr/>
          </p:nvSpPr>
          <p:spPr>
            <a:xfrm>
              <a:off x="1557349" y="50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 txBox="1"/>
            <p:nvPr/>
          </p:nvSpPr>
          <p:spPr>
            <a:xfrm>
              <a:off x="1571594" y="1475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Clear Problem Statement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403" y="3575"/>
                  </a:moveTo>
                  <a:cubicBezTo>
                    <a:pt x="84632" y="5104"/>
                    <a:pt x="88676" y="7104"/>
                    <a:pt x="92459" y="9538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208653" y="314160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 txBox="1"/>
            <p:nvPr/>
          </p:nvSpPr>
          <p:spPr>
            <a:xfrm>
              <a:off x="2222898" y="328405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Acquire Data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077" y="38663"/>
                  </a:moveTo>
                  <a:lnTo>
                    <a:pt x="116077" y="38663"/>
                  </a:lnTo>
                  <a:cubicBezTo>
                    <a:pt x="118283" y="44462"/>
                    <a:pt x="119577" y="50569"/>
                    <a:pt x="119912" y="56764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369512" y="101892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 txBox="1"/>
            <p:nvPr/>
          </p:nvSpPr>
          <p:spPr>
            <a:xfrm>
              <a:off x="2383757" y="103317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Cleanse Data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965" y="88188"/>
                  </a:moveTo>
                  <a:cubicBezTo>
                    <a:pt x="110678" y="92484"/>
                    <a:pt x="107878" y="96487"/>
                    <a:pt x="104624" y="100106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1918795" y="1584109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 txBox="1"/>
            <p:nvPr/>
          </p:nvSpPr>
          <p:spPr>
            <a:xfrm>
              <a:off x="1933040" y="1598354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Split Data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954" y="119703"/>
                  </a:moveTo>
                  <a:cubicBezTo>
                    <a:pt x="61994" y="120098"/>
                    <a:pt x="58005" y="120098"/>
                    <a:pt x="54045" y="119703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1195902" y="1584109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 txBox="1"/>
            <p:nvPr/>
          </p:nvSpPr>
          <p:spPr>
            <a:xfrm>
              <a:off x="1210147" y="1598354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Train Model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74" y="100107"/>
                  </a:moveTo>
                  <a:cubicBezTo>
                    <a:pt x="12121" y="96487"/>
                    <a:pt x="9320" y="92485"/>
                    <a:pt x="7033" y="88189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745186" y="1018928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 txBox="1"/>
            <p:nvPr/>
          </p:nvSpPr>
          <p:spPr>
            <a:xfrm>
              <a:off x="759431" y="1033173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Score Test Data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" y="56764"/>
                  </a:moveTo>
                  <a:lnTo>
                    <a:pt x="87" y="56764"/>
                  </a:lnTo>
                  <a:cubicBezTo>
                    <a:pt x="422" y="50568"/>
                    <a:pt x="1715" y="44462"/>
                    <a:pt x="3922" y="38663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906045" y="314160"/>
              <a:ext cx="448934" cy="291807"/>
            </a:xfrm>
            <a:prstGeom prst="roundRect">
              <a:avLst>
                <a:gd name="adj" fmla="val 16667"/>
              </a:avLst>
            </a:prstGeom>
            <a:solidFill>
              <a:srgbClr val="2FACEA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x="920290" y="328405"/>
              <a:ext cx="420444" cy="263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Measure Performance</a:t>
              </a:r>
              <a:endParaRPr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948767" y="146412"/>
              <a:ext cx="1666098" cy="1666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40" y="9538"/>
                  </a:moveTo>
                  <a:lnTo>
                    <a:pt x="27540" y="9538"/>
                  </a:lnTo>
                  <a:cubicBezTo>
                    <a:pt x="31322" y="7105"/>
                    <a:pt x="35366" y="5105"/>
                    <a:pt x="39596" y="3575"/>
                  </a:cubicBezTo>
                </a:path>
              </a:pathLst>
            </a:custGeom>
            <a:noFill/>
            <a:ln w="952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Shape 298"/>
          <p:cNvSpPr txBox="1"/>
          <p:nvPr/>
        </p:nvSpPr>
        <p:spPr>
          <a:xfrm>
            <a:off x="1582429" y="1483096"/>
            <a:ext cx="10018713" cy="4811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lang="en-CA" sz="222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BlackBerry, we build data mining snapshots for every user….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lang="en-CA" sz="222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contained 3000+ variables for a single BlackBerry customer!  The process to create these variables is sometimes referred to as </a:t>
            </a:r>
            <a:r>
              <a:rPr lang="en-CA" sz="222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r>
              <a:rPr lang="en-CA" sz="222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Domain knowledge can be especially useful here.</a:t>
            </a:r>
            <a:endParaRPr sz="222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86861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rgbClr val="1186C3"/>
              </a:buClr>
              <a:buSzPts val="2683"/>
              <a:buFont typeface="Arial"/>
              <a:buNone/>
            </a:pPr>
            <a:endParaRPr sz="18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lang="en-CA" sz="18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a single variable, think about how you can derive other variables from it?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lang="en-CA" sz="185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	Date User Acquired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lang="en-CA" sz="18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CA" sz="185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Products Purchased from Best Buy	</a:t>
            </a:r>
          </a:p>
          <a:p>
            <a:pPr marL="0" marR="0" lvl="0" indent="0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lang="en-CA" sz="1850" dirty="0">
                <a:solidFill>
                  <a:schemeClr val="accent4"/>
                </a:solidFill>
                <a:latin typeface="Calibri"/>
                <a:cs typeface="Calibri"/>
                <a:sym typeface="Calibri"/>
              </a:rPr>
              <a:t>	Dollars Spent by Month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lang="en-CA" sz="18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a combination of variables, think about how you may want to combine them together? 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lang="en-CA" sz="185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	BMI+AGE in Life Insurance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lang="en-CA" sz="18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taking an entity and breaking it down can be very useful</a:t>
            </a:r>
            <a:endParaRPr sz="18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lang="en-CA" sz="185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	Job Posted on LinkedIn</a:t>
            </a:r>
            <a:endParaRPr sz="1850" b="0" i="0" u="none" strike="noStrike" cap="none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endParaRPr sz="18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endParaRPr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1607</Words>
  <Application>Microsoft Office PowerPoint</Application>
  <PresentationFormat>Widescreen</PresentationFormat>
  <Paragraphs>373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Parallax</vt:lpstr>
      <vt:lpstr>Predictive Modeling in R</vt:lpstr>
      <vt:lpstr>Roadmap</vt:lpstr>
      <vt:lpstr>Today</vt:lpstr>
      <vt:lpstr>Predictive Modeling Process</vt:lpstr>
      <vt:lpstr>Predictive Modeling Process</vt:lpstr>
      <vt:lpstr>Defining the Problem</vt:lpstr>
      <vt:lpstr>Skip Windows</vt:lpstr>
      <vt:lpstr>Acquire &amp; Cleanse Data</vt:lpstr>
      <vt:lpstr>Feature Engineering</vt:lpstr>
      <vt:lpstr>Model Snapshots</vt:lpstr>
      <vt:lpstr>Split Data</vt:lpstr>
      <vt:lpstr>PowerPoint Presentation</vt:lpstr>
      <vt:lpstr>Train and Score</vt:lpstr>
      <vt:lpstr>PowerPoint Presentation</vt:lpstr>
      <vt:lpstr>PowerPoint Presentation</vt:lpstr>
      <vt:lpstr>Measure Performance</vt:lpstr>
      <vt:lpstr>Measure Performance</vt:lpstr>
      <vt:lpstr>Understanding Output</vt:lpstr>
      <vt:lpstr>Compare Various Models</vt:lpstr>
      <vt:lpstr>Time Series</vt:lpstr>
      <vt:lpstr>Time Series Forecasting</vt:lpstr>
      <vt:lpstr>Components of Time Series</vt:lpstr>
      <vt:lpstr>forecast package</vt:lpstr>
      <vt:lpstr>forecast package</vt:lpstr>
      <vt:lpstr>forecast package</vt:lpstr>
      <vt:lpstr>forecast package</vt:lpstr>
      <vt:lpstr>Workshop</vt:lpstr>
      <vt:lpstr>Workshop – 20 minutes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 in R</dc:title>
  <cp:lastModifiedBy>Bradley Kent</cp:lastModifiedBy>
  <cp:revision>3</cp:revision>
  <dcterms:modified xsi:type="dcterms:W3CDTF">2018-06-29T19:31:55Z</dcterms:modified>
</cp:coreProperties>
</file>