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5" autoAdjust="0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2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0"/>
            <a:ext cx="9144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600"/>
            <a:ext cx="77724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6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</a:t>
            </a:r>
            <a:r>
              <a:rPr lang="en-GB" dirty="0" err="1"/>
              <a:t>toClick</a:t>
            </a:r>
            <a:r>
              <a:rPr lang="en-GB" dirty="0"/>
              <a:t> to edit Master title style</a:t>
            </a:r>
            <a:endParaRPr lang="en-US" dirty="0"/>
          </a:p>
          <a:p>
            <a:pPr lvl="0"/>
            <a:r>
              <a:rPr lang="en-GB" dirty="0"/>
              <a:t>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4060688" y="6280240"/>
            <a:ext cx="4848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" y="5851937"/>
            <a:ext cx="2625604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32770" y="5860636"/>
            <a:ext cx="9214015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0"/>
            <a:ext cx="9144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marL="0" lvl="0" indent="0">
              <a:buNone/>
            </a:pPr>
            <a:r>
              <a:t>An introduction to Bayesian statistics for palaeoclimatologists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600"/>
            <a:ext cx="77724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marL="0" lvl="0" indent="0">
              <a:buNone/>
            </a:pPr>
            <a:br/>
            <a:br/>
            <a:r>
              <a:t>Andrew C Parnell, Niamh Cahill, Michael Salter-Townshend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rest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i="1"/>
              <a:t>Nils Weitzel</a:t>
            </a:r>
            <a:r>
              <a:t>, Combining a proxy synthesis and climate simulations for spatial reconstructions of European climate using Bayesian filtering</a:t>
            </a:r>
          </a:p>
          <a:p>
            <a:pPr lvl="1">
              <a:buAutoNum type="arabicPeriod"/>
            </a:pPr>
            <a:r>
              <a:rPr i="1"/>
              <a:t>Lauren Gregoire</a:t>
            </a:r>
            <a:r>
              <a:t>, Searching for the deglaciation: sampling spatio-temporal climate uncertainty for simulating ice sheet evolution</a:t>
            </a:r>
          </a:p>
          <a:p>
            <a:pPr lvl="1">
              <a:buAutoNum type="arabicPeriod"/>
            </a:pPr>
            <a:r>
              <a:rPr i="1"/>
              <a:t>Lambert Caron</a:t>
            </a:r>
            <a:r>
              <a:t>, Quantifying the Information Content of Relative Sea-level and Geodetic Data for Constraint on North American GIA Models</a:t>
            </a:r>
          </a:p>
          <a:p>
            <a:pPr lvl="1">
              <a:buAutoNum type="arabicPeriod"/>
            </a:pPr>
            <a:r>
              <a:rPr i="1"/>
              <a:t>Erica Ashe</a:t>
            </a:r>
            <a:r>
              <a:t>, Estimating global sea level over the late Holocene using a spatio-temporal empirical Bayesian hierarchical framework</a:t>
            </a:r>
          </a:p>
          <a:p>
            <a:pPr lvl="1">
              <a:buAutoNum type="arabicPeriod"/>
            </a:pPr>
            <a:r>
              <a:rPr i="1"/>
              <a:t>Marco Antonio Aquino Lopez</a:t>
            </a:r>
            <a:r>
              <a:t>, Bayesian improvements to 210Pb dating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Who was Bayes?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An essay towards solving a problem on the doctrine of chances</a:t>
            </a:r>
            <a:r>
              <a:t> (1763)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𝐵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/>
          </a:p>
        </p:txBody>
      </p:sp>
      <p:pic>
        <p:nvPicPr>
          <p:cNvPr id="4" name="Picture 1" descr="https://upload.wikimedia.org/wikipedia/commons/d/d4/Thomas_Baye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Bayes?</a:t>
            </a:r>
          </a:p>
        </p:txBody>
      </p:sp>
      <p:pic>
        <p:nvPicPr>
          <p:cNvPr id="3" name="Picture 1" descr="index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430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Divide up your world into things you know (</a:t>
            </a:r>
            <a:r>
              <a:rPr b="1"/>
              <a:t>data</a:t>
            </a:r>
            <a:r>
              <a:t>) and things you don’t know (</a:t>
            </a:r>
            <a:r>
              <a:rPr b="1"/>
              <a:t>parameters</a:t>
            </a:r>
            <a:r>
              <a:t>)</a:t>
            </a:r>
          </a:p>
          <a:p>
            <a:pPr lvl="1">
              <a:buAutoNum type="arabicPeriod"/>
            </a:pPr>
            <a:r>
              <a:t>Create a </a:t>
            </a:r>
            <a:r>
              <a:rPr b="1"/>
              <a:t>generative model</a:t>
            </a:r>
            <a:r>
              <a:t> that says what the data would look like if you knew what the parameters were</a:t>
            </a:r>
          </a:p>
          <a:p>
            <a:pPr lvl="1">
              <a:buAutoNum type="arabicPeriod"/>
            </a:pPr>
            <a:r>
              <a:t>Calculate the </a:t>
            </a:r>
            <a:r>
              <a:rPr b="1"/>
              <a:t>posterior</a:t>
            </a:r>
            <a:r>
              <a:t> probability distribution to obtain our new knowledge using Bayes’ theorem (and a helpful R package or Bayesian statistician)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does this work for palaeoclimate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We know the ancient proxies and the modern proxy/climate relationship. These are our </a:t>
            </a:r>
            <a:r>
              <a:rPr b="1"/>
              <a:t>data</a:t>
            </a:r>
            <a:r>
              <a:t>. The ancient climate are our unknown </a:t>
            </a:r>
            <a:r>
              <a:rPr b="1"/>
              <a:t>parameters</a:t>
            </a:r>
          </a:p>
          <a:p>
            <a:pPr lvl="1">
              <a:buAutoNum type="arabicPeriod"/>
            </a:pPr>
            <a:r>
              <a:t>We can build a generative model for how ancient pollen might form from ancient climate</a:t>
            </a:r>
          </a:p>
          <a:p>
            <a:pPr lvl="1">
              <a:buAutoNum type="arabicPeriod"/>
            </a:pPr>
            <a:r>
              <a:t>We turn the Bayesian handle to produce a posterior probability distribution of ancient climate given ancient pollen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this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Because you get a probability distribution for your unknowns given what you know</a:t>
            </a:r>
          </a:p>
          <a:p>
            <a:pPr lvl="1"/>
            <a:r>
              <a:rPr b="1"/>
              <a:t>Because you can incorporate external information that you know about your system</a:t>
            </a:r>
          </a:p>
          <a:p>
            <a:pPr lvl="1"/>
            <a:r>
              <a:rPr b="1"/>
              <a:t>Because it avoids terrible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rPr b="1"/>
              <a:t>-values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buNone/>
            </a:pPr>
            <a:r>
              <a:rPr i="1"/>
              <a:t>A p-value, or statistical significance, does not measure the size of an effect or the importance of a result</a:t>
            </a:r>
            <a:r>
              <a:t> - American Statistical Association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 1: Kemp et al. 2013 QSR</a:t>
            </a:r>
          </a:p>
        </p:txBody>
      </p:sp>
      <p:pic>
        <p:nvPicPr>
          <p:cNvPr id="3" name="Picture 1" descr="https://github.com/andrewcparnell/palsea_20190722/raw/master/age_depth_NY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 2: Cahill et al. 2016 COTP</a:t>
            </a:r>
          </a:p>
        </p:txBody>
      </p:sp>
      <p:pic>
        <p:nvPicPr>
          <p:cNvPr id="3" name="Picture 1" descr="https://github.com/andrewcparnell/palsea_20190722/raw/master/bhm_plot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43000"/>
            <a:ext cx="8216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note on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Most methods to compute the posterior distribution (the </a:t>
            </a:r>
            <a:r>
              <a:rPr i="1"/>
              <a:t>new knowledge</a:t>
            </a:r>
            <a:r>
              <a:t>) work via trial and error on the unknown parameters</a:t>
            </a:r>
          </a:p>
          <a:p>
            <a:pPr lvl="1"/>
            <a:r>
              <a:t>This means that rather than a single best value you get a </a:t>
            </a:r>
            <a:r>
              <a:rPr i="1"/>
              <a:t>spreadsheet of values</a:t>
            </a:r>
            <a:r>
              <a:t> that match the data</a:t>
            </a:r>
          </a:p>
          <a:p>
            <a:pPr lvl="1"/>
            <a:r>
              <a:t>You can do anything you like with this posterior spreadsheet!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c(t_1) c(t_2) c(t_3)
## 1 -0.174  0.045 -0.546
## 2  0.983 -0.971  2.394
## 3 -2.236  1.770  0.343
## 4 -0.266  0.304  0.220
## 5 -0.605 -0.468 -0.997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Courier</vt:lpstr>
      <vt:lpstr>Office Theme</vt:lpstr>
      <vt:lpstr>An introduction to Bayesian statistics for palaeoclimatologists</vt:lpstr>
      <vt:lpstr>Who was Bayes?</vt:lpstr>
      <vt:lpstr>What is Bayes?</vt:lpstr>
      <vt:lpstr>How does it work?</vt:lpstr>
      <vt:lpstr>How does this work for palaeoclimate reconstruction</vt:lpstr>
      <vt:lpstr>Why is this better?</vt:lpstr>
      <vt:lpstr>Ex 1: Kemp et al. 2013 QSR</vt:lpstr>
      <vt:lpstr>Ex 2: Cahill et al. 2016 COTP</vt:lpstr>
      <vt:lpstr>A note on computation</vt:lpstr>
      <vt:lpstr>The rest of this session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424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Bayesian statistics for palaeoclimatologists</dc:title>
  <dc:creator>Andrew C Parnell, Niamh Cahill, Michael Salter-Townshend</dc:creator>
  <cp:keywords/>
  <cp:lastModifiedBy>Andrew Parnell</cp:lastModifiedBy>
  <cp:revision>1</cp:revision>
  <dcterms:created xsi:type="dcterms:W3CDTF">2019-07-26T17:57:42Z</dcterms:created>
  <dcterms:modified xsi:type="dcterms:W3CDTF">2019-07-26T17:58:51Z</dcterms:modified>
</cp:coreProperties>
</file>