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A53"/>
    <a:srgbClr val="505150"/>
    <a:srgbClr val="00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5" autoAdjust="0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23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11505 MU Hamilton Institute PowerPoint Cover Slide.jpg">
            <a:extLst>
              <a:ext uri="{FF2B5EF4-FFF2-40B4-BE49-F238E27FC236}">
                <a16:creationId xmlns:a16="http://schemas.microsoft.com/office/drawing/2014/main" id="{B332DAA0-CA14-7E41-81E4-01913931E2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4"/>
          <a:stretch/>
        </p:blipFill>
        <p:spPr>
          <a:xfrm>
            <a:off x="0" y="0"/>
            <a:ext cx="9144000" cy="5810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23600"/>
            <a:ext cx="7772400" cy="1631306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3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8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5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3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9"/>
          </a:xfrm>
          <a:prstGeom prst="rect">
            <a:avLst/>
          </a:prstGeom>
          <a:solidFill>
            <a:srgbClr val="184A53"/>
          </a:solidFill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63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/>
              <a:t>Click to edit Master title style</a:t>
            </a:r>
            <a:endParaRPr lang="en-US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4060688" y="6280240"/>
            <a:ext cx="4848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err="1"/>
              <a:t>www.maynoothuniversity.ie</a:t>
            </a:r>
            <a:r>
              <a:rPr lang="en-US" sz="1400" b="1" dirty="0"/>
              <a:t>/</a:t>
            </a:r>
            <a:r>
              <a:rPr lang="en-US" sz="1400" b="1" dirty="0" err="1"/>
              <a:t>hamilton</a:t>
            </a:r>
            <a:endParaRPr lang="en-US" sz="1400" b="1" dirty="0"/>
          </a:p>
        </p:txBody>
      </p:sp>
      <p:pic>
        <p:nvPicPr>
          <p:cNvPr id="19" name="Picture 18" descr="MU Hamilton Institute Logo_RGB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" y="5851937"/>
            <a:ext cx="2625604" cy="978408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-32770" y="5860636"/>
            <a:ext cx="9214015" cy="0"/>
          </a:xfrm>
          <a:prstGeom prst="line">
            <a:avLst/>
          </a:prstGeom>
          <a:ln>
            <a:solidFill>
              <a:srgbClr val="184A5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0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auto" latinLnBrk="0" hangingPunct="1">
        <a:lnSpc>
          <a:spcPct val="12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11505 MU Hamilton Institute PowerPoint Cover Slide.jpg">
            <a:extLst>
              <a:ext uri="{FF2B5EF4-FFF2-40B4-BE49-F238E27FC236}">
                <a16:creationId xmlns:a16="http://schemas.microsoft.com/office/drawing/2014/main" id="{B332DAA0-CA14-7E41-81E4-01913931E291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4"/>
          <a:stretch/>
        </p:blipFill>
        <p:spPr>
          <a:xfrm>
            <a:off x="0" y="0"/>
            <a:ext cx="9144000" cy="5810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/>
          <a:p>
            <a:pPr marL="0" lvl="0" indent="0">
              <a:buNone/>
            </a:pPr>
            <a:r>
              <a:t>An introduction to Bayesian statistics for palaeoclimatologists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23600"/>
            <a:ext cx="7772400" cy="1631306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/>
          <a:p>
            <a:pPr marL="0" lvl="0" indent="0">
              <a:buNone/>
            </a:pPr>
            <a:br/>
            <a:br/>
            <a:r>
              <a:t>Andrew C Parnell, Niamh Cahill, Michael Salter-Townshend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rest of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r>
              <a:rPr sz="1900" i="1" dirty="0"/>
              <a:t>Nils Weitzel</a:t>
            </a:r>
            <a:r>
              <a:rPr sz="1900" dirty="0"/>
              <a:t>, Combining a proxy synthesis and climate simulations for spatial reconstructions of European climate using Bayesian filtering</a:t>
            </a:r>
          </a:p>
          <a:p>
            <a:pPr lvl="1">
              <a:buAutoNum type="arabicPeriod"/>
            </a:pPr>
            <a:r>
              <a:rPr sz="1900" i="1" dirty="0"/>
              <a:t>Lauren Gregoire</a:t>
            </a:r>
            <a:r>
              <a:rPr sz="1900" dirty="0"/>
              <a:t>, Searching for the deglaciation: sampling </a:t>
            </a:r>
            <a:r>
              <a:rPr sz="1900" dirty="0" err="1"/>
              <a:t>spatio</a:t>
            </a:r>
            <a:r>
              <a:rPr sz="1900" dirty="0"/>
              <a:t>-temporal climate uncertainty for simulating ice sheet evolution</a:t>
            </a:r>
          </a:p>
          <a:p>
            <a:pPr lvl="1">
              <a:buAutoNum type="arabicPeriod"/>
            </a:pPr>
            <a:r>
              <a:rPr sz="1900" i="1" dirty="0"/>
              <a:t>Lambert Caron</a:t>
            </a:r>
            <a:r>
              <a:rPr sz="1900" dirty="0"/>
              <a:t>, Quantifying the Information Content of Relative Sea-level and Geodetic Data for Constraint on North American GIA Models</a:t>
            </a:r>
          </a:p>
          <a:p>
            <a:pPr lvl="1">
              <a:buAutoNum type="arabicPeriod"/>
            </a:pPr>
            <a:r>
              <a:rPr sz="1900" i="1" dirty="0"/>
              <a:t>Erica Ashe</a:t>
            </a:r>
            <a:r>
              <a:rPr sz="1900" dirty="0"/>
              <a:t>, Estimating global sea level over the late Holocene using a </a:t>
            </a:r>
            <a:r>
              <a:rPr sz="1900" dirty="0" err="1"/>
              <a:t>spatio</a:t>
            </a:r>
            <a:r>
              <a:rPr sz="1900" dirty="0"/>
              <a:t>-temporal empirical Bayesian hierarchical framework</a:t>
            </a:r>
          </a:p>
          <a:p>
            <a:pPr lvl="1">
              <a:buAutoNum type="arabicPeriod"/>
            </a:pPr>
            <a:r>
              <a:rPr sz="1900" i="1" dirty="0"/>
              <a:t>Marco Antonio Aquino Lopez</a:t>
            </a:r>
            <a:r>
              <a:rPr sz="1900" dirty="0"/>
              <a:t>, Bayesian improvements to 210Pb dating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Who was Bayes?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An essay towards solving a problem on the doctrine of chances</a:t>
            </a:r>
            <a:r>
              <a:t> (1763)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𝐴</m:t>
                  </m:r>
                  <m:r>
                    <a:rPr>
                      <a:latin typeface="Cambria Math" panose="02040503050406030204" pitchFamily="18" charset="0"/>
                    </a:rPr>
                    <m:t>|</m:t>
                  </m:r>
                  <m:r>
                    <a:rPr>
                      <a:latin typeface="Cambria Math" panose="02040503050406030204" pitchFamily="18" charset="0"/>
                    </a:rPr>
                    <m:t>𝐵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/>
          </a:p>
        </p:txBody>
      </p:sp>
      <p:pic>
        <p:nvPicPr>
          <p:cNvPr id="4" name="Picture 1" descr="https://upload.wikimedia.org/wikipedia/commons/d/d4/Thomas_Bayes.gi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89100"/>
            <a:ext cx="4038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Bayes?</a:t>
            </a:r>
          </a:p>
        </p:txBody>
      </p:sp>
      <p:pic>
        <p:nvPicPr>
          <p:cNvPr id="3" name="Picture 1" descr="index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1430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Divide up your world into things you know (</a:t>
            </a:r>
            <a:r>
              <a:rPr b="1"/>
              <a:t>data</a:t>
            </a:r>
            <a:r>
              <a:t>) and things you don’t know (</a:t>
            </a:r>
            <a:r>
              <a:rPr b="1"/>
              <a:t>parameters</a:t>
            </a:r>
            <a:r>
              <a:t>)</a:t>
            </a:r>
          </a:p>
          <a:p>
            <a:pPr lvl="1">
              <a:buAutoNum type="arabicPeriod"/>
            </a:pPr>
            <a:r>
              <a:t>Create a </a:t>
            </a:r>
            <a:r>
              <a:rPr b="1"/>
              <a:t>generative model</a:t>
            </a:r>
            <a:r>
              <a:t> that says what the data would look like if you knew what the parameters were</a:t>
            </a:r>
          </a:p>
          <a:p>
            <a:pPr lvl="1">
              <a:buAutoNum type="arabicPeriod"/>
            </a:pPr>
            <a:r>
              <a:t>Calculate the </a:t>
            </a:r>
            <a:r>
              <a:rPr b="1"/>
              <a:t>posterior</a:t>
            </a:r>
            <a:r>
              <a:t> probability distribution to obtain our new knowledge using Bayes’ theorem (and a helpful R package or Bayesian statistician)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does this work for palaeoclimate 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We know the ancient proxies and the modern proxy/climate relationship. These are our </a:t>
            </a:r>
            <a:r>
              <a:rPr b="1"/>
              <a:t>data</a:t>
            </a:r>
            <a:r>
              <a:t>. The ancient climate are our unknown </a:t>
            </a:r>
            <a:r>
              <a:rPr b="1"/>
              <a:t>parameters</a:t>
            </a:r>
          </a:p>
          <a:p>
            <a:pPr lvl="1">
              <a:buAutoNum type="arabicPeriod"/>
            </a:pPr>
            <a:r>
              <a:t>We can build a generative model for how ancient pollen might form from ancient climate</a:t>
            </a:r>
          </a:p>
          <a:p>
            <a:pPr lvl="1">
              <a:buAutoNum type="arabicPeriod"/>
            </a:pPr>
            <a:r>
              <a:t>We turn the Bayesian handle to produce a posterior probability distribution of ancient climate given ancient pollen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is this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Because you get a probability distribution for your unknowns given what you know</a:t>
            </a:r>
          </a:p>
          <a:p>
            <a:pPr lvl="1"/>
            <a:r>
              <a:rPr b="1"/>
              <a:t>Because you can incorporate external information that you know about your system</a:t>
            </a:r>
          </a:p>
          <a:p>
            <a:pPr lvl="1"/>
            <a:r>
              <a:rPr b="1"/>
              <a:t>Because it avoids terrible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rPr b="1"/>
              <a:t>-values</a:t>
            </a:r>
          </a:p>
          <a:p>
            <a:pPr marL="0" lvl="0" indent="0">
              <a:buNone/>
            </a:pPr>
            <a:endParaRPr b="1"/>
          </a:p>
          <a:p>
            <a:pPr marL="0" lvl="0" indent="0">
              <a:buNone/>
            </a:pPr>
            <a:r>
              <a:rPr i="1"/>
              <a:t>A p-value, or statistical significance, does not measure the size of an effect or the importance of a result</a:t>
            </a:r>
            <a:r>
              <a:t> - American Statistical Association 2017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 1: Kemp et al. 2013 QSR</a:t>
            </a:r>
          </a:p>
        </p:txBody>
      </p:sp>
      <p:pic>
        <p:nvPicPr>
          <p:cNvPr id="3" name="Picture 1" descr="https://github.com/andrewcparnell/palsea_20190722/raw/master/age_depth_NY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8229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 2: Cahill et al. 2016 COTP</a:t>
            </a:r>
          </a:p>
        </p:txBody>
      </p:sp>
      <p:pic>
        <p:nvPicPr>
          <p:cNvPr id="3" name="Picture 1" descr="https://github.com/andrewcparnell/palsea_20190722/raw/master/bhm_plot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43000"/>
            <a:ext cx="8216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note on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Most methods to compute the posterior distribution (the </a:t>
            </a:r>
            <a:r>
              <a:rPr i="1"/>
              <a:t>new knowledge</a:t>
            </a:r>
            <a:r>
              <a:t>) work via trial and error on the unknown parameters</a:t>
            </a:r>
          </a:p>
          <a:p>
            <a:pPr lvl="1"/>
            <a:r>
              <a:t>This means that rather than a single best value you get a </a:t>
            </a:r>
            <a:r>
              <a:rPr i="1"/>
              <a:t>spreadsheet of values</a:t>
            </a:r>
            <a:r>
              <a:t> that match the data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c(t_1) c(t_2) c(t_3)
## 1  0.911  0.806 -0.629
## 2 -2.029  0.534  0.319
## 3  1.736  0.671  0.556
## 4  1.747 -1.848 -0.531
## 5 -0.463 -1.247  0.507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Macintosh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Courier</vt:lpstr>
      <vt:lpstr>Office Theme</vt:lpstr>
      <vt:lpstr>An introduction to Bayesian statistics for palaeoclimatologists</vt:lpstr>
      <vt:lpstr>Who was Bayes?</vt:lpstr>
      <vt:lpstr>What is Bayes?</vt:lpstr>
      <vt:lpstr>How does it work?</vt:lpstr>
      <vt:lpstr>How does this work for palaeoclimate reconstruction</vt:lpstr>
      <vt:lpstr>Why is this better?</vt:lpstr>
      <vt:lpstr>Ex 1: Kemp et al. 2013 QSR</vt:lpstr>
      <vt:lpstr>Ex 2: Cahill et al. 2016 COTP</vt:lpstr>
      <vt:lpstr>A note on computation</vt:lpstr>
      <vt:lpstr>The rest of this session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424</TotalTime>
  <Words>8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Bayesian statistics for palaeoclimatologists</dc:title>
  <dc:creator>Andrew C Parnell, Niamh Cahill, Michael Salter-Townshend</dc:creator>
  <cp:keywords/>
  <cp:lastModifiedBy>Andrew Parnell</cp:lastModifiedBy>
  <cp:revision>1</cp:revision>
  <dcterms:created xsi:type="dcterms:W3CDTF">2019-07-26T18:15:06Z</dcterms:created>
  <dcterms:modified xsi:type="dcterms:W3CDTF">2019-07-26T18:15:45Z</dcterms:modified>
</cp:coreProperties>
</file>