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A53"/>
    <a:srgbClr val="505150"/>
    <a:srgbClr val="00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5" autoAdjust="0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140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4" Type="http://schemas.openxmlformats.org/officeDocument/2006/relationships/theme" Target="theme/theme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11505 MU Hamilton Institute PowerPoint Cover Slide.jpg">
            <a:extLst>
              <a:ext uri="{FF2B5EF4-FFF2-40B4-BE49-F238E27FC236}">
                <a16:creationId xmlns:a16="http://schemas.microsoft.com/office/drawing/2014/main" id="{B332DAA0-CA14-7E41-81E4-01913931E2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4"/>
          <a:stretch/>
        </p:blipFill>
        <p:spPr>
          <a:xfrm>
            <a:off x="0" y="1"/>
            <a:ext cx="12192000" cy="5810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23600"/>
            <a:ext cx="10363200" cy="1631306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8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5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3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96219"/>
          </a:xfrm>
          <a:prstGeom prst="rect">
            <a:avLst/>
          </a:prstGeom>
          <a:solidFill>
            <a:srgbClr val="184A53"/>
          </a:solidFill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663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/>
              <a:t>Click to edit Master title style</a:t>
            </a:r>
            <a:endParaRPr lang="en-US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5414251" y="6280241"/>
            <a:ext cx="6464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err="1"/>
              <a:t>www.maynoothuniversity.ie</a:t>
            </a:r>
            <a:r>
              <a:rPr lang="en-US" sz="1400" b="1" dirty="0"/>
              <a:t>/</a:t>
            </a:r>
            <a:r>
              <a:rPr lang="en-US" sz="1400" b="1" dirty="0" err="1"/>
              <a:t>hamilton</a:t>
            </a:r>
            <a:endParaRPr lang="en-US" sz="1400" b="1" dirty="0"/>
          </a:p>
        </p:txBody>
      </p:sp>
      <p:pic>
        <p:nvPicPr>
          <p:cNvPr id="19" name="Picture 18" descr="MU Hamilton Institute Logo_RGB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9" y="5851937"/>
            <a:ext cx="2844800" cy="978408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-43692" y="5860636"/>
            <a:ext cx="12285353" cy="0"/>
          </a:xfrm>
          <a:prstGeom prst="line">
            <a:avLst/>
          </a:prstGeom>
          <a:ln>
            <a:solidFill>
              <a:srgbClr val="184A5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0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auto" latinLnBrk="0" hangingPunct="1">
        <a:lnSpc>
          <a:spcPct val="12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gif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11505 MU Hamilton Institute PowerPoint Cover Slide.jpg">
            <a:extLst>
              <a:ext uri="{FF2B5EF4-FFF2-40B4-BE49-F238E27FC236}">
                <a16:creationId xmlns:a16="http://schemas.microsoft.com/office/drawing/2014/main" id="{B332DAA0-CA14-7E41-81E4-01913931E2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4"/>
          <a:stretch/>
        </p:blipFill>
        <p:spPr>
          <a:xfrm>
            <a:off x="0" y="1"/>
            <a:ext cx="12192000" cy="5810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palaeoclimatologists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23600"/>
            <a:ext cx="10363200" cy="1631306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Andrew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Parnell,</a:t>
            </a:r>
            <a:r>
              <a:rPr/>
              <a:t> </a:t>
            </a:r>
            <a:r>
              <a:rPr/>
              <a:t>Niamh</a:t>
            </a:r>
            <a:r>
              <a:rPr/>
              <a:t> </a:t>
            </a:r>
            <a:r>
              <a:rPr/>
              <a:t>Cahill,</a:t>
            </a:r>
            <a:r>
              <a:rPr/>
              <a:t> </a:t>
            </a:r>
            <a:r>
              <a:rPr/>
              <a:t>Michael</a:t>
            </a:r>
            <a:r>
              <a:rPr/>
              <a:t> </a:t>
            </a:r>
            <a:r>
              <a:rPr/>
              <a:t>Salter-Townshend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i="1"/>
              <a:t>Nils Weitzel</a:t>
            </a:r>
            <a:r>
              <a:rPr/>
              <a:t>, Combining a proxy synthesis and climate simulations for spatial reconstructions of European climate using Bayesian filtering</a:t>
            </a:r>
          </a:p>
          <a:p>
            <a:pPr lvl="1">
              <a:buAutoNum type="arabicPeriod"/>
            </a:pPr>
            <a:r>
              <a:rPr i="1"/>
              <a:t>Lauren Gregoire</a:t>
            </a:r>
            <a:r>
              <a:rPr/>
              <a:t>, Searching for the deglaciation: sampling spatio-temporal climate uncertainty for simulating ice sheet evolution</a:t>
            </a:r>
          </a:p>
          <a:p>
            <a:pPr lvl="1">
              <a:buAutoNum type="arabicPeriod"/>
            </a:pPr>
            <a:r>
              <a:rPr i="1"/>
              <a:t>Lambert Caron</a:t>
            </a:r>
            <a:r>
              <a:rPr/>
              <a:t>, Quantifying the Information Content of Relative Sea-level and Geodetic Data for Constraint on North American GIA Models</a:t>
            </a:r>
          </a:p>
          <a:p>
            <a:pPr lvl="1">
              <a:buAutoNum type="arabicPeriod"/>
            </a:pPr>
            <a:r>
              <a:rPr i="1"/>
              <a:t>Erica Ashe</a:t>
            </a:r>
            <a:r>
              <a:rPr/>
              <a:t>, Estimating global sea level over the late Holocene using a spatio-temporal empirical Bayesian hierarchical framework</a:t>
            </a:r>
          </a:p>
          <a:p>
            <a:pPr lvl="1">
              <a:buAutoNum type="arabicPeriod"/>
            </a:pPr>
            <a:r>
              <a:rPr i="1"/>
              <a:t>Marco Antonio Aquino Lopez</a:t>
            </a:r>
            <a:r>
              <a:rPr/>
              <a:t>, Bayesian improvements to 210Pb dating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Bayes?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An essay towards solving a problem on the doctrine of chances</a:t>
                </a:r>
                <a:r>
                  <a:rPr/>
                  <a:t> (1763)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|</m:t>
                      </m:r>
                      <m:r>
                        <m:t>B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B</m:t>
                          </m:r>
                          <m:r>
                            <m:t>|</m:t>
                          </m:r>
                          <m:r>
                            <m:t>A</m:t>
                          </m:r>
                          <m:r>
                            <m:t>)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B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  <p:pic>
        <p:nvPicPr>
          <p:cNvPr descr="https://upload.wikimedia.org/wikipedia/commons/d/d4/Thomas_Baye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1800" y="1600200"/>
            <a:ext cx="421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Bayes?</a:t>
            </a:r>
          </a:p>
        </p:txBody>
      </p:sp>
      <p:pic>
        <p:nvPicPr>
          <p:cNvPr descr="index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1430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Divide up your world into things you know (</a:t>
            </a:r>
            <a:r>
              <a:rPr b="1"/>
              <a:t>data</a:t>
            </a:r>
            <a:r>
              <a:rPr/>
              <a:t>) and things you don’t know (</a:t>
            </a:r>
            <a:r>
              <a:rPr b="1"/>
              <a:t>parameters</a:t>
            </a:r>
            <a:r>
              <a:rPr/>
              <a:t>)</a:t>
            </a:r>
          </a:p>
          <a:p>
            <a:pPr lvl="1">
              <a:buAutoNum type="arabicPeriod"/>
            </a:pPr>
            <a:r>
              <a:rPr/>
              <a:t>Create a </a:t>
            </a:r>
            <a:r>
              <a:rPr b="1"/>
              <a:t>generative model</a:t>
            </a:r>
            <a:r>
              <a:rPr/>
              <a:t> that says what the data would look like if you knew what the parameters were</a:t>
            </a:r>
          </a:p>
          <a:p>
            <a:pPr lvl="1">
              <a:buAutoNum type="arabicPeriod"/>
            </a:pPr>
            <a:r>
              <a:rPr/>
              <a:t>Calculate the </a:t>
            </a:r>
            <a:r>
              <a:rPr b="1"/>
              <a:t>posterior</a:t>
            </a:r>
            <a:r>
              <a:rPr/>
              <a:t> probability distribution to obtain our new knowledge using Bayes’ theorem (and a helpful R package or Bayesian statistician)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palaeoclimate</a:t>
            </a:r>
            <a:r>
              <a:rPr/>
              <a:t> </a:t>
            </a: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We know the ancient proxies and the modern proxy/climate relationship. These are our </a:t>
            </a:r>
            <a:r>
              <a:rPr b="1"/>
              <a:t>data</a:t>
            </a:r>
            <a:r>
              <a:rPr/>
              <a:t>. The ancient climate are our unknown </a:t>
            </a:r>
            <a:r>
              <a:rPr b="1"/>
              <a:t>parameters</a:t>
            </a:r>
          </a:p>
          <a:p>
            <a:pPr lvl="1">
              <a:buAutoNum type="arabicPeriod"/>
            </a:pPr>
            <a:r>
              <a:rPr/>
              <a:t>We can build a generative model for how ancient pollen might form from ancient climate</a:t>
            </a:r>
          </a:p>
          <a:p>
            <a:pPr lvl="1">
              <a:buAutoNum type="arabicPeriod"/>
            </a:pPr>
            <a:r>
              <a:rPr/>
              <a:t>We turn the Bayesian handle to produce a posterior probability distribution of ancient climate given ancient pollen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better?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Because you get a probability distribution for your unknowns given what you know</a:t>
                </a:r>
              </a:p>
              <a:p>
                <a:pPr lvl="1"/>
                <a:r>
                  <a:rPr b="1"/>
                  <a:t>Because you can incorporate external information that you know about your system</a:t>
                </a:r>
              </a:p>
              <a:p>
                <a:pPr lvl="1"/>
                <a:r>
                  <a:rPr b="1"/>
                  <a:t>Because it avoids terrible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 b="1"/>
                  <a:t>-values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:r>
                  <a:rPr i="1"/>
                  <a:t>A p-value, or statistical significance, does not measure the size of an effect or the importance of a result</a:t>
                </a:r>
                <a:r>
                  <a:rPr/>
                  <a:t> - American Statistical Association 2017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Kemp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 2013</a:t>
            </a:r>
            <a:r>
              <a:rPr/>
              <a:t> </a:t>
            </a:r>
            <a:r>
              <a:rPr/>
              <a:t>QSR</a:t>
            </a:r>
          </a:p>
        </p:txBody>
      </p:sp>
      <p:pic>
        <p:nvPicPr>
          <p:cNvPr descr="https://github.com/andrewcparnell/palsea_20190722/raw/master/age_depth_N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320800"/>
            <a:ext cx="109728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Cahill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 2016</a:t>
            </a:r>
            <a:r>
              <a:rPr/>
              <a:t> </a:t>
            </a:r>
            <a:r>
              <a:rPr/>
              <a:t>COTP</a:t>
            </a:r>
          </a:p>
        </p:txBody>
      </p:sp>
      <p:pic>
        <p:nvPicPr>
          <p:cNvPr descr="https://github.com/andrewcparnell/palsea_20190722/raw/master/bhm_plo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143000"/>
            <a:ext cx="8216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methods to compute the posterior distribution (the </a:t>
            </a:r>
            <a:r>
              <a:rPr i="1"/>
              <a:t>new knowledge</a:t>
            </a:r>
            <a:r>
              <a:rPr/>
              <a:t>) work via trial and error on the unknown parameters</a:t>
            </a:r>
          </a:p>
          <a:p>
            <a:pPr lvl="1"/>
            <a:r>
              <a:rPr/>
              <a:t>This means that rather than a single best value you get a </a:t>
            </a:r>
            <a:r>
              <a:rPr i="1"/>
              <a:t>spreadsheet of values</a:t>
            </a:r>
            <a:r>
              <a:rPr/>
              <a:t> that match the 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c(t_1) c(t_2) c(t_3)
## 1  0.826  0.127 -0.258
## 2  0.288 -1.022 -0.551
## 3  1.447 -2.819 -0.502
## 4 -0.842 -1.214  0.267
## 5  0.143  0.308  1.233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Bayesian statistics for palaeoclimatologists</dc:title>
  <dc:creator>Andrew C Parnell, Niamh Cahill, Michael Salter-Townshend</dc:creator>
  <cp:keywords/>
  <dcterms:created xsi:type="dcterms:W3CDTF">2019-07-26T22:32:19Z</dcterms:created>
  <dcterms:modified xsi:type="dcterms:W3CDTF">2019-07-26T22:32:19Z</dcterms:modified>
</cp:coreProperties>
</file>