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media/image-24-2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notesMasterIdLst>
    <p:notesMasterId r:id="rId29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1" Type="http://schemas.openxmlformats.org/officeDocument/2006/relationships/viewProps" Target="viewProps.xml"/><Relationship Id="rId32" Type="http://schemas.openxmlformats.org/officeDocument/2006/relationships/theme" Target="theme/theme1.xml"/><Relationship Id="rId33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10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0.xlsx"/></Relationships>
</file>

<file path=ppt/charts/_rels/chart1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1.xlsx"/></Relationships>
</file>

<file path=ppt/charts/_rels/chart1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12.xlsx"/></Relationships>
</file>

<file path=ppt/charts/_rels/chart2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_rels/chart4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5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5.xlsx"/></Relationships>
</file>

<file path=ppt/charts/_rels/chart6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6.xlsx"/></Relationships>
</file>

<file path=ppt/charts/_rels/chart7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7.xlsx"/></Relationships>
</file>

<file path=ppt/charts/_rels/chart8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8.xlsx"/></Relationships>
</file>

<file path=ppt/charts/_rels/chart9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Worksheet9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 scaling</c:v>
                </c:pt>
              </c:strCache>
            </c:strRef>
          </c:tx>
          <c:spPr>
            <a:solidFill>
              <a:srgbClr val="7FA2D0"/>
            </a:solidFill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s1</c:v>
                  </c:pt>
                  <c:pt idx="1">
                    <c:v>s2</c:v>
                  </c:pt>
                  <c:pt idx="2">
                    <c:v>s3</c:v>
                  </c:pt>
                  <c:pt idx="3">
                    <c:v>s4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</c:v>
                </c:pt>
                <c:pt idx="1">
                  <c:v>3</c:v>
                </c:pt>
                <c:pt idx="2">
                  <c:v>2</c:v>
                </c:pt>
                <c:pt idx="3">
                  <c:v>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Scaled (1/√dₖ)</c:v>
                </c:pt>
              </c:strCache>
            </c:strRef>
          </c:tx>
          <c:spPr>
            <a:solidFill>
              <a:srgbClr val="F7B26A"/>
            </a:solidFill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s1</c:v>
                  </c:pt>
                  <c:pt idx="1">
                    <c:v>s2</c:v>
                  </c:pt>
                  <c:pt idx="2">
                    <c:v>s3</c:v>
                  </c:pt>
                  <c:pt idx="3">
                    <c:v>s4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2.8</c:v>
                </c:pt>
                <c:pt idx="1">
                  <c:v>2.1</c:v>
                </c:pt>
                <c:pt idx="2">
                  <c:v>1.5</c:v>
                </c:pt>
                <c:pt idx="3">
                  <c:v>0.7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rgbClr val="7FA2D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Sheet1!$A$2:$A$5</c:f>
              <c:multiLvlStrCache>
                <c:ptCount val="4"/>
                <c:lvl>
                  <c:pt idx="0">
                    <c:v>2 heads</c:v>
                  </c:pt>
                  <c:pt idx="1">
                    <c:v>4 heads</c:v>
                  </c:pt>
                  <c:pt idx="2">
                    <c:v>6 heads</c:v>
                  </c:pt>
                  <c:pt idx="3">
                    <c:v>8 heads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0.45</c:v>
                </c:pt>
                <c:pt idx="1">
                  <c:v>0.35</c:v>
                </c:pt>
                <c:pt idx="2">
                  <c:v>0.31</c:v>
                </c:pt>
                <c:pt idx="3">
                  <c:v>0.3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#Heads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scatterChart>
        <c:scatterStyle val="lineMarker"/>
        <c:varyColors val="0"/>
        <c:dLbls>
          <c:numFmt formatCode="General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</c:dLbls>
        <c:axId val="2094734554"/>
        <c:axId val="2094734552"/>
      </c:scatterChart>
      <c:valAx>
        <c:axId val="2094734554"/>
        <c:scaling>
          <c:orientation val="minMax"/>
        </c:scaling>
        <c:delete val="0"/>
        <c:axPos val="b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Efficiency</a:t>
                </a:r>
              </a:p>
            </c:rich>
          </c:tx>
          <c:layout/>
          <c:overlay val="0"/>
        </c:title>
        <c:numFmt formatCode="General" sourceLinked="1"/>
        <c:majorTickMark val="none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val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D9D9D9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Accuracy</a:t>
                </a:r>
              </a:p>
            </c:rich>
          </c:tx>
          <c:layout/>
          <c:overlay val="0"/>
        </c:title>
        <c:numFmt formatCode="General" sourceLinked="0"/>
        <c:majorTickMark val="none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12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span"/>
    <c:showDLblsOverMax val="1"/>
  </c:chart>
  <c:spPr>
    <a:noFill/>
    <a:ln>
      <a:noFill/>
    </a:ln>
    <a:effectLst/>
  </c:sp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area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Forecast</c:v>
                </c:pt>
              </c:strCache>
            </c:strRef>
          </c:tx>
          <c:spPr>
            <a:solidFill>
              <a:srgbClr val="7FA2D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Sheet1!$A$2:$A$7</c:f>
              <c:multiLvlStrCache>
                <c:ptCount val="6"/>
                <c:lvl>
                  <c:pt idx="0">
                    <c:v>-3</c:v>
                  </c:pt>
                  <c:pt idx="1">
                    <c:v>-2</c:v>
                  </c:pt>
                  <c:pt idx="2">
                    <c:v>-1</c:v>
                  </c:pt>
                  <c:pt idx="3">
                    <c:v>0</c:v>
                  </c:pt>
                  <c:pt idx="4">
                    <c:v>+1</c:v>
                  </c:pt>
                  <c:pt idx="5">
                    <c:v>+2</c:v>
                  </c:pt>
                </c:lvl>
              </c:multiLvlStrCache>
            </c:multiLvl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20</c:v>
                </c:pt>
                <c:pt idx="1">
                  <c:v>22</c:v>
                </c:pt>
                <c:pt idx="2">
                  <c:v>21</c:v>
                </c:pt>
                <c:pt idx="3">
                  <c:v>23</c:v>
                </c:pt>
                <c:pt idx="4">
                  <c:v>24</c:v>
                </c:pt>
                <c:pt idx="5">
                  <c:v>24.5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axId val="2094734554"/>
        <c:axId val="2094734552"/>
        <c:axId val="2094734556"/>
      </c:area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Days relative to prediction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Value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Weights for t1</c:v>
                </c:pt>
              </c:strCache>
            </c:strRef>
          </c:tx>
          <c:spPr>
            <a:solidFill>
              <a:srgbClr val="7FA2D0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to t1</c:v>
                  </c:pt>
                  <c:pt idx="1">
                    <c:v>to t2</c:v>
                  </c:pt>
                </c:lvl>
              </c:multiLvlStrCache>
            </c:multiLvl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0.5874790008396098</c:v>
                </c:pt>
                <c:pt idx="1">
                  <c:v>0.41252099916039026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Weights for t2</c:v>
                </c:pt>
              </c:strCache>
            </c:strRef>
          </c:tx>
          <c:spPr>
            <a:solidFill>
              <a:srgbClr val="F7B26A"/>
            </a:solidFill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cat>
            <c:multiLvlStrRef>
              <c:f>Sheet1!$A$2:$A$3</c:f>
              <c:multiLvlStrCache>
                <c:ptCount val="2"/>
                <c:lvl>
                  <c:pt idx="0">
                    <c:v>to t1</c:v>
                  </c:pt>
                  <c:pt idx="1">
                    <c:v>to t2</c:v>
                  </c:pt>
                </c:lvl>
              </c:multiLvlStrCache>
            </c:multiLvlStrRef>
          </c:cat>
          <c:val>
            <c:numRef>
              <c:f>Sheet1!$C$2:$C$3</c:f>
              <c:numCache>
                <c:formatCode>General</c:formatCode>
                <c:ptCount val="2"/>
                <c:pt idx="0">
                  <c:v>0.41252099916039026</c:v>
                </c:pt>
                <c:pt idx="1">
                  <c:v>0.5874790008396098</c:v>
                </c:pt>
              </c:numCache>
            </c:numRef>
          </c:val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gapWidth val="150"/>
        <c:overlap val="0"/>
        <c:axId val="2094734554"/>
        <c:axId val="2094734552"/>
        <c:axId val="2094734556"/>
      </c:bar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Complexity Comparison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RNN/LSTM (O(n))</c:v>
                </c:pt>
              </c:strCache>
            </c:strRef>
          </c:tx>
          <c:spPr>
            <a:solidFill>
              <a:srgbClr val="7FA2D0"/>
            </a:solidFill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10</c:v>
                  </c:pt>
                  <c:pt idx="1">
                    <c:v>20</c:v>
                  </c:pt>
                  <c:pt idx="2">
                    <c:v>30</c:v>
                  </c:pt>
                  <c:pt idx="3">
                    <c:v>40</c:v>
                  </c:pt>
                </c:lvl>
              </c:multiLvlStrCache>
            </c:multiLvl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30</c:v>
                </c:pt>
                <c:pt idx="3">
                  <c:v>40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Transformer (O(n²))</c:v>
                </c:pt>
              </c:strCache>
            </c:strRef>
          </c:tx>
          <c:spPr>
            <a:solidFill>
              <a:srgbClr val="F7B26A"/>
            </a:solidFill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Sheet1!$A$2:$A$5</c:f>
              <c:multiLvlStrCache>
                <c:ptCount val="4"/>
                <c:lvl>
                  <c:pt idx="0">
                    <c:v>10</c:v>
                  </c:pt>
                  <c:pt idx="1">
                    <c:v>20</c:v>
                  </c:pt>
                  <c:pt idx="2">
                    <c:v>30</c:v>
                  </c:pt>
                  <c:pt idx="3">
                    <c:v>40</c:v>
                  </c:pt>
                </c:lvl>
              </c:multiLvlStrCache>
            </c:multiLvl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100</c:v>
                </c:pt>
                <c:pt idx="1">
                  <c:v>400</c:v>
                </c:pt>
                <c:pt idx="2">
                  <c:v>900</c:v>
                </c:pt>
                <c:pt idx="3">
                  <c:v>1600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Sequence length (n)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Operations (arb. units)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Temp</c:v>
                </c:pt>
              </c:strCache>
            </c:strRef>
          </c:tx>
          <c:spPr>
            <a:solidFill>
              <a:srgbClr val="7FA2D0"/>
            </a:solidFill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Rain</c:v>
                </c:pt>
              </c:strCache>
            </c:strRef>
          </c:tx>
          <c:spPr>
            <a:solidFill>
              <a:srgbClr val="F7B26A"/>
            </a:solidFill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4.23</c:v>
                </c:pt>
                <c:pt idx="1">
                  <c:v>5.67</c:v>
                </c:pt>
                <c:pt idx="2">
                  <c:v>6.1</c:v>
                </c:pt>
                <c:pt idx="3">
                  <c:v>5.77</c:v>
                </c:pt>
                <c:pt idx="4">
                  <c:v>6.6</c:v>
                </c:pt>
                <c:pt idx="5">
                  <c:v>5.18</c:v>
                </c:pt>
                <c:pt idx="6">
                  <c:v>5.18</c:v>
                </c:pt>
                <c:pt idx="7">
                  <c:v>4.62</c:v>
                </c:pt>
                <c:pt idx="8">
                  <c:v>4.72</c:v>
                </c:pt>
                <c:pt idx="9">
                  <c:v>4.47</c:v>
                </c:pt>
                <c:pt idx="10">
                  <c:v>4.08</c:v>
                </c:pt>
                <c:pt idx="11">
                  <c:v>4.38</c:v>
                </c:pt>
                <c:pt idx="12">
                  <c:v>4.41</c:v>
                </c:pt>
                <c:pt idx="13">
                  <c:v>4.57</c:v>
                </c:pt>
                <c:pt idx="14">
                  <c:v>5.51</c:v>
                </c:pt>
                <c:pt idx="15">
                  <c:v>5.96</c:v>
                </c:pt>
                <c:pt idx="16">
                  <c:v>6.37</c:v>
                </c:pt>
                <c:pt idx="17">
                  <c:v>6.2</c:v>
                </c:pt>
                <c:pt idx="18">
                  <c:v>5.36</c:v>
                </c:pt>
                <c:pt idx="19">
                  <c:v>4.91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Humidity</c:v>
                </c:pt>
              </c:strCache>
            </c:strRef>
          </c:tx>
          <c:spPr>
            <a:solidFill>
              <a:srgbClr val="6AB47B"/>
            </a:solidFill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Sheet1!$D$2:$D$21</c:f>
              <c:numCache>
                <c:formatCode>General</c:formatCode>
                <c:ptCount val="20"/>
                <c:pt idx="0">
                  <c:v>69.48</c:v>
                </c:pt>
                <c:pt idx="1">
                  <c:v>68.75</c:v>
                </c:pt>
                <c:pt idx="2">
                  <c:v>67.04</c:v>
                </c:pt>
                <c:pt idx="3">
                  <c:v>66.44</c:v>
                </c:pt>
                <c:pt idx="4">
                  <c:v>62.2</c:v>
                </c:pt>
                <c:pt idx="5">
                  <c:v>58.96</c:v>
                </c:pt>
                <c:pt idx="6">
                  <c:v>55.36</c:v>
                </c:pt>
                <c:pt idx="7">
                  <c:v>53.62</c:v>
                </c:pt>
                <c:pt idx="8">
                  <c:v>50.4</c:v>
                </c:pt>
                <c:pt idx="9">
                  <c:v>50.03</c:v>
                </c:pt>
                <c:pt idx="10">
                  <c:v>49.69</c:v>
                </c:pt>
                <c:pt idx="11">
                  <c:v>51.4</c:v>
                </c:pt>
                <c:pt idx="12">
                  <c:v>52.97</c:v>
                </c:pt>
                <c:pt idx="13">
                  <c:v>55.39</c:v>
                </c:pt>
                <c:pt idx="14">
                  <c:v>59.16</c:v>
                </c:pt>
                <c:pt idx="15">
                  <c:v>62.67</c:v>
                </c:pt>
                <c:pt idx="16">
                  <c:v>65.5</c:v>
                </c:pt>
                <c:pt idx="17">
                  <c:v>68.04</c:v>
                </c:pt>
                <c:pt idx="18">
                  <c:v>69.14</c:v>
                </c:pt>
                <c:pt idx="19">
                  <c:v>69.82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Synthetic Loss Curve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loss</c:v>
                </c:pt>
              </c:strCache>
            </c:strRef>
          </c:tx>
          <c:spPr>
            <a:solidFill>
              <a:srgbClr val="7FA2D0"/>
            </a:solidFill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E1</c:v>
                  </c:pt>
                  <c:pt idx="1">
                    <c:v>E2</c:v>
                  </c:pt>
                  <c:pt idx="2">
                    <c:v>E3</c:v>
                  </c:pt>
                  <c:pt idx="3">
                    <c:v>E4</c:v>
                  </c:pt>
                  <c:pt idx="4">
                    <c:v>E5</c:v>
                  </c:pt>
                  <c:pt idx="5">
                    <c:v>E6</c:v>
                  </c:pt>
                  <c:pt idx="6">
                    <c:v>E7</c:v>
                  </c:pt>
                  <c:pt idx="7">
                    <c:v>E8</c:v>
                  </c:pt>
                  <c:pt idx="8">
                    <c:v>E9</c:v>
                  </c:pt>
                  <c:pt idx="9">
                    <c:v>E10</c:v>
                  </c:pt>
                  <c:pt idx="10">
                    <c:v>E11</c:v>
                  </c:pt>
                  <c:pt idx="11">
                    <c:v>E12</c:v>
                  </c:pt>
                  <c:pt idx="12">
                    <c:v>E13</c:v>
                  </c:pt>
                  <c:pt idx="13">
                    <c:v>E14</c:v>
                  </c:pt>
                  <c:pt idx="14">
                    <c:v>E15</c:v>
                  </c:pt>
                  <c:pt idx="15">
                    <c:v>E16</c:v>
                  </c:pt>
                  <c:pt idx="16">
                    <c:v>E17</c:v>
                  </c:pt>
                  <c:pt idx="17">
                    <c:v>E18</c:v>
                  </c:pt>
                  <c:pt idx="18">
                    <c:v>E19</c:v>
                  </c:pt>
                  <c:pt idx="19">
                    <c:v>E20</c:v>
                  </c:pt>
                </c:lvl>
              </c:multiLvlStrCache>
            </c:multiLvl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1.2401046966801217</c:v>
                </c:pt>
                <c:pt idx="1">
                  <c:v>0.6031634190543385</c:v>
                </c:pt>
                <c:pt idx="2">
                  <c:v>0.40370144135301844</c:v>
                </c:pt>
                <c:pt idx="3">
                  <c:v>0.32056297910254206</c:v>
                </c:pt>
                <c:pt idx="4">
                  <c:v>0.2507633191306647</c:v>
                </c:pt>
                <c:pt idx="5">
                  <c:v>0.2105309809493497</c:v>
                </c:pt>
                <c:pt idx="6">
                  <c:v>0.19780627034713658</c:v>
                </c:pt>
                <c:pt idx="7">
                  <c:v>0.17537176727801015</c:v>
                </c:pt>
                <c:pt idx="8">
                  <c:v>0.17870575347854867</c:v>
                </c:pt>
                <c:pt idx="9">
                  <c:v>0.14114012254362385</c:v>
                </c:pt>
                <c:pt idx="10">
                  <c:v>0.1182483739901684</c:v>
                </c:pt>
                <c:pt idx="11">
                  <c:v>0.1000425413929366</c:v>
                </c:pt>
                <c:pt idx="12">
                  <c:v>0.09776553589504279</c:v>
                </c:pt>
                <c:pt idx="13">
                  <c:v>0.11784683230075263</c:v>
                </c:pt>
                <c:pt idx="14">
                  <c:v>0.08431582726141422</c:v>
                </c:pt>
                <c:pt idx="15">
                  <c:v>0.09283566423234954</c:v>
                </c:pt>
                <c:pt idx="16">
                  <c:v>0.0948855632425154</c:v>
                </c:pt>
                <c:pt idx="17">
                  <c:v>0.06757643703110755</c:v>
                </c:pt>
                <c:pt idx="18">
                  <c:v>0.08476776783835595</c:v>
                </c:pt>
                <c:pt idx="19">
                  <c:v>0.1081500244825882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Epoch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Temp</c:v>
                </c:pt>
              </c:strCache>
            </c:strRef>
          </c:tx>
          <c:spPr>
            <a:solidFill>
              <a:srgbClr val="7FA2D0"/>
            </a:solidFill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 Temp</c:v>
                </c:pt>
              </c:strCache>
            </c:strRef>
          </c:tx>
          <c:spPr>
            <a:solidFill>
              <a:srgbClr val="F7B26A"/>
            </a:solidFill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20.21</c:v>
                </c:pt>
                <c:pt idx="1">
                  <c:v>20.1</c:v>
                </c:pt>
                <c:pt idx="2">
                  <c:v>20.2</c:v>
                </c:pt>
                <c:pt idx="3">
                  <c:v>20.18</c:v>
                </c:pt>
                <c:pt idx="4">
                  <c:v>22.16</c:v>
                </c:pt>
                <c:pt idx="5">
                  <c:v>20.43</c:v>
                </c:pt>
                <c:pt idx="6">
                  <c:v>20.42</c:v>
                </c:pt>
                <c:pt idx="7">
                  <c:v>22.23</c:v>
                </c:pt>
                <c:pt idx="8">
                  <c:v>21.15</c:v>
                </c:pt>
                <c:pt idx="9">
                  <c:v>22.63</c:v>
                </c:pt>
                <c:pt idx="10">
                  <c:v>23.43</c:v>
                </c:pt>
                <c:pt idx="11">
                  <c:v>23.75</c:v>
                </c:pt>
                <c:pt idx="12">
                  <c:v>24.68</c:v>
                </c:pt>
                <c:pt idx="13">
                  <c:v>22.25</c:v>
                </c:pt>
                <c:pt idx="14">
                  <c:v>24.31</c:v>
                </c:pt>
                <c:pt idx="15">
                  <c:v>23.43</c:v>
                </c:pt>
                <c:pt idx="16">
                  <c:v>24.09</c:v>
                </c:pt>
                <c:pt idx="17">
                  <c:v>23.79</c:v>
                </c:pt>
                <c:pt idx="18">
                  <c:v>24.58</c:v>
                </c:pt>
                <c:pt idx="19">
                  <c:v>24.63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Rain</c:v>
                </c:pt>
              </c:strCache>
            </c:strRef>
          </c:tx>
          <c:spPr>
            <a:solidFill>
              <a:srgbClr val="6AB47B"/>
            </a:solidFill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4.23</c:v>
                </c:pt>
                <c:pt idx="1">
                  <c:v>5.67</c:v>
                </c:pt>
                <c:pt idx="2">
                  <c:v>6.1</c:v>
                </c:pt>
                <c:pt idx="3">
                  <c:v>5.77</c:v>
                </c:pt>
                <c:pt idx="4">
                  <c:v>6.6</c:v>
                </c:pt>
                <c:pt idx="5">
                  <c:v>5.18</c:v>
                </c:pt>
                <c:pt idx="6">
                  <c:v>5.18</c:v>
                </c:pt>
                <c:pt idx="7">
                  <c:v>4.62</c:v>
                </c:pt>
                <c:pt idx="8">
                  <c:v>4.72</c:v>
                </c:pt>
                <c:pt idx="9">
                  <c:v>4.47</c:v>
                </c:pt>
                <c:pt idx="10">
                  <c:v>4.08</c:v>
                </c:pt>
                <c:pt idx="11">
                  <c:v>4.38</c:v>
                </c:pt>
                <c:pt idx="12">
                  <c:v>4.41</c:v>
                </c:pt>
                <c:pt idx="13">
                  <c:v>4.57</c:v>
                </c:pt>
                <c:pt idx="14">
                  <c:v>5.51</c:v>
                </c:pt>
                <c:pt idx="15">
                  <c:v>5.96</c:v>
                </c:pt>
                <c:pt idx="16">
                  <c:v>6.37</c:v>
                </c:pt>
                <c:pt idx="17">
                  <c:v>6.2</c:v>
                </c:pt>
                <c:pt idx="18">
                  <c:v>5.36</c:v>
                </c:pt>
                <c:pt idx="19">
                  <c:v>4.91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 Rain</c:v>
                </c:pt>
              </c:strCache>
            </c:strRef>
          </c:tx>
          <c:spPr>
            <a:solidFill>
              <a:srgbClr val="D97A9E"/>
            </a:solidFill>
            <a:ln w="25400" cap="flat">
              <a:solidFill>
                <a:srgbClr val="D97A9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D97A9E"/>
              </a:solidFill>
              <a:ln w="9525" cap="flat">
                <a:solidFill>
                  <a:srgbClr val="D97A9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3.65</c:v>
                </c:pt>
                <c:pt idx="1">
                  <c:v>6.12</c:v>
                </c:pt>
                <c:pt idx="2">
                  <c:v>6.33</c:v>
                </c:pt>
                <c:pt idx="3">
                  <c:v>5.01</c:v>
                </c:pt>
                <c:pt idx="4">
                  <c:v>7.34</c:v>
                </c:pt>
                <c:pt idx="5">
                  <c:v>6.13</c:v>
                </c:pt>
                <c:pt idx="6">
                  <c:v>5.77</c:v>
                </c:pt>
                <c:pt idx="7">
                  <c:v>4.53</c:v>
                </c:pt>
                <c:pt idx="8">
                  <c:v>4.19</c:v>
                </c:pt>
                <c:pt idx="9">
                  <c:v>5</c:v>
                </c:pt>
                <c:pt idx="10">
                  <c:v>3.88</c:v>
                </c:pt>
                <c:pt idx="11">
                  <c:v>4.99</c:v>
                </c:pt>
                <c:pt idx="12">
                  <c:v>4.51</c:v>
                </c:pt>
                <c:pt idx="13">
                  <c:v>5.06</c:v>
                </c:pt>
                <c:pt idx="14">
                  <c:v>5.69</c:v>
                </c:pt>
                <c:pt idx="15">
                  <c:v>6.32</c:v>
                </c:pt>
                <c:pt idx="16">
                  <c:v>6.37</c:v>
                </c:pt>
                <c:pt idx="17">
                  <c:v>7.09</c:v>
                </c:pt>
                <c:pt idx="18">
                  <c:v>5.42</c:v>
                </c:pt>
                <c:pt idx="19">
                  <c:v>5.11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title>
      <c:tx>
        <c:rich>
          <a:bodyPr/>
          <a:lstStyle/>
          <a:p>
            <a:pPr>
              <a:defRPr sz="1800" b="0" i="0" u="none" strike="noStrike">
                <a:solidFill>
                  <a:srgbClr val="000000"/>
                </a:solidFill>
                <a:latin typeface="Arial"/>
              </a:defRPr>
            </a:pPr>
            <a:r>
              <a:rPr sz="1800" b="0" i="0" u="none" strike="noStrike">
                <a:solidFill>
                  <a:srgbClr val="000000"/>
                </a:solidFill>
                <a:latin typeface="Arial"/>
              </a:rPr>
              <a:t>Transformer Training with Keras</a:t>
            </a:r>
          </a:p>
        </c:rich>
      </c:tx>
      <c:layout/>
      <c:overlay val="0"/>
    </c:title>
    <c:autoTitleDeleted val="0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Training Loss</c:v>
                </c:pt>
              </c:strCache>
            </c:strRef>
          </c:tx>
          <c:spPr>
            <a:solidFill>
              <a:srgbClr val="7FA2D0"/>
            </a:solidFill>
            <a:ln w="25400" cap="flat">
              <a:solidFill>
                <a:srgbClr val="7FA2D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7FA2D0"/>
              </a:solidFill>
              <a:ln w="9525" cap="flat">
                <a:solidFill>
                  <a:srgbClr val="7FA2D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E1</c:v>
                  </c:pt>
                  <c:pt idx="1">
                    <c:v>E2</c:v>
                  </c:pt>
                  <c:pt idx="2">
                    <c:v>E3</c:v>
                  </c:pt>
                  <c:pt idx="3">
                    <c:v>E4</c:v>
                  </c:pt>
                  <c:pt idx="4">
                    <c:v>E5</c:v>
                  </c:pt>
                  <c:pt idx="5">
                    <c:v>E6</c:v>
                  </c:pt>
                  <c:pt idx="6">
                    <c:v>E7</c:v>
                  </c:pt>
                  <c:pt idx="7">
                    <c:v>E8</c:v>
                  </c:pt>
                  <c:pt idx="8">
                    <c:v>E9</c:v>
                  </c:pt>
                  <c:pt idx="9">
                    <c:v>E10</c:v>
                  </c:pt>
                  <c:pt idx="10">
                    <c:v>E11</c:v>
                  </c:pt>
                  <c:pt idx="11">
                    <c:v>E12</c:v>
                  </c:pt>
                  <c:pt idx="12">
                    <c:v>E13</c:v>
                  </c:pt>
                  <c:pt idx="13">
                    <c:v>E14</c:v>
                  </c:pt>
                  <c:pt idx="14">
                    <c:v>E15</c:v>
                  </c:pt>
                  <c:pt idx="15">
                    <c:v>E16</c:v>
                  </c:pt>
                  <c:pt idx="16">
                    <c:v>E17</c:v>
                  </c:pt>
                  <c:pt idx="17">
                    <c:v>E18</c:v>
                  </c:pt>
                  <c:pt idx="18">
                    <c:v>E19</c:v>
                  </c:pt>
                  <c:pt idx="19">
                    <c:v>E20</c:v>
                  </c:pt>
                </c:lvl>
              </c:multiLvlStrCache>
            </c:multiLvl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1.0032077450047157</c:v>
                </c:pt>
                <c:pt idx="1">
                  <c:v>0.523748579577062</c:v>
                </c:pt>
                <c:pt idx="2">
                  <c:v>0.35121212783683403</c:v>
                </c:pt>
                <c:pt idx="3">
                  <c:v>0.2645244806880346</c:v>
                </c:pt>
                <c:pt idx="4">
                  <c:v>0.21684144529756788</c:v>
                </c:pt>
                <c:pt idx="5">
                  <c:v>0.19206599934150756</c:v>
                </c:pt>
                <c:pt idx="6">
                  <c:v>0.14353107585083333</c:v>
                </c:pt>
                <c:pt idx="7">
                  <c:v>0.14095200300287392</c:v>
                </c:pt>
                <c:pt idx="8">
                  <c:v>0.1390031358311438</c:v>
                </c:pt>
                <c:pt idx="9">
                  <c:v>0.10827897475179976</c:v>
                </c:pt>
                <c:pt idx="10">
                  <c:v>0.11739613127938772</c:v>
                </c:pt>
                <c:pt idx="11">
                  <c:v>0.1098665684416907</c:v>
                </c:pt>
                <c:pt idx="12">
                  <c:v>0.07840441464911663</c:v>
                </c:pt>
                <c:pt idx="13">
                  <c:v>0.08663357600854198</c:v>
                </c:pt>
                <c:pt idx="14">
                  <c:v>0.07031151538414286</c:v>
                </c:pt>
                <c:pt idx="15">
                  <c:v>0.08347162427822119</c:v>
                </c:pt>
                <c:pt idx="16">
                  <c:v>0.0651680538260526</c:v>
                </c:pt>
                <c:pt idx="17">
                  <c:v>0.06264986865329086</c:v>
                </c:pt>
                <c:pt idx="18">
                  <c:v>0.06464042031331745</c:v>
                </c:pt>
                <c:pt idx="19">
                  <c:v>0.06789563331202386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Validation Loss</c:v>
                </c:pt>
              </c:strCache>
            </c:strRef>
          </c:tx>
          <c:spPr>
            <a:solidFill>
              <a:srgbClr val="F7B26A"/>
            </a:solidFill>
            <a:ln w="25400" cap="flat">
              <a:solidFill>
                <a:srgbClr val="F7B26A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F7B26A"/>
              </a:solidFill>
              <a:ln w="9525" cap="flat">
                <a:solidFill>
                  <a:srgbClr val="F7B26A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E1</c:v>
                  </c:pt>
                  <c:pt idx="1">
                    <c:v>E2</c:v>
                  </c:pt>
                  <c:pt idx="2">
                    <c:v>E3</c:v>
                  </c:pt>
                  <c:pt idx="3">
                    <c:v>E4</c:v>
                  </c:pt>
                  <c:pt idx="4">
                    <c:v>E5</c:v>
                  </c:pt>
                  <c:pt idx="5">
                    <c:v>E6</c:v>
                  </c:pt>
                  <c:pt idx="6">
                    <c:v>E7</c:v>
                  </c:pt>
                  <c:pt idx="7">
                    <c:v>E8</c:v>
                  </c:pt>
                  <c:pt idx="8">
                    <c:v>E9</c:v>
                  </c:pt>
                  <c:pt idx="9">
                    <c:v>E10</c:v>
                  </c:pt>
                  <c:pt idx="10">
                    <c:v>E11</c:v>
                  </c:pt>
                  <c:pt idx="11">
                    <c:v>E12</c:v>
                  </c:pt>
                  <c:pt idx="12">
                    <c:v>E13</c:v>
                  </c:pt>
                  <c:pt idx="13">
                    <c:v>E14</c:v>
                  </c:pt>
                  <c:pt idx="14">
                    <c:v>E15</c:v>
                  </c:pt>
                  <c:pt idx="15">
                    <c:v>E16</c:v>
                  </c:pt>
                  <c:pt idx="16">
                    <c:v>E17</c:v>
                  </c:pt>
                  <c:pt idx="17">
                    <c:v>E18</c:v>
                  </c:pt>
                  <c:pt idx="18">
                    <c:v>E19</c:v>
                  </c:pt>
                  <c:pt idx="19">
                    <c:v>E20</c:v>
                  </c:pt>
                </c:lvl>
              </c:multiLvlStrCache>
            </c:multiLvl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0.8198347974133637</c:v>
                </c:pt>
                <c:pt idx="1">
                  <c:v>0.4844207742666041</c:v>
                </c:pt>
                <c:pt idx="2">
                  <c:v>0.3530757006627484</c:v>
                </c:pt>
                <c:pt idx="3">
                  <c:v>0.2900710993494899</c:v>
                </c:pt>
                <c:pt idx="4">
                  <c:v>0.22821789605090345</c:v>
                </c:pt>
                <c:pt idx="5">
                  <c:v>0.21141393735680383</c:v>
                </c:pt>
                <c:pt idx="6">
                  <c:v>0.1721986145303398</c:v>
                </c:pt>
                <c:pt idx="7">
                  <c:v>0.14243145660079998</c:v>
                </c:pt>
                <c:pt idx="8">
                  <c:v>0.12873290848012933</c:v>
                </c:pt>
                <c:pt idx="9">
                  <c:v>0.12832112187662803</c:v>
                </c:pt>
                <c:pt idx="10">
                  <c:v>0.11092895262176347</c:v>
                </c:pt>
                <c:pt idx="11">
                  <c:v>0.11534107274148693</c:v>
                </c:pt>
                <c:pt idx="12">
                  <c:v>0.11194094955240436</c:v>
                </c:pt>
                <c:pt idx="13">
                  <c:v>0.10627846686803022</c:v>
                </c:pt>
                <c:pt idx="14">
                  <c:v>0.07870829941895525</c:v>
                </c:pt>
                <c:pt idx="15">
                  <c:v>0.10149882535400401</c:v>
                </c:pt>
                <c:pt idx="16">
                  <c:v>0.0712185289500836</c:v>
                </c:pt>
                <c:pt idx="17">
                  <c:v>0.06886297189575553</c:v>
                </c:pt>
                <c:pt idx="18">
                  <c:v>0.08028456936659274</c:v>
                </c:pt>
                <c:pt idx="19">
                  <c:v>0.08776104525626797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Epoch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title>
          <c:tx>
            <c:rich>
              <a:bodyPr/>
              <a:lstStyle/>
              <a:p>
                <a:pPr>
                  <a:defRPr b="0" i="0" u="none" strike="noStrike">
                    <a:solidFill>
                      <a:srgbClr val="000000"/>
                    </a:solidFill>
                    <a:latin typeface="Arial"/>
                  </a:defRPr>
                </a:pPr>
                <a:r>
                  <a:rPr b="0" i="0" u="none" strike="noStrike">
                    <a:solidFill>
                      <a:srgbClr val="000000"/>
                    </a:solidFill>
                    <a:latin typeface="Arial"/>
                  </a:rPr>
                  <a:t>Loss</a:t>
                </a:r>
              </a:p>
            </c:rich>
          </c:tx>
          <c:layout/>
          <c:overlay val="0"/>
        </c:title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Actual Temp</c:v>
                </c:pt>
              </c:strCache>
            </c:strRef>
          </c:tx>
          <c:spPr>
            <a:solidFill>
              <a:srgbClr val="6AB47B"/>
            </a:solidFill>
            <a:ln w="25400" cap="flat">
              <a:solidFill>
                <a:srgbClr val="6AB47B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6AB47B"/>
              </a:solidFill>
              <a:ln w="9525" cap="flat">
                <a:solidFill>
                  <a:srgbClr val="6AB47B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20.88</c:v>
                </c:pt>
                <c:pt idx="1">
                  <c:v>20.46</c:v>
                </c:pt>
                <c:pt idx="2">
                  <c:v>21.02</c:v>
                </c:pt>
                <c:pt idx="3">
                  <c:v>21.91</c:v>
                </c:pt>
                <c:pt idx="4">
                  <c:v>21.99</c:v>
                </c:pt>
                <c:pt idx="5">
                  <c:v>20.83</c:v>
                </c:pt>
                <c:pt idx="6">
                  <c:v>22.05</c:v>
                </c:pt>
                <c:pt idx="7">
                  <c:v>21.77</c:v>
                </c:pt>
                <c:pt idx="8">
                  <c:v>22.05</c:v>
                </c:pt>
                <c:pt idx="9">
                  <c:v>22.57</c:v>
                </c:pt>
                <c:pt idx="10">
                  <c:v>22.7</c:v>
                </c:pt>
                <c:pt idx="11">
                  <c:v>23.62</c:v>
                </c:pt>
                <c:pt idx="12">
                  <c:v>23.54</c:v>
                </c:pt>
                <c:pt idx="13">
                  <c:v>23.48</c:v>
                </c:pt>
                <c:pt idx="14">
                  <c:v>23.91</c:v>
                </c:pt>
                <c:pt idx="15">
                  <c:v>24.11</c:v>
                </c:pt>
                <c:pt idx="16">
                  <c:v>24.96</c:v>
                </c:pt>
                <c:pt idx="17">
                  <c:v>24.37</c:v>
                </c:pt>
                <c:pt idx="18">
                  <c:v>24.89</c:v>
                </c:pt>
                <c:pt idx="19">
                  <c:v>24.57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Predicted Temp (Keras)</c:v>
                </c:pt>
              </c:strCache>
            </c:strRef>
          </c:tx>
          <c:spPr>
            <a:solidFill>
              <a:srgbClr val="D97A9E"/>
            </a:solidFill>
            <a:ln w="25400" cap="flat">
              <a:solidFill>
                <a:srgbClr val="D97A9E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D97A9E"/>
              </a:solidFill>
              <a:ln w="9525" cap="flat">
                <a:solidFill>
                  <a:srgbClr val="D97A9E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Sheet1!$A$2:$A$21</c:f>
              <c:multiLvlStrCache>
                <c:ptCount val="20"/>
                <c:lvl>
                  <c:pt idx="0">
                    <c:v>D1</c:v>
                  </c:pt>
                  <c:pt idx="1">
                    <c:v>D2</c:v>
                  </c:pt>
                  <c:pt idx="2">
                    <c:v>D3</c:v>
                  </c:pt>
                  <c:pt idx="3">
                    <c:v>D4</c:v>
                  </c:pt>
                  <c:pt idx="4">
                    <c:v>D5</c:v>
                  </c:pt>
                  <c:pt idx="5">
                    <c:v>D6</c:v>
                  </c:pt>
                  <c:pt idx="6">
                    <c:v>D7</c:v>
                  </c:pt>
                  <c:pt idx="7">
                    <c:v>D8</c:v>
                  </c:pt>
                  <c:pt idx="8">
                    <c:v>D9</c:v>
                  </c:pt>
                  <c:pt idx="9">
                    <c:v>D10</c:v>
                  </c:pt>
                  <c:pt idx="10">
                    <c:v>D11</c:v>
                  </c:pt>
                  <c:pt idx="11">
                    <c:v>D12</c:v>
                  </c:pt>
                  <c:pt idx="12">
                    <c:v>D13</c:v>
                  </c:pt>
                  <c:pt idx="13">
                    <c:v>D14</c:v>
                  </c:pt>
                  <c:pt idx="14">
                    <c:v>D15</c:v>
                  </c:pt>
                  <c:pt idx="15">
                    <c:v>D16</c:v>
                  </c:pt>
                  <c:pt idx="16">
                    <c:v>D17</c:v>
                  </c:pt>
                  <c:pt idx="17">
                    <c:v>D18</c:v>
                  </c:pt>
                  <c:pt idx="18">
                    <c:v>D19</c:v>
                  </c:pt>
                  <c:pt idx="19">
                    <c:v>D20</c:v>
                  </c:pt>
                </c:lvl>
              </c:multiLvlStrCache>
            </c:multiLvlStrRef>
          </c:cat>
          <c:val>
            <c:numRef>
              <c:f>Sheet1!$C$2:$C$21</c:f>
              <c:numCache>
                <c:formatCode>General</c:formatCode>
                <c:ptCount val="20"/>
                <c:pt idx="0">
                  <c:v>20.51</c:v>
                </c:pt>
                <c:pt idx="1">
                  <c:v>20.400000000000002</c:v>
                </c:pt>
                <c:pt idx="2">
                  <c:v>20.5</c:v>
                </c:pt>
                <c:pt idx="3">
                  <c:v>20.48</c:v>
                </c:pt>
                <c:pt idx="4">
                  <c:v>22.46</c:v>
                </c:pt>
                <c:pt idx="5">
                  <c:v>20.73</c:v>
                </c:pt>
                <c:pt idx="6">
                  <c:v>20.720000000000002</c:v>
                </c:pt>
                <c:pt idx="7">
                  <c:v>22.53</c:v>
                </c:pt>
                <c:pt idx="8">
                  <c:v>21.45</c:v>
                </c:pt>
                <c:pt idx="9">
                  <c:v>22.93</c:v>
                </c:pt>
                <c:pt idx="10">
                  <c:v>23.73</c:v>
                </c:pt>
                <c:pt idx="11">
                  <c:v>24.05</c:v>
                </c:pt>
                <c:pt idx="12">
                  <c:v>24.98</c:v>
                </c:pt>
                <c:pt idx="13">
                  <c:v>22.55</c:v>
                </c:pt>
                <c:pt idx="14">
                  <c:v>24.61</c:v>
                </c:pt>
                <c:pt idx="15">
                  <c:v>23.73</c:v>
                </c:pt>
                <c:pt idx="16">
                  <c:v>24.39</c:v>
                </c:pt>
                <c:pt idx="17">
                  <c:v>24.09</c:v>
                </c:pt>
                <c:pt idx="18">
                  <c:v>24.88</c:v>
                </c:pt>
                <c:pt idx="19">
                  <c:v>24.93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General" sourceLinked="0"/>
        <c:majorTickMark val="out"/>
        <c:minorTickMark val="none"/>
        <c:tickLblPos val="nextTo"/>
        <c:spPr>
          <a:ln w="12700" cap="flat">
            <a:solidFill>
              <a:srgbClr val="030A1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30A18"/>
                </a:solidFill>
                <a:latin typeface="Arial"/>
              </a:defRPr>
            </a:pPr>
            <a:endParaRPr lang="en-US"/>
          </a:p>
        </c:txPr>
        <c:crossAx val="209473455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p/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hyperlink" Target="https://arxiv.org/html/1706.03762v7#:~:text=Instead%20of%20performing%20a%20single,values%2C%20as%20depicted%20in%20Figure%C2%A02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chart" Target="../charts/chart3.xml"/><Relationship Id="rId2" Type="http://schemas.openxmlformats.org/officeDocument/2006/relationships/hyperlink" Target="https://d2l.ai/chapter_attention-mechanisms-and-transformers/self-attention-and-positional-encoding.html#:~:text=In%20self,path%20length%20is%20also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chart" Target="../charts/chart4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hyperlink" Target="https://arxiv.org/html/1706.03762v7#:~:text=We%20call%20our%20particular%20attention,the%20weights%20on%20the%20value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hyperlink" Target="https://arxiv.org/html/1706.03762v7#:~:text=We%20call%20our%20particular%20attention,the%20weights%20on%20the%20values" TargetMode="External"/><Relationship Id="rId2" Type="http://schemas.openxmlformats.org/officeDocument/2006/relationships/hyperlink" Target="https://arxiv.org/html/1706.03762v7#:~:text=Instead%20of%20performing%20a%20single,values%2C%20as%20depicted%20in%20Figure%C2%A02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chart" Target="../charts/chart5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chart" Target="../charts/chart6.xml"/><Relationship Id="rId2" Type="http://schemas.openxmlformats.org/officeDocument/2006/relationships/chart" Target="../charts/chart7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8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chart" Target="../charts/chart8.xml"/><Relationship Id="rId2" Type="http://schemas.openxmlformats.org/officeDocument/2006/relationships/chart" Target="../charts/chart9.xm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0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chart" Target="../charts/chart10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1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hyperlink" Target="https://arxiv.org/html/1706.03762v7#:~:text=Instead%20of%20performing%20a%20single,values%2C%20as%20depicted%20in%20Figure%C2%A02" TargetMode="External"/><Relationship Id="rId2" Type="http://schemas.openxmlformats.org/officeDocument/2006/relationships/hyperlink" Target="https://d2l.ai/chapter_attention-mechanisms-and-transformers/self-attention-and-positional-encoding.html#:~:text=In%20self,path%20length%20is%20also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chart" Target="../charts/chart11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image" Target="../media/image-24-1.png"/><Relationship Id="rId2" Type="http://schemas.openxmlformats.org/officeDocument/2006/relationships/image" Target="../media/image-24-2.sv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4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chart" Target="../charts/chart12.xm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hyperlink" Target="https://arxiv.org/html/1706.03762v7#:~:text=We%20call%20our%20particular%20attention,the%20weights%20on%20the%20values" TargetMode="External"/><Relationship Id="rId2" Type="http://schemas.openxmlformats.org/officeDocument/2006/relationships/hyperlink" Target="https://arxiv.org/html/1706.03762v7#:~:text=Instead%20of%20performing%20a%20single,values%2C%20as%20depicted%20in%20Figure%C2%A02" TargetMode="External"/><Relationship Id="rId3" Type="http://schemas.openxmlformats.org/officeDocument/2006/relationships/hyperlink" Target="https://www.geeksforgeeks.org/nlp/positional-encoding-in-transformers/#:~:text=Formula%20for%20Positional%20Encoding%3A%20For,2i%2B1%20in%20the%20encoding%20vector" TargetMode="External"/><Relationship Id="rId4" Type="http://schemas.openxmlformats.org/officeDocument/2006/relationships/hyperlink" Target="https://d2l.ai/chapter_attention-mechanisms-and-transformers/self-attention-and-positional-encoding.html#:~:text=In%20self,path%20length%20is%20also" TargetMode="External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2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82451/why-is-10000-used-as-the-denominator-in-positional-encodings-in-the-transformer#:~:text=6,Team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hyperlink" Target="https://datascience.stackexchange.com/questions/82451/why-is-10000-used-as-the-denominator-in-positional-encodings-in-the-transformer#:~:text=6,Team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hyperlink" Target="https://arxiv.org/html/1706.03762v7#:~:text=We%20call%20our%20particular%20attention,the%20weights%20on%20the%20values" TargetMode="External"/><Relationship Id="rId3" Type="http://schemas.openxmlformats.org/officeDocument/2006/relationships/hyperlink" Target="https://arxiv.org/html/1706.03762v7#:~:text=While%20for%20small%20values%20of,the%20dot%20products%20by" TargetMode="External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hyperlink" Target="https://arxiv.org/html/1706.03762v7#:~:text=We%20call%20our%20particular%20attention,the%20weights%20on%20the%20values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chart" Target="../charts/chart2.xml"/><Relationship Id="rId2" Type="http://schemas.openxmlformats.org/officeDocument/2006/relationships/hyperlink" Target="https://arxiv.org/html/1706.03762v7#:~:text=We%20call%20our%20particular%20attention,the%20weights%20on%20the%20values" TargetMode="External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hyperlink" Target="https://arxiv.org/html/1706.03762v7#:~:text=Instead%20of%20performing%20a%20single,values%2C%20as%20depicted%20in%20Figure%C2%A02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hyperlink" Target="https://www.geeksforgeeks.org/nlp/positional-encoding-in-transformers/#:~:text=Formula%20for%20Positional%20Encoding%3A%20For,2i%2B1%20in%20the%20encoding%20vector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/home/oai/share/73439183-af7b-4b02-8a91-9b5095594096.png">    </p:cNvPr>
          <p:cNvPicPr>
            <a:picLocks noChangeAspect="1"/>
          </p:cNvPicPr>
          <p:nvPr/>
        </p:nvPicPr>
        <p:blipFill>
          <a:blip r:embed="rId1"/>
          <a:srcRect l="0" r="0" t="7778" b="7778"/>
          <a:stretch/>
        </p:blipFill>
        <p:spPr>
          <a:xfrm>
            <a:off x="4754880" y="640080"/>
            <a:ext cx="4114800" cy="347472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1645920"/>
            <a:ext cx="4572000" cy="1188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030A18"/>
                </a:solidFill>
              </a:rPr>
              <a:t>Transformers for Weather Forecasting
</a:t>
            </a:r>
            <a:pPr algn="l" indent="0" marL="0">
              <a:buNone/>
            </a:pPr>
            <a:r>
              <a:rPr lang="en-US" sz="1400" i="1" dirty="0">
                <a:solidFill>
                  <a:srgbClr val="555555"/>
                </a:solidFill>
              </a:rPr>
              <a:t>From LSTMs to Attention Mechanisms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329184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777777"/>
                </a:solidFill>
              </a:rPr>
              <a:t>Deep Learning Lecture Series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3657600"/>
            <a:ext cx="45720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dirty="0">
                <a:solidFill>
                  <a:srgbClr val="777777"/>
                </a:solidFill>
              </a:rPr>
              <a:t>5 August 2025</a:t>
            </a:r>
            <a:endParaRPr lang="en-US" sz="12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Transformer Encoder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30352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Stack N identical layers; each layer contains multi‑head attention, layer normalisation, a feedforward network and another normalisation step.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Fully parallel – sequence length defines complexity O(n²).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760720" y="1645920"/>
            <a:ext cx="1828800" cy="457200"/>
          </a:xfrm>
          <a:prstGeom prst="rect">
            <a:avLst/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760720" y="164592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Layer 1</a:t>
            </a:r>
            <a:endParaRPr lang="en-US" sz="800" dirty="0"/>
          </a:p>
        </p:txBody>
      </p:sp>
      <p:sp>
        <p:nvSpPr>
          <p:cNvPr id="6" name="Shape 4"/>
          <p:cNvSpPr/>
          <p:nvPr/>
        </p:nvSpPr>
        <p:spPr>
          <a:xfrm>
            <a:off x="6629400" y="2103120"/>
            <a:ext cx="91440" cy="365760"/>
          </a:xfrm>
          <a:prstGeom prst="downArrow">
            <a:avLst/>
          </a:prstGeom>
          <a:solidFill>
            <a:srgbClr val="A3B9D9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5760720" y="2377440"/>
            <a:ext cx="1828800" cy="457200"/>
          </a:xfrm>
          <a:prstGeom prst="rect">
            <a:avLst/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5760720" y="237744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Layer 2</a:t>
            </a:r>
            <a:endParaRPr lang="en-US" sz="800" dirty="0"/>
          </a:p>
        </p:txBody>
      </p:sp>
      <p:sp>
        <p:nvSpPr>
          <p:cNvPr id="9" name="Shape 7"/>
          <p:cNvSpPr/>
          <p:nvPr/>
        </p:nvSpPr>
        <p:spPr>
          <a:xfrm>
            <a:off x="6629400" y="2834640"/>
            <a:ext cx="91440" cy="365760"/>
          </a:xfrm>
          <a:prstGeom prst="downArrow">
            <a:avLst/>
          </a:prstGeom>
          <a:solidFill>
            <a:srgbClr val="A3B9D9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5760720" y="3108960"/>
            <a:ext cx="1828800" cy="457200"/>
          </a:xfrm>
          <a:prstGeom prst="rect">
            <a:avLst/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5760720" y="310896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Layer 3</a:t>
            </a:r>
            <a:endParaRPr lang="en-US" sz="800" dirty="0"/>
          </a:p>
        </p:txBody>
      </p:sp>
      <p:sp>
        <p:nvSpPr>
          <p:cNvPr id="12" name="Text 10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1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Self‑Attention Complexity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029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Self‑attention operates on the entire sequence simultaneously.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Computational complexity scales quadratically with sequence length (O(n²)).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Enables constant depth and allows significantly more parallelisation than RNNs.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Positional encoding preserves order without sequential recurrence.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760720" y="1554480"/>
          <a:ext cx="32004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2"/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Problem: Predict Tomorrow’s Weather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5029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Goal: Given weather data from previous days (temperature, rainfall, humidity), predict the next day’s values.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Sequence length (window) determines how far back we look.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We will use a synthetic dataset containing 20 days of measurements.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486400" y="1463040"/>
          <a:ext cx="3474720" cy="237744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Dataset Overview</a:t>
            </a:r>
            <a:endParaRPr lang="en-US" sz="2400" dirty="0"/>
          </a:p>
        </p:txBody>
      </p:sp>
      <p:graphicFrame>
        <p:nvGraphicFramePr>
          <p:cNvPr id="1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645920"/>
          <a:ext cx="5029200" cy="1463040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  <a:gridCol w="1257300"/>
                <a:gridCol w="1257300"/>
              </a:tblGrid>
              <a:tr h="2438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Day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Temp (°C)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Rain (mm)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Humidity (%)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D1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20.9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4.23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69.48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D2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20.5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5.67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68.75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D3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21.0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6.10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67.04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D4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21.9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5.77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66.44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24384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D5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22.0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6.60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62.20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3383280"/>
            <a:ext cx="5029200" cy="1554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We normalise each feature to zero mean and unit variance before training.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Sliding windows of fixed length (e.g., 4 days) are extracted to form sequences.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Each sequence is mapped to the values of the next day.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5943600" y="1828800"/>
            <a:ext cx="548640" cy="36576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6" name="Text 3"/>
          <p:cNvSpPr/>
          <p:nvPr/>
        </p:nvSpPr>
        <p:spPr>
          <a:xfrm>
            <a:off x="5943600" y="1828800"/>
            <a:ext cx="548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D1</a:t>
            </a:r>
            <a:endParaRPr lang="en-US" sz="800" dirty="0"/>
          </a:p>
        </p:txBody>
      </p:sp>
      <p:sp>
        <p:nvSpPr>
          <p:cNvPr id="7" name="Shape 4"/>
          <p:cNvSpPr/>
          <p:nvPr/>
        </p:nvSpPr>
        <p:spPr>
          <a:xfrm>
            <a:off x="6537960" y="1828800"/>
            <a:ext cx="548640" cy="36576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8" name="Text 5"/>
          <p:cNvSpPr/>
          <p:nvPr/>
        </p:nvSpPr>
        <p:spPr>
          <a:xfrm>
            <a:off x="6537960" y="1828800"/>
            <a:ext cx="548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D2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7132320" y="1828800"/>
            <a:ext cx="548640" cy="36576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0" name="Text 7"/>
          <p:cNvSpPr/>
          <p:nvPr/>
        </p:nvSpPr>
        <p:spPr>
          <a:xfrm>
            <a:off x="7132320" y="1828800"/>
            <a:ext cx="548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D3</a:t>
            </a:r>
            <a:endParaRPr lang="en-US" sz="800" dirty="0"/>
          </a:p>
        </p:txBody>
      </p:sp>
      <p:sp>
        <p:nvSpPr>
          <p:cNvPr id="11" name="Shape 8"/>
          <p:cNvSpPr/>
          <p:nvPr/>
        </p:nvSpPr>
        <p:spPr>
          <a:xfrm>
            <a:off x="7726680" y="1828800"/>
            <a:ext cx="548640" cy="36576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2" name="Text 9"/>
          <p:cNvSpPr/>
          <p:nvPr/>
        </p:nvSpPr>
        <p:spPr>
          <a:xfrm>
            <a:off x="7726680" y="1828800"/>
            <a:ext cx="548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D4</a:t>
            </a:r>
            <a:endParaRPr lang="en-US" sz="800" dirty="0"/>
          </a:p>
        </p:txBody>
      </p:sp>
      <p:sp>
        <p:nvSpPr>
          <p:cNvPr id="13" name="Shape 10"/>
          <p:cNvSpPr/>
          <p:nvPr/>
        </p:nvSpPr>
        <p:spPr>
          <a:xfrm>
            <a:off x="8321040" y="1828800"/>
            <a:ext cx="548640" cy="36576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4" name="Text 11"/>
          <p:cNvSpPr/>
          <p:nvPr/>
        </p:nvSpPr>
        <p:spPr>
          <a:xfrm>
            <a:off x="8321040" y="1828800"/>
            <a:ext cx="548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target</a:t>
            </a:r>
            <a:endParaRPr lang="en-US" sz="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Sequence Preparation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029200" cy="1828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Given window length L, we create sequences x[t–L+1…t] as inputs and x[t+1] as target.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Transformer processes the entire window simultaneously.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486400" y="155448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5" name="Shape 3"/>
          <p:cNvSpPr/>
          <p:nvPr/>
        </p:nvSpPr>
        <p:spPr>
          <a:xfrm>
            <a:off x="5486400" y="192024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6" name="Shape 4"/>
          <p:cNvSpPr/>
          <p:nvPr/>
        </p:nvSpPr>
        <p:spPr>
          <a:xfrm>
            <a:off x="5486400" y="228600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7" name="Text 5"/>
          <p:cNvSpPr/>
          <p:nvPr/>
        </p:nvSpPr>
        <p:spPr>
          <a:xfrm>
            <a:off x="5486400" y="265176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D1</a:t>
            </a:r>
            <a:endParaRPr lang="en-US" sz="800" dirty="0"/>
          </a:p>
        </p:txBody>
      </p:sp>
      <p:sp>
        <p:nvSpPr>
          <p:cNvPr id="8" name="Shape 6"/>
          <p:cNvSpPr/>
          <p:nvPr/>
        </p:nvSpPr>
        <p:spPr>
          <a:xfrm>
            <a:off x="5989320" y="155448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9" name="Shape 7"/>
          <p:cNvSpPr/>
          <p:nvPr/>
        </p:nvSpPr>
        <p:spPr>
          <a:xfrm>
            <a:off x="5989320" y="192024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5989320" y="228600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5989320" y="265176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D2</a:t>
            </a:r>
            <a:endParaRPr lang="en-US" sz="800" dirty="0"/>
          </a:p>
        </p:txBody>
      </p:sp>
      <p:sp>
        <p:nvSpPr>
          <p:cNvPr id="12" name="Shape 10"/>
          <p:cNvSpPr/>
          <p:nvPr/>
        </p:nvSpPr>
        <p:spPr>
          <a:xfrm>
            <a:off x="6492240" y="155448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6492240" y="192024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4" name="Shape 12"/>
          <p:cNvSpPr/>
          <p:nvPr/>
        </p:nvSpPr>
        <p:spPr>
          <a:xfrm>
            <a:off x="6492240" y="228600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5" name="Text 13"/>
          <p:cNvSpPr/>
          <p:nvPr/>
        </p:nvSpPr>
        <p:spPr>
          <a:xfrm>
            <a:off x="6492240" y="265176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D3</a:t>
            </a:r>
            <a:endParaRPr lang="en-US" sz="800" dirty="0"/>
          </a:p>
        </p:txBody>
      </p:sp>
      <p:sp>
        <p:nvSpPr>
          <p:cNvPr id="16" name="Shape 14"/>
          <p:cNvSpPr/>
          <p:nvPr/>
        </p:nvSpPr>
        <p:spPr>
          <a:xfrm>
            <a:off x="6995160" y="155448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7" name="Shape 15"/>
          <p:cNvSpPr/>
          <p:nvPr/>
        </p:nvSpPr>
        <p:spPr>
          <a:xfrm>
            <a:off x="6995160" y="192024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8" name="Shape 16"/>
          <p:cNvSpPr/>
          <p:nvPr/>
        </p:nvSpPr>
        <p:spPr>
          <a:xfrm>
            <a:off x="6995160" y="2286000"/>
            <a:ext cx="457200" cy="320040"/>
          </a:xfrm>
          <a:prstGeom prst="rect">
            <a:avLst/>
          </a:prstGeom>
          <a:solidFill>
            <a:srgbClr val="E0E8F8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9" name="Text 17"/>
          <p:cNvSpPr/>
          <p:nvPr/>
        </p:nvSpPr>
        <p:spPr>
          <a:xfrm>
            <a:off x="6995160" y="265176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D4</a:t>
            </a:r>
            <a:endParaRPr lang="en-US" sz="800" dirty="0"/>
          </a:p>
        </p:txBody>
      </p:sp>
      <p:sp>
        <p:nvSpPr>
          <p:cNvPr id="20" name="Shape 18"/>
          <p:cNvSpPr/>
          <p:nvPr/>
        </p:nvSpPr>
        <p:spPr>
          <a:xfrm>
            <a:off x="7498080" y="1554480"/>
            <a:ext cx="457200" cy="32004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21" name="Shape 19"/>
          <p:cNvSpPr/>
          <p:nvPr/>
        </p:nvSpPr>
        <p:spPr>
          <a:xfrm>
            <a:off x="7498080" y="1920240"/>
            <a:ext cx="457200" cy="32004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22" name="Shape 20"/>
          <p:cNvSpPr/>
          <p:nvPr/>
        </p:nvSpPr>
        <p:spPr>
          <a:xfrm>
            <a:off x="7498080" y="2286000"/>
            <a:ext cx="457200" cy="320040"/>
          </a:xfrm>
          <a:prstGeom prst="rect">
            <a:avLst/>
          </a:prstGeom>
          <a:solidFill>
            <a:srgbClr val="F7B26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23" name="Text 21"/>
          <p:cNvSpPr/>
          <p:nvPr/>
        </p:nvSpPr>
        <p:spPr>
          <a:xfrm>
            <a:off x="7498080" y="2651760"/>
            <a:ext cx="45720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target</a:t>
            </a:r>
            <a:endParaRPr lang="en-US" sz="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Manual Attention (NumPy)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4389120" cy="2926080"/>
          </a:xfrm>
          <a:prstGeom prst="rect">
            <a:avLst/>
          </a:prstGeom>
          <a:solidFill>
            <a:srgbClr val="F7F9FC"/>
          </a:solidFill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import numpy as np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projection matrices
W_Q = np.random.randn(d_model, d_k)
W_K = np.random.randn(d_model, d_k)
W_V = np.random.randn(d_model, d_v)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project inputs to queries, keys, values
Q = X @ W_Q
K = X @ W_K
V = X @ W_V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compute scaled dot‑product attention
scores = Q @ K.T / np.sqrt(d_k)
weights = np.exp(scores) / np.exp(scores).sum(axis=1, keepdims=True)
Y = weights @ V
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029200" y="1828800"/>
            <a:ext cx="41148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This snippet computes a single attention layer using only NumPy.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No deep learning frameworks required; gradients can be derived manually or via autograd.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1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Manual Transformer Block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4389120" cy="3200400"/>
          </a:xfrm>
          <a:prstGeom prst="rect">
            <a:avLst/>
          </a:prstGeom>
          <a:solidFill>
            <a:srgbClr val="F7F9FC"/>
          </a:solidFill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def transformer_block(X, W_Q, W_K, W_V, W_O, W_1, b_1, W_2, b_2):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Q = X @ W_Q; K = X @ W_K; V = X @ W_V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scores = Q @ K.T / np.sqrt(K.shape[1])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weights = np.exp(scores) / np.exp(scores).sum(axis=1, keepdims=True)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attention_out = weights @ V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Z = attention_out @ W_O
</a:t>
            </a:r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# Feedforward network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H = np.maximum(0, Z @ W_1 + b_1)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Y = H @ W_2 + b_2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    return Y
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029200" y="1828800"/>
            <a:ext cx="411480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This block includes attention and a position‑wise feedforward network.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Skip connections and layer normalisation should be added in practice.</a:t>
            </a:r>
            <a:endParaRPr lang="en-US" sz="1200" dirty="0"/>
          </a:p>
        </p:txBody>
      </p:sp>
      <p:sp>
        <p:nvSpPr>
          <p:cNvPr id="5" name="Text 3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1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2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Manual Model Training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645920"/>
          <a:ext cx="4389120" cy="21945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4" name="Text 1"/>
          <p:cNvSpPr/>
          <p:nvPr/>
        </p:nvSpPr>
        <p:spPr>
          <a:xfrm>
            <a:off x="5029200" y="1828800"/>
            <a:ext cx="4114800" cy="23774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Without deep learning frameworks, training requires manual optimisation and careful tuning.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Loss decreases gradually; convergence is slower compared to framework‑based implementations.</a:t>
            </a:r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Manual Model Predictions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645920"/>
          <a:ext cx="4389120" cy="21945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4" name="Chart 1" descr=""/>
          <p:cNvGraphicFramePr/>
          <p:nvPr/>
        </p:nvGraphicFramePr>
        <p:xfrm>
          <a:off x="5029200" y="1645920"/>
          <a:ext cx="4389120" cy="219456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1"/>
          <p:cNvSpPr/>
          <p:nvPr/>
        </p:nvSpPr>
        <p:spPr>
          <a:xfrm>
            <a:off x="457200" y="393192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Manual model predictions approximate trends but may be imprecise.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Using attention alone does not guarantee learning complex patterns.</a:t>
            </a:r>
            <a:endParaRPr lang="en-US" sz="12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Framework Implementation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4754880" cy="3200400"/>
          </a:xfrm>
          <a:prstGeom prst="rect">
            <a:avLst/>
          </a:prstGeom>
          <a:solidFill>
            <a:srgbClr val="F7F9FC"/>
          </a:solidFill>
          <a:ln/>
        </p:spPr>
        <p:txBody>
          <a:bodyPr wrap="square" lIns="1270" tIns="1270" rIns="1270" bIns="1270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import tensorflow as tf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Define input shape: (batch, time_steps, features)
inputs = tf.keras.Input(shape=(L, 3))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Positional encoding layer
x = tf.keras.layers.MultiHeadAttention(num_heads=4, key_dim=32)(inputs, inputs)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x = tf.keras.layers.LayerNormalization()(x + inputs)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ff = tf.keras.Sequential([
    tf.keras.layers.Dense(64, activation="relu"),
    tf.keras.layers.Dense(3)
])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outputs = ff(x)
model = tf.keras.Model(inputs, outputs)
model.compile(optimizer="adam", loss="mse")
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  <a:latin typeface="Consolas" pitchFamily="34" charset="0"/>
                <a:ea typeface="Consolas" pitchFamily="34" charset="-122"/>
                <a:cs typeface="Consolas" pitchFamily="34" charset="-120"/>
              </a:rPr>
              <a:t># Fit model on sliding windows
model.fit(X_train, y_train, epochs=20, validation_data=(X_val, y_val))
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5303520" y="1737360"/>
            <a:ext cx="3840480" cy="2743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Keras provides a MultiHeadAttention layer and LayerNormalization.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Positional information can be added via learnt embeddings or deterministic encodings.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Define feedforward layers to map hidden representations to output weather variables.</a:t>
            </a:r>
            <a:endParaRPr lang="en-US"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Outline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88720"/>
            <a:ext cx="502920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Recap: LSTMs vs Transformers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Self‑Attention &amp; Scaled Dot‑Product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Multi‑Head Attention &amp; Positional Encoding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Transformer Architecture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Dataset &amp; Sequence Preparation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Manual Example &amp; Implementation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Framework Implementation &amp; Results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Comparisons, Variants &amp; Tips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Summary &amp; Reading</a:t>
            </a:r>
            <a:endParaRPr lang="en-US" sz="1200" dirty="0"/>
          </a:p>
        </p:txBody>
      </p:sp>
      <p:pic>
        <p:nvPicPr>
          <p:cNvPr id="4" name="Image 0" descr="/home/oai/share/e1a2b82d-f049-4d03-affe-517a5fe4d634.png">    </p:cNvPr>
          <p:cNvPicPr>
            <a:picLocks noChangeAspect="1"/>
          </p:cNvPicPr>
          <p:nvPr/>
        </p:nvPicPr>
        <p:blipFill>
          <a:blip r:embed="rId1"/>
          <a:srcRect l="7143" r="7143" t="0" b="0"/>
          <a:stretch/>
        </p:blipFill>
        <p:spPr>
          <a:xfrm>
            <a:off x="5577840" y="1280160"/>
            <a:ext cx="3291840" cy="256032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Framework Training Results</a:t>
            </a:r>
            <a:endParaRPr lang="en-US" sz="2400" dirty="0"/>
          </a:p>
        </p:txBody>
      </p:sp>
      <p:graphicFrame>
        <p:nvGraphicFramePr>
          <p:cNvPr id="3" name="Chart 0" descr=""/>
          <p:cNvGraphicFramePr/>
          <p:nvPr/>
        </p:nvGraphicFramePr>
        <p:xfrm>
          <a:off x="457200" y="1645920"/>
          <a:ext cx="438912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graphicFrame>
        <p:nvGraphicFramePr>
          <p:cNvPr id="4" name="Chart 1" descr=""/>
          <p:cNvGraphicFramePr/>
          <p:nvPr/>
        </p:nvGraphicFramePr>
        <p:xfrm>
          <a:off x="5029200" y="1645920"/>
          <a:ext cx="438912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5" name="Text 1"/>
          <p:cNvSpPr/>
          <p:nvPr/>
        </p:nvSpPr>
        <p:spPr>
          <a:xfrm>
            <a:off x="457200" y="4114800"/>
            <a:ext cx="91440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Framework‑based training converges faster and yields more accurate predictions.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Validation loss monitors overfitting; early stopping can be employed.</a:t>
            </a:r>
            <a:endParaRPr lang="en-US" sz="1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Hyperparameters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029200" cy="33832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d_model: embedding dimension (e.g., 32–256) – controls representation capacity.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num_heads: number of attention heads (e.g., 4–8) – trade‑off between diversity and computation.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num_layers: number of encoder blocks – deeper networks capture more complex patterns.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ff_dim: hidden dimension of feedforward layers – typically 2–4× d_model.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Dropout rate: mitigate overfitting by randomly dropping activations.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486400" y="1828800"/>
          <a:ext cx="329184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Comparison: LSTM vs Transformer</a:t>
            </a:r>
            <a:endParaRPr lang="en-US" sz="2400" dirty="0"/>
          </a:p>
        </p:txBody>
      </p:sp>
      <p:graphicFrame>
        <p:nvGraphicFramePr>
          <p:cNvPr id="23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645920"/>
          <a:ext cx="5029200" cy="2286000"/>
        </p:xfrm>
        <a:graphic>
          <a:graphicData uri="http://schemas.openxmlformats.org/drawingml/2006/table">
            <a:tbl>
              <a:tblPr/>
              <a:tblGrid>
                <a:gridCol w="1676400"/>
                <a:gridCol w="1676400"/>
                <a:gridCol w="1676400"/>
              </a:tblGrid>
              <a:tr h="3810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Dependency length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Limited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Global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Interpretability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Hidden gating dynamics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Explicit attention weights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Use cases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Small/medium sequences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Long sequences, NLP, time series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5760720" y="1920240"/>
            <a:ext cx="3474720" cy="20116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Transformers offer parallelism and long‑range modelling at the cost of quadratic complexity.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LSTMs remain useful when sequence lengths are moderate and resources limited.</a:t>
            </a:r>
            <a:endParaRPr lang="en-US" sz="1200" dirty="0"/>
          </a:p>
        </p:txBody>
      </p:sp>
      <p:sp>
        <p:nvSpPr>
          <p:cNvPr id="5" name="Text 2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1"/>
              </a:rPr>
              <a:t>[4]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2"/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Variants &amp; Efficiency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029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Informers &amp; Longformers: design sparse attention patterns to handle long sequences efficiently.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Reformer &amp; Linformer: reduce memory with low‑rank projections.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BERT, GPT: pre‑trained language models; can be adapted to forecasting via fine‑tuning.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Time Series Transformers: embed temporal features and seasonalities.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486400" y="1828800"/>
          <a:ext cx="32004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Practical Tips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029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Normalise inputs and consider detrending/seasonal decomposition.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Choose a window size that captures sufficient context without too much overhead.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Experiment with number of heads and d_model; small values may suffice for time series.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Monitor validation loss and apply early stopping or learning‑rate schedules.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Use GPU acceleration for larger models; memory consumption grows with n².</a:t>
            </a:r>
            <a:endParaRPr lang="en-US" sz="120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5943600" y="1828800"/>
            <a:ext cx="548640" cy="5486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Applications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029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Meteorological forecasting (temperature, precipitation, wind)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Energy demand prediction &amp; grid management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Financial time series forecasting (stocks, volatility)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Speech &amp; audio signal modelling (e.g., waveforms)</a:t>
            </a:r>
            <a:endParaRPr lang="en-US" sz="1200" dirty="0"/>
          </a:p>
        </p:txBody>
      </p:sp>
      <p:graphicFrame>
        <p:nvGraphicFramePr>
          <p:cNvPr id="4" name="Chart 0" descr=""/>
          <p:cNvGraphicFramePr/>
          <p:nvPr/>
        </p:nvGraphicFramePr>
        <p:xfrm>
          <a:off x="5486400" y="1828800"/>
          <a:ext cx="320040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Summary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48640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Transformers replace recurrence with attention, enabling parallelisation and capturing long‑range dependencies.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Scaled dot‑product and multi‑head attention are core building blocks.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Positional encoding injects order information into the model.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On weather forecasting, transformers handle multivariate sequences effectively when sequence length is moderate.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Frameworks like Keras simplify model construction and training.</a:t>
            </a:r>
            <a:endParaRPr lang="en-US" sz="12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Further Reading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486400" cy="3474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Vaswani et al., “Attention Is All You Need” (2017) – original Transformer paper.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Dive into Deep Learning: Self‑Attention and Positional Encoding.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GeeksforGeeks: Positional Encoding in Transformers.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Time Series Transformers – research on forecasting with attention models.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1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2"/>
              </a:rPr>
              <a:t>[4]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3"/>
              </a:rPr>
              <a:t>[5]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4"/>
              </a:rPr>
              <a:t>[6]</a:t>
            </a:r>
            <a:endParaRPr lang="en-US" sz="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Recap &amp; Motivation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3200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RNNs &amp; LSTMs model sequences sequentially; hidden state passes information across time.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Training is inherently sequential and difficult to parallelise.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Long‑range dependencies cause gradients to vanish or explode.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Transformers rely solely on attention and enable parallel computation across positions.</a:t>
            </a:r>
            <a:endParaRPr lang="en-US" sz="1200" dirty="0"/>
          </a:p>
        </p:txBody>
      </p:sp>
      <p:graphicFrame>
        <p:nvGraphicFramePr>
          <p:cNvPr id="4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669280" y="1554480"/>
          <a:ext cx="3200400" cy="1828800"/>
        </p:xfrm>
        <a:graphic>
          <a:graphicData uri="http://schemas.openxmlformats.org/drawingml/2006/table">
            <a:tbl>
              <a:tblPr/>
              <a:tblGrid>
                <a:gridCol w="1066800"/>
                <a:gridCol w="1066800"/>
                <a:gridCol w="1066800"/>
              </a:tblGrid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LSTM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Transformer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Computation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Sequential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Parallel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Captures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Local &amp; medium dependencies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Long‑range dependencies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Complexity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O(n)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O(n²)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Self‑Attention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463040"/>
            <a:ext cx="4389120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Each input position projects to a query (Q), key (K) and value (V).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Attention weights are computed by matching queries with keys.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The output for each position is a weighted sum of the values.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Self‑attention allows a position to attend to all other positions in the same sequence.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669280" y="1828800"/>
            <a:ext cx="548640" cy="365760"/>
          </a:xfrm>
          <a:prstGeom prst="rect">
            <a:avLst/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669280" y="1828800"/>
            <a:ext cx="548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x1</a:t>
            </a:r>
            <a:endParaRPr lang="en-US" sz="800" dirty="0"/>
          </a:p>
        </p:txBody>
      </p:sp>
      <p:sp>
        <p:nvSpPr>
          <p:cNvPr id="6" name="Shape 4"/>
          <p:cNvSpPr/>
          <p:nvPr/>
        </p:nvSpPr>
        <p:spPr>
          <a:xfrm>
            <a:off x="6309360" y="1965960"/>
            <a:ext cx="548640" cy="91440"/>
          </a:xfrm>
          <a:prstGeom prst="rightArrow">
            <a:avLst/>
          </a:prstGeom>
          <a:solidFill>
            <a:srgbClr val="A3B9D9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5669280" y="2468880"/>
            <a:ext cx="548640" cy="365760"/>
          </a:xfrm>
          <a:prstGeom prst="rect">
            <a:avLst/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5669280" y="2468880"/>
            <a:ext cx="548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x2</a:t>
            </a:r>
            <a:endParaRPr lang="en-US" sz="800" dirty="0"/>
          </a:p>
        </p:txBody>
      </p:sp>
      <p:sp>
        <p:nvSpPr>
          <p:cNvPr id="9" name="Shape 7"/>
          <p:cNvSpPr/>
          <p:nvPr/>
        </p:nvSpPr>
        <p:spPr>
          <a:xfrm>
            <a:off x="6309360" y="2606040"/>
            <a:ext cx="548640" cy="91440"/>
          </a:xfrm>
          <a:prstGeom prst="rightArrow">
            <a:avLst/>
          </a:prstGeom>
          <a:solidFill>
            <a:srgbClr val="A3B9D9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5669280" y="3108960"/>
            <a:ext cx="548640" cy="365760"/>
          </a:xfrm>
          <a:prstGeom prst="rect">
            <a:avLst/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5669280" y="3108960"/>
            <a:ext cx="5486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x3</a:t>
            </a:r>
            <a:endParaRPr lang="en-US" sz="800" dirty="0"/>
          </a:p>
        </p:txBody>
      </p:sp>
      <p:sp>
        <p:nvSpPr>
          <p:cNvPr id="12" name="Shape 10"/>
          <p:cNvSpPr/>
          <p:nvPr/>
        </p:nvSpPr>
        <p:spPr>
          <a:xfrm>
            <a:off x="6309360" y="3246120"/>
            <a:ext cx="548640" cy="91440"/>
          </a:xfrm>
          <a:prstGeom prst="rightArrow">
            <a:avLst/>
          </a:prstGeom>
          <a:solidFill>
            <a:srgbClr val="A3B9D9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6949440" y="2468880"/>
            <a:ext cx="731520" cy="731520"/>
          </a:xfrm>
          <a:prstGeom prst="roundRect">
            <a:avLst>
              <a:gd name="adj" fmla="val 6250"/>
            </a:avLst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4" name="Text 12"/>
          <p:cNvSpPr/>
          <p:nvPr/>
        </p:nvSpPr>
        <p:spPr>
          <a:xfrm>
            <a:off x="6949440" y="2468880"/>
            <a:ext cx="73152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weighted sum</a:t>
            </a:r>
            <a:endParaRPr lang="en-US" sz="800" dirty="0"/>
          </a:p>
        </p:txBody>
      </p:sp>
      <p:sp>
        <p:nvSpPr>
          <p:cNvPr id="15" name="Text 13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1"/>
              </a:rPr>
              <a:t>[1]</a:t>
            </a:r>
            <a:endParaRPr lang="en-US" sz="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Scaled Dot‑Product Attention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02920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Attention(Q, K, V) = 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softmax(</a:t>
            </a:r>
            <a:pPr indent="0" marL="0">
              <a:buNone/>
            </a:pPr>
            <a:r>
              <a:rPr lang="en-US" sz="1200" b="1" dirty="0">
                <a:solidFill>
                  <a:srgbClr val="030A18"/>
                </a:solidFill>
              </a:rPr>
              <a:t>Q Kᵀ</a:t>
            </a:r>
            <a:pPr indent="0" marL="0">
              <a:buNone/>
            </a:pPr>
            <a:r>
              <a:rPr lang="en-US" sz="1200" dirty="0">
                <a:solidFill>
                  <a:srgbClr val="030A18"/>
                </a:solidFill>
              </a:rPr>
              <a:t> / √dₖ ) V</a:t>
            </a:r>
            <a:endParaRPr lang="en-US" sz="1200" dirty="0"/>
          </a:p>
        </p:txBody>
      </p:sp>
      <p:sp>
        <p:nvSpPr>
          <p:cNvPr id="4" name="Text 2"/>
          <p:cNvSpPr/>
          <p:nvPr/>
        </p:nvSpPr>
        <p:spPr>
          <a:xfrm>
            <a:off x="457200" y="2103120"/>
            <a:ext cx="530352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Compute dot products between each query and all keys.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Divide by the square root of the key dimension (√dₖ) to stabilise gradients.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Apply softmax to obtain weights across all positions.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Multiply the weights with values and sum them to get the output.</a:t>
            </a:r>
            <a:endParaRPr lang="en-US" sz="1200" dirty="0"/>
          </a:p>
        </p:txBody>
      </p:sp>
      <p:graphicFrame>
        <p:nvGraphicFramePr>
          <p:cNvPr id="5" name="Chart 0" descr=""/>
          <p:cNvGraphicFramePr/>
          <p:nvPr/>
        </p:nvGraphicFramePr>
        <p:xfrm>
          <a:off x="5852160" y="1463040"/>
          <a:ext cx="3108960" cy="22860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6" name="Text 3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2"/>
              </a:rPr>
              <a:t>[2]</a:t>
            </a:r>
            <a:pPr indent="0" marL="0">
              <a:buNone/>
            </a:pPr>
            <a:r>
              <a:rPr lang="en-US" sz="600" dirty="0">
                <a:solidFill>
                  <a:srgbClr val="000000"/>
                </a:solidFill>
              </a:rPr>
              <a:t>   </a:t>
            </a:r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3"/>
              </a:rPr>
              <a:t>[3]</a:t>
            </a:r>
            <a:endParaRPr lang="en-US" sz="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Numeric Example: Inputs Q, K, V</a:t>
            </a:r>
            <a:endParaRPr lang="en-US" sz="2400" dirty="0"/>
          </a:p>
        </p:txBody>
      </p:sp>
      <p:graphicFrame>
        <p:nvGraphicFramePr>
          <p:cNvPr id="7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645920"/>
          <a:ext cx="5029200" cy="1371600"/>
        </p:xfrm>
        <a:graphic>
          <a:graphicData uri="http://schemas.openxmlformats.org/drawingml/2006/table">
            <a:tbl>
              <a:tblPr/>
              <a:tblGrid>
                <a:gridCol w="1257300"/>
                <a:gridCol w="1257300"/>
                <a:gridCol w="1257300"/>
                <a:gridCol w="1257300"/>
              </a:tblGrid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Token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Query (Q)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Key (K)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Value (V)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t1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[1.00, 0.50]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[1.00, 0.00]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[0.80, 0.20]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t2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[0.50, 1.00]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[0.00, 1.00]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[0.50, 0.60]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3200400"/>
            <a:ext cx="5029200" cy="14630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We select two tokens with simple 2‑D vectors.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Token 1 mostly attends to key 1, token 2 mostly attends to key 2.</a:t>
            </a:r>
            <a:endParaRPr lang="en-US" sz="1200" dirty="0"/>
          </a:p>
        </p:txBody>
      </p:sp>
      <p:sp>
        <p:nvSpPr>
          <p:cNvPr id="5" name="Shape 2"/>
          <p:cNvSpPr/>
          <p:nvPr/>
        </p:nvSpPr>
        <p:spPr>
          <a:xfrm>
            <a:off x="5943600" y="1828800"/>
            <a:ext cx="731520" cy="548640"/>
          </a:xfrm>
          <a:prstGeom prst="roundRect">
            <a:avLst>
              <a:gd name="adj" fmla="val 8333"/>
            </a:avLst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6" name="Text 3"/>
          <p:cNvSpPr/>
          <p:nvPr/>
        </p:nvSpPr>
        <p:spPr>
          <a:xfrm>
            <a:off x="5943600" y="182880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30A18"/>
                </a:solidFill>
              </a:rPr>
              <a:t>Q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943600" y="2743200"/>
            <a:ext cx="731520" cy="548640"/>
          </a:xfrm>
          <a:prstGeom prst="roundRect">
            <a:avLst>
              <a:gd name="adj" fmla="val 8333"/>
            </a:avLst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8" name="Text 5"/>
          <p:cNvSpPr/>
          <p:nvPr/>
        </p:nvSpPr>
        <p:spPr>
          <a:xfrm>
            <a:off x="5943600" y="274320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30A18"/>
                </a:solidFill>
              </a:rPr>
              <a:t>K</a:t>
            </a:r>
            <a:endParaRPr lang="en-US" sz="1600" dirty="0"/>
          </a:p>
        </p:txBody>
      </p:sp>
      <p:sp>
        <p:nvSpPr>
          <p:cNvPr id="9" name="Shape 6"/>
          <p:cNvSpPr/>
          <p:nvPr/>
        </p:nvSpPr>
        <p:spPr>
          <a:xfrm>
            <a:off x="5943600" y="3657600"/>
            <a:ext cx="731520" cy="548640"/>
          </a:xfrm>
          <a:prstGeom prst="roundRect">
            <a:avLst>
              <a:gd name="adj" fmla="val 8333"/>
            </a:avLst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0" name="Text 7"/>
          <p:cNvSpPr/>
          <p:nvPr/>
        </p:nvSpPr>
        <p:spPr>
          <a:xfrm>
            <a:off x="5943600" y="3657600"/>
            <a:ext cx="731520" cy="5486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030A18"/>
                </a:solidFill>
              </a:rPr>
              <a:t>V</a:t>
            </a:r>
            <a:endParaRPr lang="en-US" sz="1600" dirty="0"/>
          </a:p>
        </p:txBody>
      </p:sp>
      <p:sp>
        <p:nvSpPr>
          <p:cNvPr id="11" name="Text 8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1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Numeric Example: Scores &amp; Context</a:t>
            </a:r>
            <a:endParaRPr lang="en-US" sz="2400" dirty="0"/>
          </a:p>
        </p:txBody>
      </p:sp>
      <p:graphicFrame>
        <p:nvGraphicFramePr>
          <p:cNvPr id="8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457200" y="1645920"/>
          <a:ext cx="5486400" cy="1463040"/>
        </p:xfrm>
        <a:graphic>
          <a:graphicData uri="http://schemas.openxmlformats.org/drawingml/2006/table">
            <a:tbl>
              <a:tblPr/>
              <a:tblGrid>
                <a:gridCol w="1097280"/>
                <a:gridCol w="1097280"/>
                <a:gridCol w="1097280"/>
                <a:gridCol w="1097280"/>
                <a:gridCol w="1097280"/>
              </a:tblGrid>
              <a:tr h="4876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Query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Scores: s₁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Scores: s₂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Weights (softmax)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Context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t1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0.71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0.35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0.59, 0.41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[0.68, 0.37]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48768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t2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0.35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0.71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0.41, 0.59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[0.62, 0.43]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</a:tbl>
          </a:graphicData>
        </a:graphic>
      </p:graphicFrame>
      <p:sp>
        <p:nvSpPr>
          <p:cNvPr id="4" name="Text 1"/>
          <p:cNvSpPr/>
          <p:nvPr/>
        </p:nvSpPr>
        <p:spPr>
          <a:xfrm>
            <a:off x="457200" y="3383280"/>
            <a:ext cx="54864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After scaling and softmax, token 1 emphasises value 1 and token 2 emphasises value 2.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Context vectors combine values according to attention weights.</a:t>
            </a:r>
            <a:endParaRPr lang="en-US" sz="1200" dirty="0"/>
          </a:p>
        </p:txBody>
      </p:sp>
      <p:graphicFrame>
        <p:nvGraphicFramePr>
          <p:cNvPr id="5" name="Chart 0" descr=""/>
          <p:cNvGraphicFramePr/>
          <p:nvPr/>
        </p:nvGraphicFramePr>
        <p:xfrm>
          <a:off x="6217920" y="1645920"/>
          <a:ext cx="2926080" cy="201168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1"/>
          </a:graphicData>
        </a:graphic>
      </p:graphicFrame>
      <p:sp>
        <p:nvSpPr>
          <p:cNvPr id="6" name="Text 2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2"/>
              </a:rPr>
              <a:t>[2]</a:t>
            </a:r>
            <a:endParaRPr lang="en-US" sz="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Multi‑Head Attention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554480"/>
            <a:ext cx="5303520" cy="2286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Perform h independent attentions in parallel on projected Q, K, V.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Each head learns to focus on different relationships or patterns.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Outputs of all heads are concatenated and projected to the final dimension.</a:t>
            </a:r>
            <a:endParaRPr lang="en-US" sz="1200" dirty="0"/>
          </a:p>
        </p:txBody>
      </p:sp>
      <p:sp>
        <p:nvSpPr>
          <p:cNvPr id="4" name="Shape 2"/>
          <p:cNvSpPr/>
          <p:nvPr/>
        </p:nvSpPr>
        <p:spPr>
          <a:xfrm>
            <a:off x="5760720" y="1645920"/>
            <a:ext cx="731520" cy="457200"/>
          </a:xfrm>
          <a:prstGeom prst="roundRect">
            <a:avLst>
              <a:gd name="adj" fmla="val 10000"/>
            </a:avLst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5" name="Text 3"/>
          <p:cNvSpPr/>
          <p:nvPr/>
        </p:nvSpPr>
        <p:spPr>
          <a:xfrm>
            <a:off x="5760720" y="164592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Head 1</a:t>
            </a:r>
            <a:endParaRPr lang="en-US" sz="800" dirty="0"/>
          </a:p>
        </p:txBody>
      </p:sp>
      <p:sp>
        <p:nvSpPr>
          <p:cNvPr id="6" name="Shape 4"/>
          <p:cNvSpPr/>
          <p:nvPr/>
        </p:nvSpPr>
        <p:spPr>
          <a:xfrm>
            <a:off x="6583680" y="1828800"/>
            <a:ext cx="457200" cy="91440"/>
          </a:xfrm>
          <a:prstGeom prst="rightArrow">
            <a:avLst/>
          </a:prstGeom>
          <a:solidFill>
            <a:srgbClr val="A3B9D9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7" name="Shape 5"/>
          <p:cNvSpPr/>
          <p:nvPr/>
        </p:nvSpPr>
        <p:spPr>
          <a:xfrm>
            <a:off x="5760720" y="2377440"/>
            <a:ext cx="731520" cy="457200"/>
          </a:xfrm>
          <a:prstGeom prst="roundRect">
            <a:avLst>
              <a:gd name="adj" fmla="val 10000"/>
            </a:avLst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8" name="Text 6"/>
          <p:cNvSpPr/>
          <p:nvPr/>
        </p:nvSpPr>
        <p:spPr>
          <a:xfrm>
            <a:off x="5760720" y="237744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Head 2</a:t>
            </a:r>
            <a:endParaRPr lang="en-US" sz="800" dirty="0"/>
          </a:p>
        </p:txBody>
      </p:sp>
      <p:sp>
        <p:nvSpPr>
          <p:cNvPr id="9" name="Shape 7"/>
          <p:cNvSpPr/>
          <p:nvPr/>
        </p:nvSpPr>
        <p:spPr>
          <a:xfrm>
            <a:off x="6583680" y="2560320"/>
            <a:ext cx="457200" cy="91440"/>
          </a:xfrm>
          <a:prstGeom prst="rightArrow">
            <a:avLst/>
          </a:prstGeom>
          <a:solidFill>
            <a:srgbClr val="A3B9D9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0" name="Shape 8"/>
          <p:cNvSpPr/>
          <p:nvPr/>
        </p:nvSpPr>
        <p:spPr>
          <a:xfrm>
            <a:off x="5760720" y="3108960"/>
            <a:ext cx="731520" cy="457200"/>
          </a:xfrm>
          <a:prstGeom prst="roundRect">
            <a:avLst>
              <a:gd name="adj" fmla="val 10000"/>
            </a:avLst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1" name="Text 9"/>
          <p:cNvSpPr/>
          <p:nvPr/>
        </p:nvSpPr>
        <p:spPr>
          <a:xfrm>
            <a:off x="5760720" y="3108960"/>
            <a:ext cx="73152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Head 3</a:t>
            </a:r>
            <a:endParaRPr lang="en-US" sz="800" dirty="0"/>
          </a:p>
        </p:txBody>
      </p:sp>
      <p:sp>
        <p:nvSpPr>
          <p:cNvPr id="12" name="Shape 10"/>
          <p:cNvSpPr/>
          <p:nvPr/>
        </p:nvSpPr>
        <p:spPr>
          <a:xfrm>
            <a:off x="6583680" y="3291840"/>
            <a:ext cx="457200" cy="91440"/>
          </a:xfrm>
          <a:prstGeom prst="rightArrow">
            <a:avLst/>
          </a:prstGeom>
          <a:solidFill>
            <a:srgbClr val="A3B9D9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3" name="Shape 11"/>
          <p:cNvSpPr/>
          <p:nvPr/>
        </p:nvSpPr>
        <p:spPr>
          <a:xfrm>
            <a:off x="7132320" y="2377440"/>
            <a:ext cx="914400" cy="731520"/>
          </a:xfrm>
          <a:prstGeom prst="roundRect">
            <a:avLst>
              <a:gd name="adj" fmla="val 6250"/>
            </a:avLst>
          </a:prstGeom>
          <a:solidFill>
            <a:srgbClr val="F0F4FA"/>
          </a:solidFill>
          <a:ln w="12700">
            <a:solidFill>
              <a:srgbClr val="A3B9D9"/>
            </a:solidFill>
            <a:prstDash val="solid"/>
          </a:ln>
        </p:spPr>
        <p:txBody>
          <a:bodyPr/>
          <a:p/>
        </p:txBody>
      </p:sp>
      <p:sp>
        <p:nvSpPr>
          <p:cNvPr id="14" name="Text 12"/>
          <p:cNvSpPr/>
          <p:nvPr/>
        </p:nvSpPr>
        <p:spPr>
          <a:xfrm>
            <a:off x="7132320" y="2377440"/>
            <a:ext cx="9144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Concat &amp;</a:t>
            </a:r>
            <a:endParaRPr lang="en-US" sz="800" dirty="0"/>
          </a:p>
          <a:p>
            <a:pPr algn="ctr" indent="0" marL="0">
              <a:buNone/>
            </a:pPr>
            <a:r>
              <a:rPr lang="en-US" sz="800" dirty="0">
                <a:solidFill>
                  <a:srgbClr val="030A18"/>
                </a:solidFill>
              </a:rPr>
              <a:t>Linear</a:t>
            </a:r>
            <a:endParaRPr lang="en-US" sz="800" dirty="0"/>
          </a:p>
        </p:txBody>
      </p:sp>
      <p:sp>
        <p:nvSpPr>
          <p:cNvPr id="15" name="Text 13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1"/>
              </a:rPr>
              <a:t>[4]</a:t>
            </a:r>
            <a:endParaRPr lang="en-US" sz="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Positional Encoding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371600"/>
            <a:ext cx="5120640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Self‑attention lacks inherent order; we need to inject position information.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Use deterministic sine and cosine functions for each dimension:
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PE(p,2i) = sin(p / 10000^{2i/d_model}),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PE(p,2i+1) = cos(p / 10000^{2i/d_model})</a:t>
            </a:r>
            <a:endParaRPr lang="en-US" sz="1200" dirty="0"/>
          </a:p>
          <a:p>
            <a:pPr marL="190500" indent="-190500">
              <a:lnSpc>
                <a:spcPts val="1800"/>
              </a:lnSpc>
              <a:spcAft>
                <a:spcPts val="360"/>
              </a:spcAft>
              <a:buSzPct val="100000"/>
              <a:buChar char="•"/>
            </a:pPr>
            <a:r>
              <a:rPr lang="en-US" sz="1200" dirty="0">
                <a:solidFill>
                  <a:srgbClr val="030A18"/>
                </a:solidFill>
              </a:rPr>
              <a:t>Allows the model to learn relative and absolute positions.</a:t>
            </a:r>
            <a:endParaRPr lang="en-US" sz="1200" dirty="0"/>
          </a:p>
        </p:txBody>
      </p:sp>
      <p:graphicFrame>
        <p:nvGraphicFramePr>
          <p:cNvPr id="10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5669280" y="1645920"/>
          <a:ext cx="3291840" cy="1463040"/>
        </p:xfrm>
        <a:graphic>
          <a:graphicData uri="http://schemas.openxmlformats.org/drawingml/2006/table">
            <a:tbl>
              <a:tblPr/>
              <a:tblGrid>
                <a:gridCol w="658368"/>
                <a:gridCol w="658368"/>
                <a:gridCol w="658368"/>
                <a:gridCol w="658368"/>
                <a:gridCol w="658368"/>
              </a:tblGrid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p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PE(p,0)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PE(p,1)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PE(p,2)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b="1" dirty="0">
                          <a:solidFill>
                            <a:srgbClr val="030A18"/>
                          </a:solidFill>
                        </a:rPr>
                        <a:t>PE(p,3)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5F5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0.8415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0.5403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0.0100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1.0000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2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0.9093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-0.4161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0.0200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0.9998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9FC"/>
                    </a:solidFill>
                  </a:tcPr>
                </a:tc>
              </a:tr>
              <a:tr h="365760"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3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0.1411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-0.9900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0.0300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marL="0">
                        <a:buNone/>
                      </a:pPr>
                      <a:r>
                        <a:rPr lang="en-US" sz="800" dirty="0">
                          <a:solidFill>
                            <a:srgbClr val="030A18"/>
                          </a:solidFill>
                        </a:rPr>
                        <a:t>0.9996</a:t>
                      </a:r>
                      <a:endParaRPr lang="en-US" sz="800" dirty="0"/>
                    </a:p>
                  </a:txBody>
                  <a:tcPr marL="91440" marR="91440" marT="45720" marB="45720" anchor="ctr">
                    <a:lnL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5" name="Text 2"/>
          <p:cNvSpPr/>
          <p:nvPr/>
        </p:nvSpPr>
        <p:spPr>
          <a:xfrm>
            <a:off x="457200" y="4823460"/>
            <a:ext cx="82296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 marL="0">
              <a:buNone/>
            </a:pPr>
            <a:r>
              <a:rPr lang="en-US" sz="600" u="sng" dirty="0">
                <a:solidFill>
                  <a:srgbClr val="0000FF"/>
                </a:solidFill>
                <a:hlinkClick r:id="rId1"/>
              </a:rPr>
              <a:t>[5]</a:t>
            </a:r>
            <a:endParaRPr lang="en-US" sz="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2025-08-05T12:44:53Z</dcterms:created>
  <dcterms:modified xsi:type="dcterms:W3CDTF">2025-08-05T12:44:53Z</dcterms:modified>
</cp:coreProperties>
</file>