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88" r:id="rId3"/>
    <p:sldId id="289" r:id="rId4"/>
    <p:sldId id="290" r:id="rId5"/>
    <p:sldId id="291" r:id="rId6"/>
    <p:sldId id="323" r:id="rId7"/>
    <p:sldId id="292" r:id="rId8"/>
    <p:sldId id="294" r:id="rId9"/>
    <p:sldId id="296" r:id="rId10"/>
    <p:sldId id="298" r:id="rId11"/>
    <p:sldId id="300" r:id="rId12"/>
    <p:sldId id="301" r:id="rId13"/>
    <p:sldId id="324" r:id="rId14"/>
    <p:sldId id="276" r:id="rId15"/>
    <p:sldId id="303" r:id="rId16"/>
    <p:sldId id="326" r:id="rId17"/>
    <p:sldId id="304" r:id="rId18"/>
    <p:sldId id="305" r:id="rId19"/>
    <p:sldId id="325" r:id="rId20"/>
    <p:sldId id="285" r:id="rId21"/>
    <p:sldId id="321" r:id="rId22"/>
    <p:sldId id="32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74" autoAdjust="0"/>
    <p:restoredTop sz="94704"/>
  </p:normalViewPr>
  <p:slideViewPr>
    <p:cSldViewPr snapToGrid="0">
      <p:cViewPr varScale="1">
        <p:scale>
          <a:sx n="68" d="100"/>
          <a:sy n="68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751-0344-A411-4D5D36ED51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4.2300000000000004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751-0344-A411-4D5D36ED51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D1</c:v>
                </c:pt>
                <c:pt idx="1">
                  <c:v>D2</c:v>
                </c:pt>
                <c:pt idx="2">
                  <c:v>D3</c:v>
                </c:pt>
                <c:pt idx="3">
                  <c:v>D4</c:v>
                </c:pt>
                <c:pt idx="4">
                  <c:v>D5</c:v>
                </c:pt>
                <c:pt idx="5">
                  <c:v>D6</c:v>
                </c:pt>
                <c:pt idx="6">
                  <c:v>D7</c:v>
                </c:pt>
                <c:pt idx="7">
                  <c:v>D8</c:v>
                </c:pt>
                <c:pt idx="8">
                  <c:v>D9</c:v>
                </c:pt>
                <c:pt idx="9">
                  <c:v>D10</c:v>
                </c:pt>
                <c:pt idx="10">
                  <c:v>D11</c:v>
                </c:pt>
                <c:pt idx="11">
                  <c:v>D12</c:v>
                </c:pt>
                <c:pt idx="12">
                  <c:v>D13</c:v>
                </c:pt>
                <c:pt idx="13">
                  <c:v>D14</c:v>
                </c:pt>
                <c:pt idx="14">
                  <c:v>D15</c:v>
                </c:pt>
                <c:pt idx="15">
                  <c:v>D16</c:v>
                </c:pt>
                <c:pt idx="16">
                  <c:v>D17</c:v>
                </c:pt>
                <c:pt idx="17">
                  <c:v>D18</c:v>
                </c:pt>
                <c:pt idx="18">
                  <c:v>D19</c:v>
                </c:pt>
                <c:pt idx="19">
                  <c:v>D20</c:v>
                </c:pt>
              </c:strCache>
            </c: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67.040000000000006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68.040000000000006</c:v>
                </c:pt>
                <c:pt idx="18">
                  <c:v>69.14</c:v>
                </c:pt>
                <c:pt idx="19">
                  <c:v>69.819999999999993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751-0344-A411-4D5D36ED51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 heads</c:v>
                </c:pt>
                <c:pt idx="1">
                  <c:v>4 heads</c:v>
                </c:pt>
                <c:pt idx="2">
                  <c:v>6 heads</c:v>
                </c:pt>
                <c:pt idx="3">
                  <c:v>8 heads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43-D04D-A78F-1D26F557D4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solidFill>
      <a:schemeClr val="bg1"/>
    </a:solidFill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9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38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6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6: Transformers for weather forecasting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A72-6A23-5A6C-5273-23B5DA94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Weather task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1895-09E6-03EB-A542-8E0EEC490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2755" cy="4149290"/>
          </a:xfrm>
        </p:spPr>
        <p:txBody>
          <a:bodyPr>
            <a:normAutofit/>
          </a:bodyPr>
          <a:lstStyle/>
          <a:p>
            <a:r>
              <a:rPr lang="en-US" dirty="0"/>
              <a:t>Goal: Given weather data from previous days (temperature, rainfall, humidity), predict the next day’s values.</a:t>
            </a:r>
          </a:p>
          <a:p>
            <a:r>
              <a:rPr lang="en-US" dirty="0"/>
              <a:t>Sequence length (window) determines how far back we look.</a:t>
            </a:r>
          </a:p>
          <a:p>
            <a:r>
              <a:rPr lang="en-US" dirty="0"/>
              <a:t>We can use our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</a:t>
            </a:r>
            <a:r>
              <a:rPr lang="en-US" dirty="0"/>
              <a:t>folder</a:t>
            </a:r>
          </a:p>
        </p:txBody>
      </p:sp>
      <p:graphicFrame>
        <p:nvGraphicFramePr>
          <p:cNvPr id="4" name="Chart 0">
            <a:extLst>
              <a:ext uri="{FF2B5EF4-FFF2-40B4-BE49-F238E27FC236}">
                <a16:creationId xmlns:a16="http://schemas.microsoft.com/office/drawing/2014/main" id="{50DD89E7-9152-EED1-CD50-771EA9D24E68}"/>
              </a:ext>
            </a:extLst>
          </p:cNvPr>
          <p:cNvGraphicFramePr/>
          <p:nvPr/>
        </p:nvGraphicFramePr>
        <p:xfrm>
          <a:off x="7315200" y="1950720"/>
          <a:ext cx="4632960" cy="3169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A06C8-650E-CF64-50C9-6F9B4C4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90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FC21D-3F87-6CC3-1D2B-317148C2E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FE02D-1854-4030-A711-1BA9CAB13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6516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window length L, we create sequences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x[t–L+1…t]</a:t>
            </a:r>
            <a:r>
              <a:rPr lang="en-US" dirty="0"/>
              <a:t> as inputs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x[t+1]</a:t>
            </a:r>
            <a:r>
              <a:rPr lang="en-US" dirty="0"/>
              <a:t> as target.</a:t>
            </a:r>
          </a:p>
          <a:p>
            <a:r>
              <a:rPr lang="en-US" dirty="0"/>
              <a:t>Could change the targets to more detailed or longer forecasts </a:t>
            </a:r>
          </a:p>
          <a:p>
            <a:r>
              <a:rPr lang="en-US" dirty="0"/>
              <a:t>Transformer processes the entire window simultaneously.</a:t>
            </a:r>
          </a:p>
          <a:p>
            <a:r>
              <a:rPr lang="en-US" dirty="0"/>
              <a:t>Think back to the steps we have just followed.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002E878-303D-C91D-A171-4CF88361AD52}"/>
              </a:ext>
            </a:extLst>
          </p:cNvPr>
          <p:cNvSpPr/>
          <p:nvPr/>
        </p:nvSpPr>
        <p:spPr>
          <a:xfrm>
            <a:off x="731520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B2A46796-145B-C645-2617-6BF6F717A66A}"/>
              </a:ext>
            </a:extLst>
          </p:cNvPr>
          <p:cNvSpPr/>
          <p:nvPr/>
        </p:nvSpPr>
        <p:spPr>
          <a:xfrm>
            <a:off x="731520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9F55A8ED-5E26-4FEF-5C79-27C56F6A1A4D}"/>
              </a:ext>
            </a:extLst>
          </p:cNvPr>
          <p:cNvSpPr/>
          <p:nvPr/>
        </p:nvSpPr>
        <p:spPr>
          <a:xfrm>
            <a:off x="731520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9C30165-EEB2-CC7B-A230-F0CD5EBCF427}"/>
              </a:ext>
            </a:extLst>
          </p:cNvPr>
          <p:cNvSpPr/>
          <p:nvPr/>
        </p:nvSpPr>
        <p:spPr>
          <a:xfrm>
            <a:off x="731520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1</a:t>
            </a:r>
            <a:endParaRPr lang="en-US" sz="1067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935D371B-6AF9-B63C-A37A-E5321430696A}"/>
              </a:ext>
            </a:extLst>
          </p:cNvPr>
          <p:cNvSpPr/>
          <p:nvPr/>
        </p:nvSpPr>
        <p:spPr>
          <a:xfrm>
            <a:off x="798576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69B1E3B1-9455-23F1-1B00-038F943A7CE4}"/>
              </a:ext>
            </a:extLst>
          </p:cNvPr>
          <p:cNvSpPr/>
          <p:nvPr/>
        </p:nvSpPr>
        <p:spPr>
          <a:xfrm>
            <a:off x="798576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BA89B26-C3D6-DA33-89DC-73EE3A5FC43A}"/>
              </a:ext>
            </a:extLst>
          </p:cNvPr>
          <p:cNvSpPr/>
          <p:nvPr/>
        </p:nvSpPr>
        <p:spPr>
          <a:xfrm>
            <a:off x="798576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AEDC509-97C7-608B-40D4-840840AE2D1D}"/>
              </a:ext>
            </a:extLst>
          </p:cNvPr>
          <p:cNvSpPr/>
          <p:nvPr/>
        </p:nvSpPr>
        <p:spPr>
          <a:xfrm>
            <a:off x="798576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2</a:t>
            </a:r>
            <a:endParaRPr lang="en-US" sz="1067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A8B5AF16-B54C-4738-BE96-867DCBA03D16}"/>
              </a:ext>
            </a:extLst>
          </p:cNvPr>
          <p:cNvSpPr/>
          <p:nvPr/>
        </p:nvSpPr>
        <p:spPr>
          <a:xfrm>
            <a:off x="865632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E49A5059-2DAF-5FE3-C7B9-C42711F44EAA}"/>
              </a:ext>
            </a:extLst>
          </p:cNvPr>
          <p:cNvSpPr/>
          <p:nvPr/>
        </p:nvSpPr>
        <p:spPr>
          <a:xfrm>
            <a:off x="865632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0D979543-CC84-D65D-ECA0-7438D470F95F}"/>
              </a:ext>
            </a:extLst>
          </p:cNvPr>
          <p:cNvSpPr/>
          <p:nvPr/>
        </p:nvSpPr>
        <p:spPr>
          <a:xfrm>
            <a:off x="865632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C2311C0F-1F62-5C66-3D13-D06D1895E23D}"/>
              </a:ext>
            </a:extLst>
          </p:cNvPr>
          <p:cNvSpPr/>
          <p:nvPr/>
        </p:nvSpPr>
        <p:spPr>
          <a:xfrm>
            <a:off x="865632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3</a:t>
            </a:r>
            <a:endParaRPr lang="en-US" sz="1067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8D35303E-D8AB-5E16-7C30-0AD889EE37CF}"/>
              </a:ext>
            </a:extLst>
          </p:cNvPr>
          <p:cNvSpPr/>
          <p:nvPr/>
        </p:nvSpPr>
        <p:spPr>
          <a:xfrm>
            <a:off x="9326880" y="207264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972EF13A-FE84-AF8E-9944-C7FC4D4B3F8C}"/>
              </a:ext>
            </a:extLst>
          </p:cNvPr>
          <p:cNvSpPr/>
          <p:nvPr/>
        </p:nvSpPr>
        <p:spPr>
          <a:xfrm>
            <a:off x="9326880" y="256032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79EEA601-334D-49B7-B565-651305711EAA}"/>
              </a:ext>
            </a:extLst>
          </p:cNvPr>
          <p:cNvSpPr/>
          <p:nvPr/>
        </p:nvSpPr>
        <p:spPr>
          <a:xfrm>
            <a:off x="9326880" y="3048000"/>
            <a:ext cx="609600" cy="42672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F18F7405-9F21-A4C0-F840-CC96B1FC3D94}"/>
              </a:ext>
            </a:extLst>
          </p:cNvPr>
          <p:cNvSpPr/>
          <p:nvPr/>
        </p:nvSpPr>
        <p:spPr>
          <a:xfrm>
            <a:off x="932688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4</a:t>
            </a:r>
            <a:endParaRPr lang="en-US" sz="1067" dirty="0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7BC89363-8C7E-27D9-4F55-D2D1470E8545}"/>
              </a:ext>
            </a:extLst>
          </p:cNvPr>
          <p:cNvSpPr/>
          <p:nvPr/>
        </p:nvSpPr>
        <p:spPr>
          <a:xfrm>
            <a:off x="9997440" y="207264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0A9C9C77-F0C9-AAFD-D996-94B896CD925E}"/>
              </a:ext>
            </a:extLst>
          </p:cNvPr>
          <p:cNvSpPr/>
          <p:nvPr/>
        </p:nvSpPr>
        <p:spPr>
          <a:xfrm>
            <a:off x="9997440" y="256032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6F3C478B-BD96-6C34-F380-289AC125655A}"/>
              </a:ext>
            </a:extLst>
          </p:cNvPr>
          <p:cNvSpPr/>
          <p:nvPr/>
        </p:nvSpPr>
        <p:spPr>
          <a:xfrm>
            <a:off x="9997440" y="3048000"/>
            <a:ext cx="609600" cy="42672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CECDEFC1-86AF-39CF-BBE3-BCADAB6F3EB8}"/>
              </a:ext>
            </a:extLst>
          </p:cNvPr>
          <p:cNvSpPr/>
          <p:nvPr/>
        </p:nvSpPr>
        <p:spPr>
          <a:xfrm>
            <a:off x="9997440" y="3535680"/>
            <a:ext cx="60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67" dirty="0">
                <a:solidFill>
                  <a:srgbClr val="030A18"/>
                </a:solidFill>
              </a:rPr>
              <a:t>target</a:t>
            </a:r>
            <a:endParaRPr lang="en-US" sz="1067" dirty="0"/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2D61CB7-D58D-537A-30E4-F020D0DD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01BB-50BF-E30C-0910-DF2DD1A2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 by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D9246-9BA4-591A-1996-3C6952FC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9555" cy="4149290"/>
          </a:xfrm>
        </p:spPr>
        <p:txBody>
          <a:bodyPr/>
          <a:lstStyle/>
          <a:p>
            <a:r>
              <a:rPr lang="en-US" dirty="0"/>
              <a:t>This snippet computes a single attention layer using only NumPy.</a:t>
            </a:r>
          </a:p>
          <a:p>
            <a:r>
              <a:rPr lang="en-US" dirty="0"/>
              <a:t>No deep learning frameworks required; gradients can be derived manually or via </a:t>
            </a:r>
            <a:r>
              <a:rPr lang="en-US" dirty="0" err="1"/>
              <a:t>autograd</a:t>
            </a:r>
            <a:r>
              <a:rPr lang="en-US" dirty="0"/>
              <a:t>.</a:t>
            </a:r>
          </a:p>
          <a:p>
            <a:r>
              <a:rPr lang="en-US" dirty="0"/>
              <a:t>(No biases here).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268A2-987E-92D0-D1EF-4EB8487EB0D3}"/>
              </a:ext>
            </a:extLst>
          </p:cNvPr>
          <p:cNvSpPr txBox="1"/>
          <p:nvPr/>
        </p:nvSpPr>
        <p:spPr>
          <a:xfrm>
            <a:off x="5630196" y="1501902"/>
            <a:ext cx="6098458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</a:t>
            </a:r>
            <a:r>
              <a:rPr lang="en-US" sz="1800" b="1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numpy</a:t>
            </a:r>
            <a:r>
              <a:rPr lang="en-US" sz="18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as np
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W_K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W_V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np.random.randn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d_model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d_v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# project inputs to queries, keys, values
Q = X @ W_Q
K = X @ W_K
V = X @ W_V
# compute scaled dot‑product attention
scores = Q @ K.T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np.sqrt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d_k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)
weights =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 /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np.exp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(scores).sum(axis=1, </a:t>
            </a:r>
            <a:r>
              <a:rPr lang="en-US" sz="1800" dirty="0" err="1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keepdims</a:t>
            </a:r>
            <a:r>
              <a:rPr lang="en-US" sz="18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=True)
Y = weights @ V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06B3-0628-32AC-B1F4-B7DDEDB5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19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CF19-5585-B6F8-8B50-E2346D40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8FCD-C0DB-5DC6-6D6F-2A814A75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4206" cy="4149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nn.Module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d=16, F=1,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=2, H=1,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=512):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super().__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__();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nn.Embedding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layer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nn.TransformerEncoderLayer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d_model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=d,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batch_first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nn.TransformerEncoder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(layer,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nn.Linear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d,H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forward(self, x):                      # x: [T,B,F]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x.size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(0); z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(x) +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self.pos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torch.arange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(T, device=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x.device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))[:,None,:]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h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self.enc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(z)                        # 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T,B,d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self.head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(h[-1])                # last step → [B,H] prediction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Run (assumes you have x):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TinyTransformer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(d=16, F=1, H=1)       # 1 feature → 1-step forecast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model(x)                               # x: [T,B,1],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y_hat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[B,1]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F9489-39E1-2E60-D8FA-D5D1ABB8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80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609600" y="2072640"/>
            <a:ext cx="6705600" cy="4511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lnSpc>
                <a:spcPts val="2400"/>
              </a:lnSpc>
              <a:spcAft>
                <a:spcPts val="480"/>
              </a:spcAft>
              <a:buSzPct val="100000"/>
              <a:buChar char="•"/>
            </a:pPr>
            <a:endParaRPr lang="en-US" sz="1600" dirty="0"/>
          </a:p>
        </p:txBody>
      </p:sp>
      <p:graphicFrame>
        <p:nvGraphicFramePr>
          <p:cNvPr id="4" name="Chart 0"/>
          <p:cNvGraphicFramePr/>
          <p:nvPr>
            <p:extLst>
              <p:ext uri="{D42A27DB-BD31-4B8C-83A1-F6EECF244321}">
                <p14:modId xmlns:p14="http://schemas.microsoft.com/office/powerpoint/2010/main" val="2377621294"/>
              </p:ext>
            </p:extLst>
          </p:nvPr>
        </p:nvGraphicFramePr>
        <p:xfrm>
          <a:off x="7543800" y="2072640"/>
          <a:ext cx="4389120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2BE25F9E-EEC7-092D-71DA-49A02E2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Hyperparameters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3BDD08-ED76-8BFC-012E-85CA3C5C1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5600" cy="414929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 embedding dimension (e.g., 32–256) – controls representation capacity.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: number of features.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nheads</a:t>
            </a:r>
            <a:r>
              <a:rPr lang="en-US" dirty="0"/>
              <a:t>: number of attention heads (e.g., 4–8) – trade‑off between diversity and computation.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nlayers</a:t>
            </a:r>
            <a:r>
              <a:rPr lang="en-US" dirty="0"/>
              <a:t>: number of encoder blocks – deeper networks capture more complex patterns.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: number of outputs variables (i.e. number of steps ahead).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dirty="0"/>
              <a:t>: Longest length of sequence</a:t>
            </a:r>
          </a:p>
          <a:p>
            <a:r>
              <a:rPr lang="en-US" dirty="0"/>
              <a:t>Could include other layers: mitigate problems by using e.g. dropout, layer norm,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CCBEC4-BB91-E87B-EEC0-29277B04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11C-F9AE-7C1D-99EE-04963EA6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Comparison: LSTM vs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B0A72-4EF7-A303-54CE-3BA70217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8594" cy="4149290"/>
          </a:xfrm>
        </p:spPr>
        <p:txBody>
          <a:bodyPr/>
          <a:lstStyle/>
          <a:p>
            <a:r>
              <a:rPr lang="en-US" dirty="0"/>
              <a:t>Transformers offer parallelism and long‑range modelling at the cost of quadratic complexity.</a:t>
            </a:r>
          </a:p>
          <a:p>
            <a:r>
              <a:rPr lang="en-US" dirty="0"/>
              <a:t>LSTMs remain useful when sequence lengths are moderate and resources limited.</a:t>
            </a:r>
          </a:p>
        </p:txBody>
      </p:sp>
      <p:graphicFrame>
        <p:nvGraphicFramePr>
          <p:cNvPr id="6" name="Table 0">
            <a:extLst>
              <a:ext uri="{FF2B5EF4-FFF2-40B4-BE49-F238E27FC236}">
                <a16:creationId xmlns:a16="http://schemas.microsoft.com/office/drawing/2014/main" id="{32366998-4E67-B1FD-AB19-3E6ABB53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703002"/>
              </p:ext>
            </p:extLst>
          </p:nvPr>
        </p:nvGraphicFramePr>
        <p:xfrm>
          <a:off x="5316794" y="1980708"/>
          <a:ext cx="6705600" cy="3048000"/>
        </p:xfrm>
        <a:graphic>
          <a:graphicData uri="http://schemas.openxmlformats.org/drawingml/2006/table">
            <a:tbl>
              <a:tblPr/>
              <a:tblGrid>
                <a:gridCol w="223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6B4FB-FD34-177D-BAE1-05D1DDC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2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384E-963F-048E-956A-8A65F8A61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Pre-training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FEA6-BDAB-9E9C-AE26-2B860DDD1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Use, for example, before full model fitting to obtain better values of embeddings or other aspects of the model.</a:t>
            </a:r>
          </a:p>
          <a:p>
            <a:r>
              <a:rPr lang="en-IE" dirty="0"/>
              <a:t>Take a large data set and try to learn something simple from it before you run it on your specific task.</a:t>
            </a:r>
          </a:p>
          <a:p>
            <a:r>
              <a:rPr lang="en-IE" dirty="0"/>
              <a:t>E.g. predict next item in a sequence, mask out some part of the values and predict them.</a:t>
            </a:r>
          </a:p>
          <a:p>
            <a:r>
              <a:rPr lang="en-IE" dirty="0"/>
              <a:t>Makes the later fitting of the model much easier.</a:t>
            </a:r>
          </a:p>
          <a:p>
            <a:r>
              <a:rPr lang="en-IE" dirty="0"/>
              <a:t>Does add computational cost and sometimes worsens bias on training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83C3-8925-E75E-3D30-E1F5E01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0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C11C-1AF0-5222-43C3-8B227297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6EC3B-829A-552E-7B12-68B68FBD3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Informers &amp; </a:t>
            </a:r>
            <a:r>
              <a:rPr lang="en-US" dirty="0" err="1"/>
              <a:t>Longformers</a:t>
            </a:r>
            <a:r>
              <a:rPr lang="en-US" dirty="0"/>
              <a:t>: design sparse attention patterns to handle long sequences efficiently.</a:t>
            </a:r>
          </a:p>
          <a:p>
            <a:r>
              <a:rPr lang="en-US" dirty="0"/>
              <a:t>Reformer &amp; </a:t>
            </a:r>
            <a:r>
              <a:rPr lang="en-US" dirty="0" err="1"/>
              <a:t>Linformer</a:t>
            </a:r>
            <a:r>
              <a:rPr lang="en-US" dirty="0"/>
              <a:t>: reduce memory with low‑rank projections.</a:t>
            </a:r>
          </a:p>
          <a:p>
            <a:r>
              <a:rPr lang="en-US" dirty="0"/>
              <a:t>BERT, GPT: pre‑trained language models; can be adapted to forecasting via fine‑tuning.</a:t>
            </a:r>
          </a:p>
          <a:p>
            <a:r>
              <a:rPr lang="en-US" dirty="0"/>
              <a:t>Time Series Transformers: embed temporal features and </a:t>
            </a:r>
            <a:r>
              <a:rPr lang="en-US" dirty="0" err="1"/>
              <a:t>seasonalities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40391-670B-A3A5-DC0C-7A1A36B0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52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89C1-DA5E-6D55-921F-68BF01889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err="1"/>
                  <a:t>Normalise</a:t>
                </a:r>
                <a:r>
                  <a:rPr lang="en-US" dirty="0"/>
                  <a:t> inputs and consider detrending/seasonal decomposition.</a:t>
                </a:r>
              </a:p>
              <a:p>
                <a:r>
                  <a:rPr lang="en-US" dirty="0"/>
                  <a:t>Choose a window size that captures sufficient context without too much overhead.</a:t>
                </a:r>
              </a:p>
              <a:p>
                <a:r>
                  <a:rPr lang="en-US" dirty="0"/>
                  <a:t>Experiment with number of heads and </a:t>
                </a:r>
                <a:r>
                  <a:rPr lang="en-US" dirty="0" err="1"/>
                  <a:t>d_model</a:t>
                </a:r>
                <a:r>
                  <a:rPr lang="en-US" dirty="0"/>
                  <a:t>; small values may suffice for time series.</a:t>
                </a:r>
              </a:p>
              <a:p>
                <a:r>
                  <a:rPr lang="en-US" dirty="0"/>
                  <a:t>Monitor validation loss and apply early stopping or learning‑rate schedules.</a:t>
                </a:r>
              </a:p>
              <a:p>
                <a:r>
                  <a:rPr lang="en-US" dirty="0"/>
                  <a:t>Use GPU acceleration for larger models; memory consumption grows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2B4-BAE7-086F-AF1C-CA60D60D3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494B-BFFA-01A4-EF36-07B008D03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9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9CAB-C059-A355-C946-78903417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with AIFS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92B9F-687F-9243-3AFC-A4AD6840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1020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Apart from the graph structure (next class) this is exactly the background in ECMWF’s AIFS forecasting system</a:t>
            </a:r>
          </a:p>
          <a:p>
            <a:r>
              <a:rPr lang="en-US" dirty="0"/>
              <a:t>They predict multiple variables 6 hours ahead</a:t>
            </a:r>
          </a:p>
          <a:p>
            <a:r>
              <a:rPr lang="en-US" dirty="0"/>
              <a:t>Takes a week to run with 64 A100 GPUs (we only have 16!)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2553E-3E4C-09FE-CB8B-113FDBAA7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274" y="1527097"/>
            <a:ext cx="6054795" cy="39237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6E4CD-68DB-F90A-4D01-AA322762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0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3D5A6-4256-C256-E88F-345BCC81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5185-05B6-417D-DF23-3CFC3FE5C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Recap: LSTMs vs Transformers</a:t>
            </a:r>
          </a:p>
          <a:p>
            <a:r>
              <a:rPr lang="en-US" dirty="0"/>
              <a:t>Self‑Attention &amp; Scaled Dot‑Product</a:t>
            </a:r>
          </a:p>
          <a:p>
            <a:r>
              <a:rPr lang="en-US" dirty="0"/>
              <a:t>Multi‑Head Attention &amp; Positional Encoding</a:t>
            </a:r>
          </a:p>
          <a:p>
            <a:r>
              <a:rPr lang="en-US" dirty="0"/>
              <a:t>Transformer Architecture</a:t>
            </a:r>
          </a:p>
          <a:p>
            <a:r>
              <a:rPr lang="en-US" dirty="0"/>
              <a:t>Dataset &amp; Sequence Preparation</a:t>
            </a:r>
          </a:p>
          <a:p>
            <a:r>
              <a:rPr lang="en-US" dirty="0"/>
              <a:t>Manual Example &amp; Implementation</a:t>
            </a:r>
          </a:p>
          <a:p>
            <a:r>
              <a:rPr lang="en-US" dirty="0"/>
              <a:t>Framework Implementation &amp; Results</a:t>
            </a:r>
          </a:p>
          <a:p>
            <a:r>
              <a:rPr lang="en-US" dirty="0"/>
              <a:t>Comparisons, Variants &amp; Tips</a:t>
            </a:r>
          </a:p>
          <a:p>
            <a:r>
              <a:rPr lang="en-US" dirty="0"/>
              <a:t>Summary &amp; 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4B997E-3A83-9889-6828-1FFDC690F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55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Transformers replace recurrence with attention, enabling </a:t>
            </a:r>
            <a:r>
              <a:rPr lang="en-US" dirty="0" err="1"/>
              <a:t>parallelisation</a:t>
            </a:r>
            <a:r>
              <a:rPr lang="en-US" dirty="0"/>
              <a:t> and capturing long‑range dependencies.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Scaled dot‑product and multi‑head attention are core building blocks.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Positional encoding injects order information into the model.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 weather forecasting, transformers handle multivariate sequences effectively when sequence length is moderate.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makes fitting these kinds of models relatively easy.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D3C3_code.ipynb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0"/>
            <a:ext cx="4866249" cy="417182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some of the data sets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/>
              <a:t> directory (or download your 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an LLM to help you write </a:t>
            </a:r>
            <a:r>
              <a:rPr lang="en-US" dirty="0" err="1"/>
              <a:t>PyTorch</a:t>
            </a:r>
            <a:r>
              <a:rPr lang="en-US" dirty="0"/>
              <a:t> code for that compares an LSTM with a Transformer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Presentations: Quinn School of Business Room 115 at 3pm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22032-9C93-054A-4C08-5A4BF9BF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4E9B-190E-AB13-F83D-C6CFC2376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5555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RNNs &amp; LSTMs model sequences sequentially; hidden state passes information across time.</a:t>
            </a:r>
          </a:p>
          <a:p>
            <a:r>
              <a:rPr lang="en-US" dirty="0"/>
              <a:t>Training is inherently sequential and difficult to </a:t>
            </a:r>
            <a:r>
              <a:rPr lang="en-US" dirty="0" err="1"/>
              <a:t>parallelise</a:t>
            </a:r>
            <a:r>
              <a:rPr lang="en-US" dirty="0"/>
              <a:t>.</a:t>
            </a:r>
          </a:p>
          <a:p>
            <a:r>
              <a:rPr lang="en-US" dirty="0"/>
              <a:t>Long‑range dependencies cause gradients to vanish or explode.</a:t>
            </a:r>
          </a:p>
          <a:p>
            <a:r>
              <a:rPr lang="en-US" dirty="0"/>
              <a:t>Transformers rely solely on attention and enable parallel computation across positions.</a:t>
            </a:r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139392-EC8D-8912-65BE-DFE4CAFFF78E}"/>
              </a:ext>
            </a:extLst>
          </p:cNvPr>
          <p:cNvGraphicFramePr>
            <a:graphicFrameLocks noGrp="1"/>
          </p:cNvGraphicFramePr>
          <p:nvPr/>
        </p:nvGraphicFramePr>
        <p:xfrm>
          <a:off x="7559040" y="2072640"/>
          <a:ext cx="4267200" cy="2438400"/>
        </p:xfrm>
        <a:graphic>
          <a:graphicData uri="http://schemas.openxmlformats.org/drawingml/2006/table">
            <a:tbl>
              <a:tblPr/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1100" dirty="0"/>
                    </a:p>
                  </a:txBody>
                  <a:tcPr marL="121920" marR="121920" marT="60960" marB="6096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E007D-944F-89D9-0A95-FB6FDFC9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80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F548-EF15-3555-AE77-2D8DC1297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Self‑Attention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309E5-43B0-A7A0-B4A7-2802886B9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a bunch of neural networks, created via queries (Q), keys (K) and values (V).</a:t>
            </a:r>
          </a:p>
          <a:p>
            <a:r>
              <a:rPr lang="en-US" dirty="0"/>
              <a:t>We use these to </a:t>
            </a:r>
            <a:r>
              <a:rPr lang="en-US" b="1" dirty="0"/>
              <a:t>embed</a:t>
            </a:r>
            <a:r>
              <a:rPr lang="en-US" dirty="0"/>
              <a:t> the original input values of our sequence into a latent space which captures the meaning and relationships between the values.</a:t>
            </a:r>
          </a:p>
          <a:p>
            <a:r>
              <a:rPr lang="en-US" dirty="0"/>
              <a:t>From them we create </a:t>
            </a:r>
            <a:r>
              <a:rPr lang="en-US" b="1" dirty="0"/>
              <a:t>attention weights </a:t>
            </a:r>
            <a:r>
              <a:rPr lang="en-US" dirty="0"/>
              <a:t>that tell us how much influence the input sequence has on itself.</a:t>
            </a:r>
          </a:p>
          <a:p>
            <a:r>
              <a:rPr lang="en-US" dirty="0"/>
              <a:t>We can do this also for the output sequence, and for the link between the inputs and the output sequence. </a:t>
            </a:r>
          </a:p>
          <a:p>
            <a:r>
              <a:rPr lang="en-US" dirty="0"/>
              <a:t>We use </a:t>
            </a:r>
            <a:r>
              <a:rPr lang="en-US" b="1" dirty="0"/>
              <a:t>positional encoding </a:t>
            </a:r>
            <a:r>
              <a:rPr lang="en-US" dirty="0"/>
              <a:t>to make sure the order of the sequence matters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81F8C-573D-EB0F-1314-68E74764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2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9FC2-7FD9-FC06-D6D1-A65333D6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Scaled dot-product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ᵀ / </m:t>
                      </m:r>
                      <m:rad>
                        <m:radPr>
                          <m:degHide m:val="on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ra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)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dirty="0"/>
              </a:p>
              <a:p>
                <a:endParaRPr lang="en-US" dirty="0"/>
              </a:p>
              <a:p>
                <a:r>
                  <a:rPr lang="en-US" dirty="0"/>
                  <a:t>Compute dot products between each query and all keys.</a:t>
                </a:r>
              </a:p>
              <a:p>
                <a:r>
                  <a:rPr lang="en-US" dirty="0"/>
                  <a:t>Divide by the square root of the latent dimension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rad>
                  </m:oMath>
                </a14:m>
                <a:r>
                  <a:rPr lang="en-US" dirty="0"/>
                  <a:t>) to </a:t>
                </a:r>
                <a:r>
                  <a:rPr lang="en-US" dirty="0" err="1"/>
                  <a:t>stabilise</a:t>
                </a:r>
                <a:r>
                  <a:rPr lang="en-US" dirty="0"/>
                  <a:t> gradients.</a:t>
                </a:r>
              </a:p>
              <a:p>
                <a:r>
                  <a:rPr lang="en-US" dirty="0"/>
                  <a:t>Apply </a:t>
                </a:r>
                <a:r>
                  <a:rPr lang="en-US" dirty="0" err="1"/>
                  <a:t>softmax</a:t>
                </a:r>
                <a:r>
                  <a:rPr lang="en-US" dirty="0"/>
                  <a:t> to obtain weights across all positions.</a:t>
                </a:r>
              </a:p>
              <a:p>
                <a:r>
                  <a:rPr lang="en-US" dirty="0"/>
                  <a:t>Multiply the weights with values and sum them to get the output.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A4DD5-2C7B-AF15-E56A-CBEB230F44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4AF93-1933-E9EB-5621-A44BBEDE9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12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C2328-D2E5-A4A9-1782-DF2C8891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Query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Keys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dot products and scale them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</a:t>
                </a:r>
                <a:r>
                  <a:rPr lang="en-US" dirty="0" err="1"/>
                  <a:t>softmax</a:t>
                </a:r>
                <a:r>
                  <a:rPr lang="en-US" dirty="0"/>
                  <a:t> to determine attention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Values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by multiplying A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together</a:t>
                </a:r>
              </a:p>
              <a:p>
                <a:r>
                  <a:rPr lang="en-US" dirty="0"/>
                  <a:t>Then decide how you want to fit that in with your current forecasting model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6867B-894A-3347-3FBF-C8C7487DF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88244-9FA1-01CF-D9F8-D8F9754B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4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F3A6-C3A5-2D14-DD3E-C79FBECE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49EC-9704-7641-0E1A-EE58D182A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749"/>
                </a:solidFill>
              </a:rPr>
              <a:t>Go through on 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A6AA0-274F-5AA0-9414-EC9BD440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9B044-9F83-D8F9-CECA-7585E32F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82826-C757-92F0-A5FF-1E49F61A4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simplified everything. </a:t>
            </a:r>
          </a:p>
          <a:p>
            <a:r>
              <a:rPr lang="en-US" dirty="0"/>
              <a:t>We could have:</a:t>
            </a:r>
          </a:p>
          <a:p>
            <a:pPr lvl="1"/>
            <a:r>
              <a:rPr lang="en-US" dirty="0"/>
              <a:t>Used more latent dimensions (and potentially changed them through the keys).</a:t>
            </a:r>
          </a:p>
          <a:p>
            <a:pPr lvl="1"/>
            <a:r>
              <a:rPr lang="en-US" dirty="0"/>
              <a:t>Replaced the creation of queries keys and values with full NNs.</a:t>
            </a:r>
          </a:p>
          <a:p>
            <a:pPr lvl="1"/>
            <a:r>
              <a:rPr lang="en-US" dirty="0"/>
              <a:t>Performed independent attentions to create a multi-head attention blocks.</a:t>
            </a:r>
          </a:p>
          <a:p>
            <a:pPr lvl="1"/>
            <a:r>
              <a:rPr lang="en-US" dirty="0"/>
              <a:t>Added in a decoder.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69D74-36E6-E096-6637-E7213AF74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E103-B361-D200-E8BC-40EB2CF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huge benefit of transformers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Fully parallel – sequence length defines complexity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²)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re-use all the weights behind the transformer components.</a:t>
                </a:r>
              </a:p>
              <a:p>
                <a:r>
                  <a:rPr lang="en-US" dirty="0"/>
                  <a:t>Also adding in the positional encoding (instead of multiplying or concatenating) and the residual / skip connections means we don’t need extra parameters</a:t>
                </a:r>
              </a:p>
              <a:p>
                <a:r>
                  <a:rPr lang="en-US" dirty="0"/>
                  <a:t>Massively reduces the number of parameters needed to estimate.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F74B6F-91B8-A162-0F83-C72595E55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43947-B4F4-73BE-620B-86C1DC828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55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</TotalTime>
  <Words>1619</Words>
  <Application>Microsoft Office PowerPoint</Application>
  <PresentationFormat>Widescreen</PresentationFormat>
  <Paragraphs>180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Consolas</vt:lpstr>
      <vt:lpstr>Courier New</vt:lpstr>
      <vt:lpstr>Office Theme</vt:lpstr>
      <vt:lpstr>Class 6: Transformers for weather forecasting</vt:lpstr>
      <vt:lpstr>Outline</vt:lpstr>
      <vt:lpstr>Recap &amp; Motivation</vt:lpstr>
      <vt:lpstr>Self‑Attention</vt:lpstr>
      <vt:lpstr>Scaled dot-product attention</vt:lpstr>
      <vt:lpstr>Steps</vt:lpstr>
      <vt:lpstr>Numerical example</vt:lpstr>
      <vt:lpstr>Multi-head attention</vt:lpstr>
      <vt:lpstr>The huge benefit of transformers</vt:lpstr>
      <vt:lpstr>Weather task again</vt:lpstr>
      <vt:lpstr>Sequence preparation</vt:lpstr>
      <vt:lpstr>Transformers by hand</vt:lpstr>
      <vt:lpstr>Training in PyTorch</vt:lpstr>
      <vt:lpstr>Hyperparameters</vt:lpstr>
      <vt:lpstr>Comparison: LSTM vs Transformer</vt:lpstr>
      <vt:lpstr>Pre-training </vt:lpstr>
      <vt:lpstr>Other variants</vt:lpstr>
      <vt:lpstr>Practical tips</vt:lpstr>
      <vt:lpstr>Link with AIFS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94</cp:revision>
  <dcterms:created xsi:type="dcterms:W3CDTF">2025-09-24T09:34:21Z</dcterms:created>
  <dcterms:modified xsi:type="dcterms:W3CDTF">2025-10-08T08:28:10Z</dcterms:modified>
</cp:coreProperties>
</file>