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63" r:id="rId3"/>
    <p:sldId id="366" r:id="rId4"/>
    <p:sldId id="367" r:id="rId5"/>
    <p:sldId id="368" r:id="rId6"/>
    <p:sldId id="369" r:id="rId7"/>
    <p:sldId id="370" r:id="rId8"/>
    <p:sldId id="372" r:id="rId9"/>
    <p:sldId id="374" r:id="rId10"/>
    <p:sldId id="388" r:id="rId11"/>
    <p:sldId id="389" r:id="rId12"/>
    <p:sldId id="375" r:id="rId13"/>
    <p:sldId id="378" r:id="rId14"/>
    <p:sldId id="379" r:id="rId15"/>
    <p:sldId id="390" r:id="rId16"/>
    <p:sldId id="391" r:id="rId17"/>
    <p:sldId id="382" r:id="rId18"/>
    <p:sldId id="380" r:id="rId19"/>
    <p:sldId id="384" r:id="rId20"/>
    <p:sldId id="285" r:id="rId21"/>
    <p:sldId id="392" r:id="rId22"/>
    <p:sldId id="321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A"/>
    <a:srgbClr val="009749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71"/>
  </p:normalViewPr>
  <p:slideViewPr>
    <p:cSldViewPr snapToGrid="0">
      <p:cViewPr varScale="1">
        <p:scale>
          <a:sx n="68" d="100"/>
          <a:sy n="68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-3.00</c:v>
                </c:pt>
                <c:pt idx="1">
                  <c:v>-2.85</c:v>
                </c:pt>
                <c:pt idx="2">
                  <c:v>-2.70</c:v>
                </c:pt>
                <c:pt idx="3">
                  <c:v>-2.55</c:v>
                </c:pt>
                <c:pt idx="4">
                  <c:v>-2.40</c:v>
                </c:pt>
                <c:pt idx="5">
                  <c:v>-2.25</c:v>
                </c:pt>
                <c:pt idx="6">
                  <c:v>-2.10</c:v>
                </c:pt>
                <c:pt idx="7">
                  <c:v>-1.95</c:v>
                </c:pt>
                <c:pt idx="8">
                  <c:v>-1.80</c:v>
                </c:pt>
                <c:pt idx="9">
                  <c:v>-1.65</c:v>
                </c:pt>
                <c:pt idx="10">
                  <c:v>-1.50</c:v>
                </c:pt>
                <c:pt idx="11">
                  <c:v>-1.35</c:v>
                </c:pt>
                <c:pt idx="12">
                  <c:v>-1.20</c:v>
                </c:pt>
                <c:pt idx="13">
                  <c:v>-1.05</c:v>
                </c:pt>
                <c:pt idx="14">
                  <c:v>-0.90</c:v>
                </c:pt>
                <c:pt idx="15">
                  <c:v>-0.75</c:v>
                </c:pt>
                <c:pt idx="16">
                  <c:v>-0.60</c:v>
                </c:pt>
                <c:pt idx="17">
                  <c:v>-0.45</c:v>
                </c:pt>
                <c:pt idx="18">
                  <c:v>-0.30</c:v>
                </c:pt>
                <c:pt idx="19">
                  <c:v>-0.15</c:v>
                </c:pt>
                <c:pt idx="20">
                  <c:v>0.00</c:v>
                </c:pt>
                <c:pt idx="21">
                  <c:v>0.15</c:v>
                </c:pt>
                <c:pt idx="22">
                  <c:v>0.30</c:v>
                </c:pt>
                <c:pt idx="23">
                  <c:v>0.45</c:v>
                </c:pt>
                <c:pt idx="24">
                  <c:v>0.60</c:v>
                </c:pt>
                <c:pt idx="25">
                  <c:v>0.75</c:v>
                </c:pt>
                <c:pt idx="26">
                  <c:v>0.90</c:v>
                </c:pt>
                <c:pt idx="27">
                  <c:v>1.05</c:v>
                </c:pt>
                <c:pt idx="28">
                  <c:v>1.20</c:v>
                </c:pt>
                <c:pt idx="29">
                  <c:v>1.35</c:v>
                </c:pt>
                <c:pt idx="30">
                  <c:v>1.50</c:v>
                </c:pt>
                <c:pt idx="31">
                  <c:v>1.65</c:v>
                </c:pt>
                <c:pt idx="32">
                  <c:v>1.80</c:v>
                </c:pt>
                <c:pt idx="33">
                  <c:v>1.95</c:v>
                </c:pt>
                <c:pt idx="34">
                  <c:v>2.10</c:v>
                </c:pt>
                <c:pt idx="35">
                  <c:v>2.25</c:v>
                </c:pt>
                <c:pt idx="36">
                  <c:v>2.40</c:v>
                </c:pt>
                <c:pt idx="37">
                  <c:v>2.55</c:v>
                </c:pt>
                <c:pt idx="38">
                  <c:v>2.70</c:v>
                </c:pt>
                <c:pt idx="39">
                  <c:v>2.85</c:v>
                </c:pt>
                <c:pt idx="40">
                  <c:v>3.00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1.1108996538242306E-2</c:v>
                </c:pt>
                <c:pt idx="1">
                  <c:v>1.7227471311635108E-2</c:v>
                </c:pt>
                <c:pt idx="2">
                  <c:v>2.6121409853918223E-2</c:v>
                </c:pt>
                <c:pt idx="3">
                  <c:v>3.8725770351664364E-2</c:v>
                </c:pt>
                <c:pt idx="4">
                  <c:v>5.6134762834133725E-2</c:v>
                </c:pt>
                <c:pt idx="5">
                  <c:v>7.9559508718227687E-2</c:v>
                </c:pt>
                <c:pt idx="6">
                  <c:v>0.11025052530448522</c:v>
                </c:pt>
                <c:pt idx="7">
                  <c:v>0.14938177525041804</c:v>
                </c:pt>
                <c:pt idx="8">
                  <c:v>0.19789869908361465</c:v>
                </c:pt>
                <c:pt idx="9">
                  <c:v>0.25634015141507366</c:v>
                </c:pt>
                <c:pt idx="10">
                  <c:v>0.32465246735834974</c:v>
                </c:pt>
                <c:pt idx="11">
                  <c:v>0.40202138309465485</c:v>
                </c:pt>
                <c:pt idx="12">
                  <c:v>0.48675225595997168</c:v>
                </c:pt>
                <c:pt idx="13">
                  <c:v>0.57622907367179987</c:v>
                </c:pt>
                <c:pt idx="14">
                  <c:v>0.66697681085847438</c:v>
                </c:pt>
                <c:pt idx="15">
                  <c:v>0.75483960198900735</c:v>
                </c:pt>
                <c:pt idx="16">
                  <c:v>0.835270211411272</c:v>
                </c:pt>
                <c:pt idx="17">
                  <c:v>0.90370707787319604</c:v>
                </c:pt>
                <c:pt idx="18">
                  <c:v>0.95599748183309996</c:v>
                </c:pt>
                <c:pt idx="19">
                  <c:v>0.98881304461123309</c:v>
                </c:pt>
                <c:pt idx="20">
                  <c:v>1</c:v>
                </c:pt>
                <c:pt idx="21">
                  <c:v>0.98881304461123309</c:v>
                </c:pt>
                <c:pt idx="22">
                  <c:v>0.95599748183309996</c:v>
                </c:pt>
                <c:pt idx="23">
                  <c:v>0.90370707787319604</c:v>
                </c:pt>
                <c:pt idx="24">
                  <c:v>0.835270211411272</c:v>
                </c:pt>
                <c:pt idx="25">
                  <c:v>0.75483960198900735</c:v>
                </c:pt>
                <c:pt idx="26">
                  <c:v>0.66697681085847438</c:v>
                </c:pt>
                <c:pt idx="27">
                  <c:v>0.57622907367179987</c:v>
                </c:pt>
                <c:pt idx="28">
                  <c:v>0.48675225595997168</c:v>
                </c:pt>
                <c:pt idx="29">
                  <c:v>0.40202138309465485</c:v>
                </c:pt>
                <c:pt idx="30">
                  <c:v>0.32465246735834974</c:v>
                </c:pt>
                <c:pt idx="31">
                  <c:v>0.25634015141507366</c:v>
                </c:pt>
                <c:pt idx="32">
                  <c:v>0.19789869908361465</c:v>
                </c:pt>
                <c:pt idx="33">
                  <c:v>0.14938177525041804</c:v>
                </c:pt>
                <c:pt idx="34">
                  <c:v>0.11025052530448522</c:v>
                </c:pt>
                <c:pt idx="35">
                  <c:v>7.9559508718227687E-2</c:v>
                </c:pt>
                <c:pt idx="36">
                  <c:v>5.6134762834133725E-2</c:v>
                </c:pt>
                <c:pt idx="37">
                  <c:v>3.8725770351664364E-2</c:v>
                </c:pt>
                <c:pt idx="38">
                  <c:v>2.6121409853918223E-2</c:v>
                </c:pt>
                <c:pt idx="39">
                  <c:v>1.7227471311635108E-2</c:v>
                </c:pt>
                <c:pt idx="40">
                  <c:v>1.1108996538242306E-2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22A-1249-B83B-ECC53B6FD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0.7</c:v>
                </c:pt>
                <c:pt idx="2">
                  <c:v>0.4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D-1C46-97E7-DB26E2485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rgbClr val="0A2342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D-1C46-97E7-DB26E2485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Error (B)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7.9999999999999988E-2</c:v>
                </c:pt>
                <c:pt idx="1">
                  <c:v>0.18000000000000005</c:v>
                </c:pt>
                <c:pt idx="2">
                  <c:v>0.32000000000000006</c:v>
                </c:pt>
                <c:pt idx="3">
                  <c:v>1.999999999999999E-2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DD-1C46-97E7-DB26E2485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.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5-6C4D-9559-D78148F50F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0.03</c:v>
                </c:pt>
                <c:pt idx="1">
                  <c:v>0.14000000000000001</c:v>
                </c:pt>
                <c:pt idx="2">
                  <c:v>0.2</c:v>
                </c:pt>
                <c:pt idx="3">
                  <c:v>0.33</c:v>
                </c:pt>
                <c:pt idx="4">
                  <c:v>0.41</c:v>
                </c:pt>
                <c:pt idx="5">
                  <c:v>0.52</c:v>
                </c:pt>
                <c:pt idx="6">
                  <c:v>0.67</c:v>
                </c:pt>
                <c:pt idx="7">
                  <c:v>0.7</c:v>
                </c:pt>
                <c:pt idx="8">
                  <c:v>0.88</c:v>
                </c:pt>
                <c:pt idx="9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5-6C4D-9559-D78148F5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solidFill>
            <a:schemeClr val="bg1"/>
          </a:solidFill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Model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A-D847-9D7B-5DED65DAA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A-D847-9D7B-5DED65DAA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3C3A-33ED-42EC-99E6-B5FE9049A83B}" type="datetime3">
              <a:rPr lang="en-IE" smtClean="0"/>
              <a:t>4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0550B1-742F-4033-AAB7-DC28BBBCACAB}" type="datetime3">
              <a:rPr lang="en-IE" smtClean="0"/>
              <a:t>4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1E91F8A-F806-4B78-A2A3-404C465D9606}" type="datetime3">
              <a:rPr lang="en-IE" smtClean="0"/>
              <a:t>4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8: Probabilistic weather forecasting with NNs via scoring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EBB4-D6E4-BBDA-3C9E-C93B1CB5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forecasting in </a:t>
            </a:r>
            <a:r>
              <a:rPr lang="en-US" dirty="0" err="1"/>
              <a:t>PyTorch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F8011-6CF1-7DDB-E338-1EA4EEBC57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825625"/>
                <a:ext cx="27921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Very simple to implement.</a:t>
                </a:r>
              </a:p>
              <a:p>
                <a:r>
                  <a:rPr lang="en-US" dirty="0"/>
                  <a:t>Just have e.g. two outputs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instead of one.</a:t>
                </a:r>
              </a:p>
              <a:p>
                <a:r>
                  <a:rPr lang="en-US" dirty="0"/>
                  <a:t>…and a different loss function which includes them both…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F8011-6CF1-7DDB-E338-1EA4EEBC5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825625"/>
                <a:ext cx="2792104" cy="4351338"/>
              </a:xfrm>
              <a:blipFill>
                <a:blip r:embed="rId2"/>
                <a:stretch>
                  <a:fillRect l="-3930" t="-2241" r="-3493" b="-14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69071-AE05-134B-3FEC-02C9CBC3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0430" y="1825625"/>
            <a:ext cx="757337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TinyProbNN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1)      # one hidden neuron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2)    # [mu,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F.relu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(h).chunk(2, dim=1)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ensure positivity;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softplus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numerically stable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sigma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F.softplus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+ 1e-6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mu, sigma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D46E-DCA3-0456-CE63-BC2669B9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07D56D-632A-863F-7B29-113A6FAE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PyTorch</a:t>
            </a:r>
            <a:r>
              <a:rPr lang="en-IE" dirty="0"/>
              <a:t> part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78E94-9154-78EE-66FC-D7EC9C87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31991" cy="41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gaussian_nll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sigma):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NLL = 0.5*log(2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πσ^2) + (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y-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μ)^2 / (2σ^2)</a:t>
            </a:r>
          </a:p>
          <a:p>
            <a:pPr marL="0" indent="0">
              <a:buNone/>
            </a:pP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0.5*torch.log(2*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*sigma**2) + 0.5*((y - mu)**2)/(sigma**2)</a:t>
            </a:r>
          </a:p>
          <a:p>
            <a:pPr marL="0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range(1000):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mu, sigma = model(x)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gaussian_nll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sigma).mean()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opt.zero_grad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loss.backward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opt.step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IE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8F041-01E2-1774-4DD7-82EF85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7630-51FB-9C53-1F4C-610DAC82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probabilistic forecasting to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E03-A694-81CD-EB9C-4B2CB568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We can use this with LSTMs or Transformers to produce probabilistic forecasts of the next time step.</a:t>
            </a:r>
          </a:p>
          <a:p>
            <a:r>
              <a:rPr lang="en-US" dirty="0"/>
              <a:t>Just add the extra layers to the head and adjust the loss function to a proper scoring rule.</a:t>
            </a:r>
          </a:p>
          <a:p>
            <a:r>
              <a:rPr lang="en-US" dirty="0"/>
              <a:t>Be sure to check that your output makes sense.</a:t>
            </a:r>
          </a:p>
          <a:p>
            <a:r>
              <a:rPr lang="en-US" dirty="0"/>
              <a:t>Can be applied to all the other models we have met (and many more that we haven’t).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0660E-81FE-1F95-357F-D7BDB2A2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F6CB-15F9-CE74-AE04-C1F63641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196-E6DE-84CE-6AE0-841646F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ANN with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912427-4F54-7049-AD18-CDD65041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45" y="1825625"/>
            <a:ext cx="6690372" cy="4149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1C2EB-F6BA-7E78-DD62-234BA76C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274A-9F6A-CA0F-90DC-997101F9FF2B}"/>
              </a:ext>
            </a:extLst>
          </p:cNvPr>
          <p:cNvSpPr txBox="1"/>
          <p:nvPr/>
        </p:nvSpPr>
        <p:spPr>
          <a:xfrm>
            <a:off x="838200" y="5889009"/>
            <a:ext cx="77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42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via</a:t>
            </a:r>
            <a:r>
              <a:rPr lang="en-IE" dirty="0"/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Super_simple_probabilistic_ANN.ipynb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8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4E401-C542-BB6E-832B-E6D07406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04D-F495-0692-DFEB-8D11A453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results from CRPS fit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0C028-9FE2-65D5-DBD3-FB091E558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787" y="1825625"/>
            <a:ext cx="6501488" cy="4149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A157-5AFE-34AB-EC95-A86DDB62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06920-2D3C-5CAE-CC38-37526D9F10B0}"/>
              </a:ext>
            </a:extLst>
          </p:cNvPr>
          <p:cNvSpPr txBox="1"/>
          <p:nvPr/>
        </p:nvSpPr>
        <p:spPr>
          <a:xfrm>
            <a:off x="838200" y="5889009"/>
            <a:ext cx="77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42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via </a:t>
            </a:r>
            <a:r>
              <a:rPr lang="en-US" dirty="0" err="1">
                <a:solidFill>
                  <a:srgbClr val="0042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Super_simple_CRPS_ANN.ipynb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2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5092-BFE8-312F-311F-8F243D5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Probability Integral Transform (PIT) Histogram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2819D-6B35-0582-0E32-81DBAADA6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E" b="1" dirty="0"/>
                  <a:t>What it is:</a:t>
                </a:r>
                <a:r>
                  <a:rPr lang="en-IE" dirty="0"/>
                  <a:t> For each case compute </a:t>
                </a:r>
                <a14:m>
                  <m:oMath xmlns:m="http://schemas.openxmlformats.org/officeDocument/2006/math">
                    <m:r>
                      <a:rPr lang="en-IE" i="1"/>
                      <m:t>𝑢</m:t>
                    </m:r>
                    <m:r>
                      <a:rPr lang="en-IE"/>
                      <m:t>=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IE" i="1"/>
                          <m:t>forecast</m:t>
                        </m:r>
                      </m:sub>
                    </m:sSub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𝑦</m:t>
                        </m:r>
                      </m:e>
                    </m:d>
                  </m:oMath>
                </a14:m>
                <a:r>
                  <a:rPr lang="ar-AE" dirty="0"/>
                  <a:t>. </a:t>
                </a:r>
                <a:r>
                  <a:rPr lang="en-IE" dirty="0"/>
                  <a:t>If forecasts are correctly calibrated, </a:t>
                </a:r>
                <a14:m>
                  <m:oMath xmlns:m="http://schemas.openxmlformats.org/officeDocument/2006/math">
                    <m:r>
                      <a:rPr lang="en-IE" i="1"/>
                      <m:t>𝑢</m:t>
                    </m:r>
                    <m:r>
                      <a:rPr lang="en-IE"/>
                      <m:t>∼</m:t>
                    </m:r>
                    <m:r>
                      <m:rPr>
                        <m:nor/>
                      </m:rPr>
                      <a:rPr lang="en-IE" i="1"/>
                      <m:t>U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→ </a:t>
                </a:r>
                <a:r>
                  <a:rPr lang="en-IE" dirty="0"/>
                  <a:t>histogram should be flat.</a:t>
                </a:r>
              </a:p>
              <a:p>
                <a:r>
                  <a:rPr lang="en-US" b="1" dirty="0"/>
                  <a:t>How to read it:</a:t>
                </a:r>
              </a:p>
              <a:p>
                <a:pPr lvl="1"/>
                <a:r>
                  <a:rPr lang="en-US" dirty="0"/>
                  <a:t>U-shape: under-dispersed (intervals too narrow).</a:t>
                </a:r>
              </a:p>
              <a:p>
                <a:pPr lvl="1"/>
                <a:r>
                  <a:rPr lang="en-US" dirty="0"/>
                  <a:t>Hump: over-dispersed (intervals too wide).</a:t>
                </a:r>
              </a:p>
              <a:p>
                <a:pPr lvl="1"/>
                <a:r>
                  <a:rPr lang="en-US" dirty="0"/>
                  <a:t>Left/Right skew: negative/positive bias.</a:t>
                </a:r>
              </a:p>
              <a:p>
                <a:pPr lvl="1"/>
                <a:r>
                  <a:rPr lang="en-US" dirty="0"/>
                  <a:t>Spikes at 0 or 1: support/tails mis-specified.</a:t>
                </a:r>
              </a:p>
              <a:p>
                <a:pPr lvl="1"/>
                <a:r>
                  <a:rPr lang="en-US" b="1" dirty="0"/>
                  <a:t>Flat is good!</a:t>
                </a:r>
              </a:p>
              <a:p>
                <a:r>
                  <a:rPr lang="en-US" dirty="0"/>
                  <a:t>Checks </a:t>
                </a:r>
                <a:r>
                  <a:rPr lang="en-US" b="1" dirty="0"/>
                  <a:t>calibration across the full CDF</a:t>
                </a:r>
                <a:r>
                  <a:rPr lang="en-US" dirty="0"/>
                  <a:t>; complements single-number scores like CRPS/NLL.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2819D-6B35-0582-0E32-81DBAADA6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9" t="-2790" r="-2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86080-F92F-2862-3A8F-88D26A2A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FDFF-5D40-E83A-E71B-D6A4BCC0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PIT for our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85B9EB-0B81-5C6C-E0D3-EFE0F787F9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03760"/>
            <a:ext cx="5181600" cy="419506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91E77F-05A2-BF0E-E5CD-C4D440E1B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A bit skewed</a:t>
            </a:r>
          </a:p>
          <a:p>
            <a:r>
              <a:rPr lang="en-IE" dirty="0"/>
              <a:t>Might need a richer model?</a:t>
            </a:r>
          </a:p>
          <a:p>
            <a:r>
              <a:rPr lang="en-IE" dirty="0"/>
              <a:t>Increase the number of hidden layers or the complexity of the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BE08F-F32B-4543-0DEF-6F88C0DE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1CF0-CBA6-526A-EEE5-30E8D801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2A90-F05B-F8D2-896B-5307C11A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Mixture Density Networks (MDN): output mixture weights, means &amp; variances.</a:t>
            </a:r>
          </a:p>
          <a:p>
            <a:r>
              <a:rPr lang="en-US" dirty="0"/>
              <a:t>Quantile Regression Networks: output specific quantiles using pinball loss.</a:t>
            </a:r>
          </a:p>
          <a:p>
            <a:r>
              <a:rPr lang="en-US" dirty="0"/>
              <a:t>Generative models (GANs/VAEs): sample entire distributions.</a:t>
            </a:r>
          </a:p>
          <a:p>
            <a:r>
              <a:rPr lang="en-US" dirty="0"/>
              <a:t>Bayesian neural networks: place priors over weights to capture uncertainty.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B1DA-8E7D-C708-6434-7A1FD16F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BD6-BE71-2202-6A4A-4A98E85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and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633B-84D3-B320-B3AE-F6C60593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3497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Averaging multiple models can improve calibration and sharpness.</a:t>
            </a:r>
          </a:p>
          <a:p>
            <a:r>
              <a:rPr lang="en-US" dirty="0"/>
              <a:t>Use ensembles of CNNs/LSTMs trained with different </a:t>
            </a:r>
            <a:r>
              <a:rPr lang="en-US" dirty="0" err="1"/>
              <a:t>initialisations</a:t>
            </a:r>
            <a:r>
              <a:rPr lang="en-US" dirty="0"/>
              <a:t>.</a:t>
            </a:r>
          </a:p>
          <a:p>
            <a:r>
              <a:rPr lang="en-US" dirty="0"/>
              <a:t>Alternatively combine models (including deterministic models) with probabilistic postprocessing (e.g., quantile regression).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B4805CC-2862-F481-4ADB-1B38E9451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911812"/>
              </p:ext>
            </p:extLst>
          </p:nvPr>
        </p:nvGraphicFramePr>
        <p:xfrm>
          <a:off x="6711008" y="1825625"/>
          <a:ext cx="4389120" cy="268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6BCA318C-09B0-160A-2546-7399723ECA9D}"/>
              </a:ext>
            </a:extLst>
          </p:cNvPr>
          <p:cNvSpPr/>
          <p:nvPr/>
        </p:nvSpPr>
        <p:spPr>
          <a:xfrm>
            <a:off x="6711008" y="4497051"/>
            <a:ext cx="4389120" cy="48768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Average CRPS (lower is better)</a:t>
            </a:r>
            <a:endParaRPr lang="en-US" sz="1067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9BC5-143A-52F7-290C-331B73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10AE-68F4-B105-D1DD-3C2B58FA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probabilistic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03E-CB00-C601-62A6-CE6F8D53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Heavy tails and extreme events are difficult to model accurately.</a:t>
            </a:r>
          </a:p>
          <a:p>
            <a:r>
              <a:rPr lang="en-US" dirty="0"/>
              <a:t>Probabilistic calibration may fail under distributional shift.</a:t>
            </a:r>
          </a:p>
          <a:p>
            <a:r>
              <a:rPr lang="en-US" dirty="0"/>
              <a:t>Large computational cost of training CRPS/NLL losses for large models.</a:t>
            </a:r>
          </a:p>
          <a:p>
            <a:r>
              <a:rPr lang="en-US" dirty="0"/>
              <a:t>Can be harder to interpret and communicate probabilistic forecasts to stakeholders.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98A9-B427-E3F8-443E-397AA8B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577-5ABC-E8E5-35C3-8F4AB614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3CD1-7275-6762-DF32-C1DB3F06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 &amp; Calibration</a:t>
            </a:r>
          </a:p>
          <a:p>
            <a:r>
              <a:rPr lang="en-US" dirty="0"/>
              <a:t>Proper scoring rules: Brier, Log, CRPS</a:t>
            </a:r>
          </a:p>
          <a:p>
            <a:r>
              <a:rPr lang="en-US" dirty="0"/>
              <a:t>Calibration &amp; sharpness diagnostics</a:t>
            </a:r>
          </a:p>
          <a:p>
            <a:r>
              <a:rPr lang="en-US" dirty="0"/>
              <a:t>CNN architectures for probabilistic outputs</a:t>
            </a:r>
          </a:p>
          <a:p>
            <a:r>
              <a:rPr lang="en-US" dirty="0"/>
              <a:t>LSTM architectures for probabilistic outputs</a:t>
            </a:r>
          </a:p>
          <a:p>
            <a:r>
              <a:rPr lang="en-US" dirty="0"/>
              <a:t>Manual &amp; framework implementations</a:t>
            </a:r>
          </a:p>
          <a:p>
            <a:r>
              <a:rPr lang="en-US" dirty="0"/>
              <a:t>Training results &amp; calibration diagrams</a:t>
            </a:r>
          </a:p>
          <a:p>
            <a:r>
              <a:rPr lang="en-US" dirty="0"/>
              <a:t>Ensembles, hyperparameters &amp; variants</a:t>
            </a:r>
          </a:p>
          <a:p>
            <a:r>
              <a:rPr lang="en-US" dirty="0"/>
              <a:t>Applications &amp; best practices</a:t>
            </a:r>
          </a:p>
          <a:p>
            <a:r>
              <a:rPr lang="en-US" dirty="0"/>
              <a:t>Summary &amp; 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937FE-864A-13EE-BF1E-C13C4D85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Probabilistic forecasts quantify uncertainty and enable risk‑aware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Proper scoring rules (Brier, Log, CRPS) provide objective loss functions that encourage calibration.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CNNs and LSTMs can be extended to output distribution parameters and trained with these scoring rules.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Calibration diagnostics (reliability diagrams, PIT histograms) are essential to evaluate forecasts.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Ensembles, proper hyperparameter tuning, and advanced models further improve probabilistic forecasts.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6EB7C-273C-1DEF-37B2-B8997301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Topics we haven’t 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08FEB1-5BC9-76C5-B7F7-9B61C65D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Reinforcement learning: Learns policies via trial and error to potentially change how the model produces forecasts</a:t>
            </a:r>
          </a:p>
          <a:p>
            <a:r>
              <a:rPr lang="en-US" dirty="0"/>
              <a:t>Diffusion models: a generative approach that maps noise to e.g. realistic atmospheric states; enable ensemble generation, downscaling, and calibrated post-processing.</a:t>
            </a:r>
          </a:p>
          <a:p>
            <a:r>
              <a:rPr lang="en-US" dirty="0"/>
              <a:t>Transfer learning: Leverages pretrained models or neighboring regions to boost weather forecasts when e.g. station data are scarce.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998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D4C3_code.ipynb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a graph attention network to predict multiple variables across multiple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Stay small!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AE16-A3EA-010F-FED0-E73748F2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E42C-A333-4111-64A2-C59C4CEE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7852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Deterministic forecasts provide a single point estimate</a:t>
            </a:r>
          </a:p>
          <a:p>
            <a:r>
              <a:rPr lang="en-US" dirty="0"/>
              <a:t>Probabilistic forecasts assign a distribution to the future – essential for risk‑aware decisions</a:t>
            </a:r>
          </a:p>
          <a:p>
            <a:r>
              <a:rPr lang="en-US" dirty="0"/>
              <a:t>Calibration measures statistical consistency between predicted and observed distributions</a:t>
            </a:r>
          </a:p>
          <a:p>
            <a:r>
              <a:rPr lang="en-US" dirty="0"/>
              <a:t>Sharpness reflects the concentration of the predictive distribution; the goal is sharp and calibrated forecasts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3A1C4266-C920-BFB8-A3EF-25B9A4CBB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665423"/>
              </p:ext>
            </p:extLst>
          </p:nvPr>
        </p:nvGraphicFramePr>
        <p:xfrm>
          <a:off x="6489290" y="1459107"/>
          <a:ext cx="45110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2">
            <a:extLst>
              <a:ext uri="{FF2B5EF4-FFF2-40B4-BE49-F238E27FC236}">
                <a16:creationId xmlns:a16="http://schemas.microsoft.com/office/drawing/2014/main" id="{44ABD9B1-C545-DBCA-1667-558087E8E57E}"/>
              </a:ext>
            </a:extLst>
          </p:cNvPr>
          <p:cNvSpPr/>
          <p:nvPr/>
        </p:nvSpPr>
        <p:spPr>
          <a:xfrm>
            <a:off x="8440010" y="1459107"/>
            <a:ext cx="12192" cy="3048000"/>
          </a:xfrm>
          <a:prstGeom prst="line">
            <a:avLst/>
          </a:prstGeom>
          <a:noFill/>
          <a:ln w="1905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083094C-10A6-24AC-4307-6C8427114A1F}"/>
              </a:ext>
            </a:extLst>
          </p:cNvPr>
          <p:cNvSpPr/>
          <p:nvPr/>
        </p:nvSpPr>
        <p:spPr>
          <a:xfrm>
            <a:off x="9601200" y="2550257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3C6E71"/>
                </a:solidFill>
              </a:rPr>
              <a:t>Distribution</a:t>
            </a:r>
            <a:endParaRPr lang="en-US" sz="1067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2A925B1-D5F0-4B17-D7BE-54ADC5334A57}"/>
              </a:ext>
            </a:extLst>
          </p:cNvPr>
          <p:cNvSpPr/>
          <p:nvPr/>
        </p:nvSpPr>
        <p:spPr>
          <a:xfrm>
            <a:off x="8135210" y="115578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284B63"/>
                </a:solidFill>
              </a:rPr>
              <a:t>Point</a:t>
            </a:r>
            <a:endParaRPr lang="en-US" sz="1067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D6097E-3905-32B2-1A7F-DE2F91D2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6CDA-CD87-3D0B-A80C-AA4D318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scoring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5D13-464D-AE98-22DA-D49E9476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065" cy="41492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Scoring rules evaluate probabilistic forecasts by comparing the predicted distribution to the observed value.</a:t>
            </a:r>
          </a:p>
          <a:p>
            <a:r>
              <a:rPr lang="en-US" dirty="0"/>
              <a:t>A scoring rule is strictly proper if the expected score is </a:t>
            </a:r>
            <a:r>
              <a:rPr lang="en-US" dirty="0" err="1"/>
              <a:t>minimised</a:t>
            </a:r>
            <a:r>
              <a:rPr lang="en-US" dirty="0"/>
              <a:t> when the forecast distribution equals the true distribution.</a:t>
            </a:r>
          </a:p>
          <a:p>
            <a:r>
              <a:rPr lang="en-US" dirty="0"/>
              <a:t>Proper scoring rules encourage calibration and discourage hedging – making too conservative forecasts.</a:t>
            </a:r>
          </a:p>
          <a:p>
            <a:r>
              <a:rPr lang="en-US" dirty="0" err="1"/>
              <a:t>Popularised</a:t>
            </a:r>
            <a:r>
              <a:rPr lang="en-US" dirty="0"/>
              <a:t> by Gneiting and Raftery (2007)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A5CB185-D895-A603-E9F9-E8C77334F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530314"/>
                  </p:ext>
                </p:extLst>
              </p:nvPr>
            </p:nvGraphicFramePr>
            <p:xfrm>
              <a:off x="7378618" y="1935480"/>
              <a:ext cx="4267200" cy="2987040"/>
            </p:xfrm>
            <a:graphic>
              <a:graphicData uri="http://schemas.openxmlformats.org/drawingml/2006/table">
                <a:tbl>
                  <a:tblPr/>
                  <a:tblGrid>
                    <a:gridCol w="7698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81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Rule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Definition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Properties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Brier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)=∑(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)^2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Quadratic, strictly proper, for discrete outcomes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Log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sensitive to tail probabilities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CRPS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∫</m:t>
                                </m:r>
                                <m:sSup>
                                  <m:sSup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E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extension of MAE to distributions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A5CB185-D895-A603-E9F9-E8C77334F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530314"/>
                  </p:ext>
                </p:extLst>
              </p:nvPr>
            </p:nvGraphicFramePr>
            <p:xfrm>
              <a:off x="7378618" y="1935480"/>
              <a:ext cx="4267200" cy="2987040"/>
            </p:xfrm>
            <a:graphic>
              <a:graphicData uri="http://schemas.openxmlformats.org/drawingml/2006/table">
                <a:tbl>
                  <a:tblPr/>
                  <a:tblGrid>
                    <a:gridCol w="7698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81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Rule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Definition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Properties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Brier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52239" r="-53889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Quadratic, strictly proper, for discrete outcomes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Log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150000" r="-53889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sensitive to tail probabilities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CRPS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253731" r="-53889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extension of MAE to distributions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AC8E-2EC7-3C61-07F5-5C66B2B9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91F6-5030-A6B2-F910-36C692E1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Brier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83277" cy="4149290"/>
              </a:xfrm>
            </p:spPr>
            <p:txBody>
              <a:bodyPr/>
              <a:lstStyle/>
              <a:p>
                <a:r>
                  <a:rPr lang="en-US" dirty="0"/>
                  <a:t>Measures squared error between predicted probabilities and outcomes for </a:t>
                </a:r>
                <a:r>
                  <a:rPr lang="en-US" b="1" dirty="0"/>
                  <a:t>binary/multiclass </a:t>
                </a:r>
                <a:r>
                  <a:rPr lang="en-US" dirty="0"/>
                  <a:t>events.</a:t>
                </a:r>
              </a:p>
              <a:p>
                <a:r>
                  <a:rPr lang="en-US" dirty="0"/>
                  <a:t>For a forecast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83277" cy="4149290"/>
              </a:xfrm>
              <a:blipFill>
                <a:blip r:embed="rId2"/>
                <a:stretch>
                  <a:fillRect l="-2161" t="-2349" r="-288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CC77B75B-EC84-5756-5EC3-23A56D524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378605"/>
              </p:ext>
            </p:extLst>
          </p:nvPr>
        </p:nvGraphicFramePr>
        <p:xfrm>
          <a:off x="6554675" y="1825625"/>
          <a:ext cx="51206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73973-9450-63B5-1E6E-96E4725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1E7D-15B6-57AF-71D7-9E03A57B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83826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Evaluates the log likelihood of the observation under the predicted distribution.</a:t>
                </a:r>
              </a:p>
              <a:p>
                <a:r>
                  <a:rPr lang="en-US" dirty="0"/>
                  <a:t>For a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𝐿𝑜𝑔𝑆𝑐𝑜𝑟𝑒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Sensitive to tail probabilities; encourages accurate distribution tails.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Example: normal distribution with mean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 and </a:t>
                </a:r>
                <a:r>
                  <a:rPr lang="en-US" dirty="0" err="1">
                    <a:solidFill>
                      <a:srgbClr val="009749"/>
                    </a:solidFill>
                  </a:rPr>
                  <a:t>sd</a:t>
                </a:r>
                <a:r>
                  <a:rPr lang="en-US" dirty="0">
                    <a:solidFill>
                      <a:srgbClr val="00974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83826" cy="4149290"/>
              </a:xfrm>
              <a:blipFill>
                <a:blip r:embed="rId2"/>
                <a:stretch>
                  <a:fillRect l="-1899" t="-323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63CCC92-9743-6AD7-7023-78132138DA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631243"/>
                  </p:ext>
                </p:extLst>
              </p:nvPr>
            </p:nvGraphicFramePr>
            <p:xfrm>
              <a:off x="6820146" y="2575560"/>
              <a:ext cx="4876800" cy="853440"/>
            </p:xfrm>
            <a:graphic>
              <a:graphicData uri="http://schemas.openxmlformats.org/drawingml/2006/table">
                <a:tbl>
                  <a:tblPr/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4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4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𝑳𝒐𝒈𝑺𝒄𝒐𝒓𝒆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4.5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0.891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63CCC92-9743-6AD7-7023-78132138DA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631243"/>
                  </p:ext>
                </p:extLst>
              </p:nvPr>
            </p:nvGraphicFramePr>
            <p:xfrm>
              <a:off x="6820146" y="2575560"/>
              <a:ext cx="4876800" cy="853440"/>
            </p:xfrm>
            <a:graphic>
              <a:graphicData uri="http://schemas.openxmlformats.org/drawingml/2006/table">
                <a:tbl>
                  <a:tblPr/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2" r="-301042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197938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r="-100000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4.5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0.891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3943-2415-5560-74B2-9A8B3F84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BC0-CDEC-9F7B-3937-9F7BB213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ranked probability score (CRPS)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09764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Generalises the MAE to probabilistic forecasts; widely used in meteorology.</a:t>
                </a:r>
              </a:p>
              <a:p>
                <a:r>
                  <a:rPr lang="en-US" dirty="0"/>
                  <a:t>Defined for forecast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and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𝐶𝑅𝑃𝑆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 = ∫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Available in closed form for the normal distribution.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09764" cy="4149290"/>
              </a:xfrm>
              <a:blipFill>
                <a:blip r:embed="rId2"/>
                <a:stretch>
                  <a:fillRect l="-1442" t="-2349" r="-11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C590-7A05-6231-3D96-96990D33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8252-4496-DC1D-C78F-A2FC8216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and sharpness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A2D9-9FB8-EB60-BA99-7771EAD6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4394" cy="4149290"/>
          </a:xfrm>
        </p:spPr>
        <p:txBody>
          <a:bodyPr>
            <a:normAutofit/>
          </a:bodyPr>
          <a:lstStyle/>
          <a:p>
            <a:r>
              <a:rPr lang="en-US" dirty="0"/>
              <a:t>Reliability: predicted probabilities match observed frequencies.</a:t>
            </a:r>
          </a:p>
          <a:p>
            <a:r>
              <a:rPr lang="en-US" dirty="0"/>
              <a:t>Sharpness: predictive distributions are as concentrated as possible.</a:t>
            </a:r>
          </a:p>
          <a:p>
            <a:r>
              <a:rPr lang="en-US" dirty="0"/>
              <a:t>Aim: reliability diagrams close to diagonal and narrow prediction intervals.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4FB3AD5-17A0-490E-2A29-96676CF6A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082671"/>
              </p:ext>
            </p:extLst>
          </p:nvPr>
        </p:nvGraphicFramePr>
        <p:xfrm>
          <a:off x="6189408" y="1690688"/>
          <a:ext cx="56083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23F12CFE-3280-D206-9724-E662087EFA2F}"/>
              </a:ext>
            </a:extLst>
          </p:cNvPr>
          <p:cNvSpPr/>
          <p:nvPr/>
        </p:nvSpPr>
        <p:spPr>
          <a:xfrm>
            <a:off x="6189408" y="4705752"/>
            <a:ext cx="5608320" cy="36576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Reliability diagram</a:t>
            </a:r>
            <a:endParaRPr lang="en-US" sz="1067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7822-C8CD-9E70-D67D-40EFBC55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6095-CD8A-4D90-90FC-FA4C837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Output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Parameterize output distribution using neural network.</a:t>
                </a:r>
              </a:p>
              <a:p>
                <a:r>
                  <a:rPr lang="en-US" dirty="0"/>
                  <a:t>For Gaussian outputs: network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Negative log-likelihood (NLL) 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0.5 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CRPS loss can be computed in closed form for Gaussian distributions.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Go through forward pass on the board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3231" r="-9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85E25-64A7-C03B-AE84-49713C56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1350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Courier New</vt:lpstr>
      <vt:lpstr>Office Theme</vt:lpstr>
      <vt:lpstr>Class 8: Probabilistic weather forecasting with NNs via scoring rules</vt:lpstr>
      <vt:lpstr>Outline</vt:lpstr>
      <vt:lpstr>Motivation</vt:lpstr>
      <vt:lpstr>Proper scoring rules</vt:lpstr>
      <vt:lpstr>Brier score</vt:lpstr>
      <vt:lpstr>Logarithmic score</vt:lpstr>
      <vt:lpstr>Continuous ranked probability score (CRPS)</vt:lpstr>
      <vt:lpstr>Calibration and sharpness</vt:lpstr>
      <vt:lpstr>Probabilistic Output Layers</vt:lpstr>
      <vt:lpstr>Probabilistic forecasting in PyTorch</vt:lpstr>
      <vt:lpstr>PyTorch part 2</vt:lpstr>
      <vt:lpstr>Adding probabilistic forecasting to other models</vt:lpstr>
      <vt:lpstr>Example: simple ANN with PyTorch</vt:lpstr>
      <vt:lpstr>Pytorch results from CRPS fit</vt:lpstr>
      <vt:lpstr>The Probability Integral Transform (PIT) Histogram</vt:lpstr>
      <vt:lpstr>The PIT for our data</vt:lpstr>
      <vt:lpstr>Other approaches</vt:lpstr>
      <vt:lpstr>Model averaging and ensembles</vt:lpstr>
      <vt:lpstr>Limitations of probabilistic forecasting</vt:lpstr>
      <vt:lpstr>Summary</vt:lpstr>
      <vt:lpstr>Topics we haven’t covered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116</cp:revision>
  <dcterms:created xsi:type="dcterms:W3CDTF">2025-09-24T09:34:21Z</dcterms:created>
  <dcterms:modified xsi:type="dcterms:W3CDTF">2025-10-04T06:19:02Z</dcterms:modified>
</cp:coreProperties>
</file>