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9" r:id="rId9"/>
    <p:sldId id="270" r:id="rId10"/>
    <p:sldId id="271" r:id="rId11"/>
    <p:sldId id="291" r:id="rId12"/>
    <p:sldId id="293" r:id="rId13"/>
    <p:sldId id="294" r:id="rId14"/>
    <p:sldId id="295" r:id="rId15"/>
    <p:sldId id="296" r:id="rId16"/>
    <p:sldId id="273" r:id="rId17"/>
    <p:sldId id="274" r:id="rId18"/>
    <p:sldId id="275" r:id="rId19"/>
    <p:sldId id="277" r:id="rId20"/>
    <p:sldId id="278" r:id="rId21"/>
    <p:sldId id="280" r:id="rId22"/>
    <p:sldId id="284" r:id="rId23"/>
    <p:sldId id="282" r:id="rId24"/>
    <p:sldId id="285" r:id="rId25"/>
    <p:sldId id="286" r:id="rId26"/>
    <p:sldId id="297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959F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2"/>
    <p:restoredTop sz="94724"/>
  </p:normalViewPr>
  <p:slideViewPr>
    <p:cSldViewPr snapToGrid="0">
      <p:cViewPr varScale="1">
        <p:scale>
          <a:sx n="68" d="100"/>
          <a:sy n="68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52F2A-FA59-1746-ABA5-28C394E5ED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6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6 October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6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19C1-44F1-12A8-FEF4-FAD54BCB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1344-4D35-F145-B477-F6239A2130EE}" type="datetime3">
              <a:rPr lang="en-IE" smtClean="0"/>
              <a:t>6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09E1-70FE-9852-483A-38FAC966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6900-CA2A-2D43-9641-C5C0DD2D22D3}" type="datetime3">
              <a:rPr lang="en-IE" smtClean="0"/>
              <a:t>6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DAEB-ECE1-93D0-4968-B0F78E22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A910-F8E0-D541-83F2-2CFD6E718762}" type="datetime3">
              <a:rPr lang="en-IE" smtClean="0"/>
              <a:t>6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9051-66F9-6E83-2AFF-2DEEFE39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B59-D3F3-5B43-BDD1-6C7B7CFD2AA6}" type="datetime3">
              <a:rPr lang="en-IE" smtClean="0"/>
              <a:t>6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2D247-1B5B-5B1D-21E6-0237F292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DCF-3644-8C44-AE36-2C59F897E125}" type="datetime3">
              <a:rPr lang="en-IE" smtClean="0"/>
              <a:t>6 October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D11B-86E8-4721-E4FB-781C5E6FA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8D5F-B017-3B47-9775-DA319F6143FF}" type="datetime3">
              <a:rPr lang="en-IE" smtClean="0"/>
              <a:t>6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4.00411" TargetMode="External"/><Relationship Id="rId2" Type="http://schemas.openxmlformats.org/officeDocument/2006/relationships/hyperlink" Target="https://arxiv.org/abs/2212.12794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arxiv.org/abs/2406.0146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2: Neural Network Basics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74F5A3-057F-773E-959B-7314793A8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Parnell</a:t>
            </a:r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573C-8378-4099-A970-F3339FA7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Hands-On: Linear Layer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B65F2-1C66-B35E-F7AB-2E0F58D1D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Remember element-wise steps: multiply → sum up → add bias</a:t>
                </a:r>
              </a:p>
              <a:p>
                <a:r>
                  <a:rPr lang="en-US" sz="2000" dirty="0"/>
                  <a:t>Check shape before and after to see if it makes sense</a:t>
                </a:r>
              </a:p>
              <a:p>
                <a:r>
                  <a:rPr lang="en-IE" sz="2000" dirty="0"/>
                  <a:t>Suppose that:</a:t>
                </a:r>
              </a:p>
              <a:p>
                <a14:m>
                  <m:oMath xmlns:m="http://schemas.openxmlformats.org/officeDocument/2006/math"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E" sz="20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9749"/>
                    </a:solidFill>
                  </a:rPr>
                  <a:t>What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sz="2000" i="1" dirty="0" smtClean="0">
                            <a:solidFill>
                              <a:srgbClr val="00974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2000" b="0" i="1" dirty="0" smtClean="0">
                            <a:solidFill>
                              <a:srgbClr val="00974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E" sz="2000" b="0" i="1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sz="2000" b="0" i="1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E" sz="2000" b="0" i="1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E" sz="2000" b="0" i="1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sz="2000" b="0" i="1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sz="2000" b="0" i="1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(Also: can you guess the dimensions of y before you compute it?)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B65F2-1C66-B35E-F7AB-2E0F58D1D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7" t="-132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AF966-CB9E-8C11-156C-76030BCD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/>
              <a:pPr>
                <a:spcAft>
                  <a:spcPts val="600"/>
                </a:spcAft>
              </a:pPr>
              <a:t>10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11215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5A6CE-0212-C7B3-F8B2-D6EE99EA5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F71A-2851-DD0C-039F-CC87EFCC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link to weather and climate?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EED20-3818-A86F-8F58-071503100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are going to call our inputs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our outputs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(Other common names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are: features, covariates, explanatory variables, predictors, …)</a:t>
                </a:r>
              </a:p>
              <a:p>
                <a:r>
                  <a:rPr lang="en-US" dirty="0"/>
                  <a:t>(Other common names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are: target, response, dependent variable, …)</a:t>
                </a:r>
              </a:p>
              <a:p>
                <a:r>
                  <a:rPr lang="en-US" dirty="0"/>
                  <a:t>In weather forecasting our inputs are likely to be today’s temperature, wind speed, humidity, rainfall, </a:t>
                </a:r>
                <a:r>
                  <a:rPr lang="en-US" dirty="0" err="1"/>
                  <a:t>etc</a:t>
                </a:r>
                <a:r>
                  <a:rPr lang="en-US" dirty="0"/>
                  <a:t>, and our outputs are tomorrow’s value of these variables</a:t>
                </a:r>
              </a:p>
              <a:p>
                <a:r>
                  <a:rPr lang="en-US" dirty="0"/>
                  <a:t>We want the NN to gives us weights and biases that enable us to predict the outputs from the inputs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EED20-3818-A86F-8F58-071503100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 r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123B-ADAF-914E-0D08-92975666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05497-AB4A-152F-7FF3-89DA28A26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506B-498D-33A9-F5E9-F045EE0B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2226-7D16-EA17-BF70-EFF800A9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843"/>
            <a:ext cx="8348602" cy="4149290"/>
          </a:xfrm>
        </p:spPr>
        <p:txBody>
          <a:bodyPr/>
          <a:lstStyle/>
          <a:p>
            <a:r>
              <a:rPr lang="en-US" dirty="0"/>
              <a:t>NNs often represented in a picture that shows how the layers link together</a:t>
            </a:r>
          </a:p>
          <a:p>
            <a:r>
              <a:rPr lang="en-US" dirty="0"/>
              <a:t>Here’s one for the linear regression we fitted in the last class: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DA39B-08DA-F71B-DF7F-9CB5B126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93DD79F-188B-7437-97AE-5C0ED3F4E803}"/>
                  </a:ext>
                </a:extLst>
              </p:cNvPr>
              <p:cNvSpPr/>
              <p:nvPr/>
            </p:nvSpPr>
            <p:spPr>
              <a:xfrm>
                <a:off x="3268981" y="3323787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₁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93DD79F-188B-7437-97AE-5C0ED3F4E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981" y="3323787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8E5ED81-35CC-5B75-02A7-7E1C24DAF9BB}"/>
                  </a:ext>
                </a:extLst>
              </p:cNvPr>
              <p:cNvSpPr/>
              <p:nvPr/>
            </p:nvSpPr>
            <p:spPr>
              <a:xfrm>
                <a:off x="3268981" y="4465378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₂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8E5ED81-35CC-5B75-02A7-7E1C24DAF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981" y="4465378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14E8716-3644-EDD2-291F-5615BF76C122}"/>
                  </a:ext>
                </a:extLst>
              </p:cNvPr>
              <p:cNvSpPr/>
              <p:nvPr/>
            </p:nvSpPr>
            <p:spPr>
              <a:xfrm>
                <a:off x="6671310" y="4373938"/>
                <a:ext cx="1097280" cy="109728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14E8716-3644-EDD2-291F-5615BF76C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10" y="4373938"/>
                <a:ext cx="1097280" cy="10972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CFFD8B19-C3D3-757B-D5A3-DBA548AF5878}"/>
              </a:ext>
            </a:extLst>
          </p:cNvPr>
          <p:cNvSpPr/>
          <p:nvPr/>
        </p:nvSpPr>
        <p:spPr>
          <a:xfrm>
            <a:off x="3268981" y="5693197"/>
            <a:ext cx="914400" cy="914400"/>
          </a:xfrm>
          <a:prstGeom prst="ellipse">
            <a:avLst/>
          </a:prstGeom>
          <a:solidFill>
            <a:srgbClr val="0042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</a:t>
            </a:r>
            <a:endParaRPr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D2E7E7-94A1-E774-6628-0A0A570A2D5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4183381" y="3780987"/>
            <a:ext cx="2648622" cy="75364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054E2-2C19-7607-8419-1E2C5E794F1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183381" y="4922578"/>
            <a:ext cx="248792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291AD-03D2-3C19-D0BB-3EFCA6AF4502}"/>
              </a:ext>
            </a:extLst>
          </p:cNvPr>
          <p:cNvCxnSpPr>
            <a:cxnSpLocks/>
            <a:stCxn id="14" idx="6"/>
            <a:endCxn id="10" idx="3"/>
          </p:cNvCxnSpPr>
          <p:nvPr/>
        </p:nvCxnSpPr>
        <p:spPr>
          <a:xfrm flipV="1">
            <a:off x="4183381" y="5310525"/>
            <a:ext cx="2648622" cy="83987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4AD4CA-5C49-5890-9E96-7DEF80D7193D}"/>
                  </a:ext>
                </a:extLst>
              </p:cNvPr>
              <p:cNvSpPr txBox="1"/>
              <p:nvPr/>
            </p:nvSpPr>
            <p:spPr>
              <a:xfrm>
                <a:off x="5507692" y="3834775"/>
                <a:ext cx="839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4AD4CA-5C49-5890-9E96-7DEF80D71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92" y="3834775"/>
                <a:ext cx="8393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E7FC71-7D82-100E-17AB-CB2D864FFF29}"/>
                  </a:ext>
                </a:extLst>
              </p:cNvPr>
              <p:cNvSpPr txBox="1"/>
              <p:nvPr/>
            </p:nvSpPr>
            <p:spPr>
              <a:xfrm>
                <a:off x="5491893" y="4550479"/>
                <a:ext cx="839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E7FC71-7D82-100E-17AB-CB2D864FF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893" y="4550479"/>
                <a:ext cx="8393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612104-7049-7D14-A9E1-E7A3679395F4}"/>
                  </a:ext>
                </a:extLst>
              </p:cNvPr>
              <p:cNvSpPr txBox="1"/>
              <p:nvPr/>
            </p:nvSpPr>
            <p:spPr>
              <a:xfrm>
                <a:off x="5491893" y="5274554"/>
                <a:ext cx="839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612104-7049-7D14-A9E1-E7A36793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893" y="5274554"/>
                <a:ext cx="8393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6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BDE11-2F9B-D38B-C30C-EFF8B3A72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0EE-FE83-9E83-6C20-D22DF3BD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the number of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3C859-8F27-9C30-3871-7B6A5D29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Now suppose we had multiple outputs: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line has a weight associated with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6F4AA-7DA9-3071-94E7-CC3DE45A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0688EE3-BC35-81BE-A414-B7CDAA3344B7}"/>
                  </a:ext>
                </a:extLst>
              </p:cNvPr>
              <p:cNvSpPr/>
              <p:nvPr/>
            </p:nvSpPr>
            <p:spPr>
              <a:xfrm>
                <a:off x="3322769" y="2369372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₁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0688EE3-BC35-81BE-A414-B7CDAA334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769" y="2369372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8C18F84-CD90-B561-8E2D-1FF5ED5764F6}"/>
                  </a:ext>
                </a:extLst>
              </p:cNvPr>
              <p:cNvSpPr/>
              <p:nvPr/>
            </p:nvSpPr>
            <p:spPr>
              <a:xfrm>
                <a:off x="3322769" y="3510963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₂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8C18F84-CD90-B561-8E2D-1FF5ED576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769" y="3510963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9E6A1E0-A8F6-5C31-4829-099E263BA3DC}"/>
                  </a:ext>
                </a:extLst>
              </p:cNvPr>
              <p:cNvSpPr/>
              <p:nvPr/>
            </p:nvSpPr>
            <p:spPr>
              <a:xfrm>
                <a:off x="6725098" y="2880360"/>
                <a:ext cx="1097280" cy="109728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E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9E6A1E0-A8F6-5C31-4829-099E263BA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98" y="2880360"/>
                <a:ext cx="1097280" cy="10972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E619CA3E-CFEB-F5FA-8F67-9ECC363BC964}"/>
              </a:ext>
            </a:extLst>
          </p:cNvPr>
          <p:cNvSpPr/>
          <p:nvPr/>
        </p:nvSpPr>
        <p:spPr>
          <a:xfrm>
            <a:off x="3322769" y="4738782"/>
            <a:ext cx="914400" cy="914400"/>
          </a:xfrm>
          <a:prstGeom prst="ellipse">
            <a:avLst/>
          </a:prstGeom>
          <a:solidFill>
            <a:srgbClr val="0042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</a:t>
            </a:r>
            <a:endParaRPr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EC225C-F3A9-8393-B8F7-3D1B2B218FEA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4237169" y="2826572"/>
            <a:ext cx="2648622" cy="21448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F3EE1F-8D5F-EC6A-CC6C-954CC24DBCC4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237169" y="3429000"/>
            <a:ext cx="2487929" cy="53916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BC1937-A050-DB0C-6A58-5BBDA91B9236}"/>
              </a:ext>
            </a:extLst>
          </p:cNvPr>
          <p:cNvCxnSpPr>
            <a:cxnSpLocks/>
            <a:stCxn id="14" idx="6"/>
            <a:endCxn id="10" idx="3"/>
          </p:cNvCxnSpPr>
          <p:nvPr/>
        </p:nvCxnSpPr>
        <p:spPr>
          <a:xfrm flipV="1">
            <a:off x="4237169" y="3816947"/>
            <a:ext cx="2648622" cy="137903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4D88906-CCE5-D63F-8566-83BAA33F9114}"/>
                  </a:ext>
                </a:extLst>
              </p:cNvPr>
              <p:cNvSpPr/>
              <p:nvPr/>
            </p:nvSpPr>
            <p:spPr>
              <a:xfrm>
                <a:off x="6702911" y="4246628"/>
                <a:ext cx="1097280" cy="109728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4D88906-CCE5-D63F-8566-83BAA33F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911" y="4246628"/>
                <a:ext cx="1097280" cy="10972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585053-27CD-6C60-F0B3-08174BCA2921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4237169" y="2826572"/>
            <a:ext cx="2626435" cy="158074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95139B-2141-BB7F-04D7-75D5C3749206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4237169" y="3968163"/>
            <a:ext cx="2465742" cy="82710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4A0C1-6236-E05D-4ED3-3916AAEF7922}"/>
              </a:ext>
            </a:extLst>
          </p:cNvPr>
          <p:cNvCxnSpPr>
            <a:cxnSpLocks/>
            <a:stCxn id="14" idx="6"/>
            <a:endCxn id="5" idx="3"/>
          </p:cNvCxnSpPr>
          <p:nvPr/>
        </p:nvCxnSpPr>
        <p:spPr>
          <a:xfrm flipV="1">
            <a:off x="4237169" y="5183215"/>
            <a:ext cx="2626435" cy="1276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2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5CC7F-3DFB-80F8-487A-BE6232609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2DCF-507D-A569-C16D-067A3B55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the number of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63D0-666B-F359-36B3-0FC94AD2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And now suppose we created some extra 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most graphs ignore the biases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0D36-19C4-AB51-B0B3-4C1064F5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BCAD59-32E9-2308-C5C8-0AB611BBB83B}"/>
                  </a:ext>
                </a:extLst>
              </p:cNvPr>
              <p:cNvSpPr/>
              <p:nvPr/>
            </p:nvSpPr>
            <p:spPr>
              <a:xfrm>
                <a:off x="3322769" y="2369372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₁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BCAD59-32E9-2308-C5C8-0AB611BBB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769" y="2369372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1255D59-D52A-6B94-83F7-5881DE2024BF}"/>
                  </a:ext>
                </a:extLst>
              </p:cNvPr>
              <p:cNvSpPr/>
              <p:nvPr/>
            </p:nvSpPr>
            <p:spPr>
              <a:xfrm>
                <a:off x="3322769" y="3510963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₂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1255D59-D52A-6B94-83F7-5881DE202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769" y="3510963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A154A-0791-7C8D-2B37-B395A9ED846A}"/>
                  </a:ext>
                </a:extLst>
              </p:cNvPr>
              <p:cNvSpPr/>
              <p:nvPr/>
            </p:nvSpPr>
            <p:spPr>
              <a:xfrm>
                <a:off x="6725098" y="2880360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IE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A154A-0791-7C8D-2B37-B395A9ED8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98" y="2880360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B34DD9BE-78F4-83D0-97A5-37883CDA31AD}"/>
              </a:ext>
            </a:extLst>
          </p:cNvPr>
          <p:cNvSpPr/>
          <p:nvPr/>
        </p:nvSpPr>
        <p:spPr>
          <a:xfrm>
            <a:off x="3322769" y="4738782"/>
            <a:ext cx="914400" cy="914400"/>
          </a:xfrm>
          <a:prstGeom prst="ellipse">
            <a:avLst/>
          </a:prstGeom>
          <a:solidFill>
            <a:srgbClr val="0042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</a:t>
            </a:r>
            <a:endParaRPr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143A32-4140-8A1A-64A7-0BDEB92B75B7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4237169" y="2826572"/>
            <a:ext cx="2621840" cy="18769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13AB03-FE81-7032-CDBB-00F028D1F17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237169" y="3337560"/>
            <a:ext cx="2487929" cy="63060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758CDE-A5C9-E333-E8EA-A03342CA34CC}"/>
              </a:ext>
            </a:extLst>
          </p:cNvPr>
          <p:cNvCxnSpPr>
            <a:cxnSpLocks/>
            <a:stCxn id="14" idx="6"/>
            <a:endCxn id="10" idx="3"/>
          </p:cNvCxnSpPr>
          <p:nvPr/>
        </p:nvCxnSpPr>
        <p:spPr>
          <a:xfrm flipV="1">
            <a:off x="4237169" y="3660849"/>
            <a:ext cx="2621840" cy="153513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B63311B-395E-C078-676A-5D583F2569D2}"/>
                  </a:ext>
                </a:extLst>
              </p:cNvPr>
              <p:cNvSpPr/>
              <p:nvPr/>
            </p:nvSpPr>
            <p:spPr>
              <a:xfrm>
                <a:off x="6702911" y="4246628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I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B63311B-395E-C078-676A-5D583F25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911" y="4246628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0163D2-A9E1-EF39-BD27-1E1C744F44FE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4237169" y="2826572"/>
            <a:ext cx="2599653" cy="155396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DAE6DE-8046-09C7-8773-70CCB3FE6683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4237169" y="3968163"/>
            <a:ext cx="2465742" cy="73566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C43BE0-21DA-3D0A-F8A8-E8C47B2D8DD5}"/>
              </a:ext>
            </a:extLst>
          </p:cNvPr>
          <p:cNvCxnSpPr>
            <a:cxnSpLocks/>
            <a:stCxn id="14" idx="6"/>
            <a:endCxn id="5" idx="3"/>
          </p:cNvCxnSpPr>
          <p:nvPr/>
        </p:nvCxnSpPr>
        <p:spPr>
          <a:xfrm flipV="1">
            <a:off x="4237169" y="5027117"/>
            <a:ext cx="2599653" cy="16886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54BAD4-2F2D-FDBF-BBE3-D8C40D65039A}"/>
                  </a:ext>
                </a:extLst>
              </p:cNvPr>
              <p:cNvSpPr/>
              <p:nvPr/>
            </p:nvSpPr>
            <p:spPr>
              <a:xfrm>
                <a:off x="9148931" y="4246628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54BAD4-2F2D-FDBF-BBE3-D8C40D650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931" y="424662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75AF37-F997-D537-485C-1EAD6DC2CB11}"/>
                  </a:ext>
                </a:extLst>
              </p:cNvPr>
              <p:cNvSpPr/>
              <p:nvPr/>
            </p:nvSpPr>
            <p:spPr>
              <a:xfrm>
                <a:off x="9202159" y="2908255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75AF37-F997-D537-485C-1EAD6DC2C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159" y="2908255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595406-3219-DCBD-4F95-F6BAA107513B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 flipV="1">
            <a:off x="7639498" y="3042166"/>
            <a:ext cx="1696572" cy="29539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49C110-14A8-F38C-21EB-22B732D61CB2}"/>
              </a:ext>
            </a:extLst>
          </p:cNvPr>
          <p:cNvCxnSpPr>
            <a:cxnSpLocks/>
            <a:stCxn id="10" idx="6"/>
            <a:endCxn id="6" idx="1"/>
          </p:cNvCxnSpPr>
          <p:nvPr/>
        </p:nvCxnSpPr>
        <p:spPr>
          <a:xfrm>
            <a:off x="7639498" y="3337560"/>
            <a:ext cx="1643344" cy="104297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1190A3-A90B-F295-1C07-152FFCDC855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617311" y="4703828"/>
            <a:ext cx="15316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600884-B517-A673-2407-05F18270F8DB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7617311" y="3365455"/>
            <a:ext cx="1584848" cy="13383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A10002F-ECC6-2AC8-D0C4-B3AA6D7C95D7}"/>
              </a:ext>
            </a:extLst>
          </p:cNvPr>
          <p:cNvSpPr/>
          <p:nvPr/>
        </p:nvSpPr>
        <p:spPr>
          <a:xfrm>
            <a:off x="6702911" y="5484317"/>
            <a:ext cx="914400" cy="914400"/>
          </a:xfrm>
          <a:prstGeom prst="ellipse">
            <a:avLst/>
          </a:prstGeom>
          <a:solidFill>
            <a:srgbClr val="0042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</a:t>
            </a:r>
            <a:endParaRPr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D14B6E-D3E5-BD87-B397-74EED85033B3}"/>
              </a:ext>
            </a:extLst>
          </p:cNvPr>
          <p:cNvCxnSpPr>
            <a:cxnSpLocks/>
            <a:stCxn id="27" idx="6"/>
            <a:endCxn id="9" idx="3"/>
          </p:cNvCxnSpPr>
          <p:nvPr/>
        </p:nvCxnSpPr>
        <p:spPr>
          <a:xfrm flipV="1">
            <a:off x="7617311" y="3688744"/>
            <a:ext cx="1718759" cy="22527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40928B-C165-5785-7897-1D402B31E62A}"/>
              </a:ext>
            </a:extLst>
          </p:cNvPr>
          <p:cNvCxnSpPr>
            <a:cxnSpLocks/>
            <a:stCxn id="27" idx="6"/>
            <a:endCxn id="6" idx="3"/>
          </p:cNvCxnSpPr>
          <p:nvPr/>
        </p:nvCxnSpPr>
        <p:spPr>
          <a:xfrm flipV="1">
            <a:off x="7617311" y="5027117"/>
            <a:ext cx="1665531" cy="9144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9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001C-22FE-69DD-6D27-5760633C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E8B81-DC8C-9FB7-E15F-2A17EFFE7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 inputs → 2 hidden neurons (i.e. 1 hidden layer) → 1 output (identity activations)</a:t>
                </a:r>
              </a:p>
              <a:p>
                <a:r>
                  <a:rPr lang="en-US" dirty="0"/>
                  <a:t>Given an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weights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biases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Example 1: go through on the board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E8B81-DC8C-9FB7-E15F-2A17EFFE7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2496" r="-1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CA1CA-EA0E-E65A-9484-D402EE21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7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F130-DBF5-4816-F88E-6CD88A78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9FD1D-D2F6-9BC4-174E-63B49FF6D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Without them: just one big matrix (linear function) </a:t>
                </a:r>
              </a:p>
              <a:p>
                <a:r>
                  <a:rPr lang="en-US" dirty="0"/>
                  <a:t>Recall: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activation function</a:t>
                </a:r>
              </a:p>
              <a:p>
                <a:r>
                  <a:rPr lang="en-US" dirty="0"/>
                  <a:t>Activations introduce non-linearity and so allow us to model complex data, especially in the hidden layers</a:t>
                </a:r>
              </a:p>
              <a:p>
                <a:r>
                  <a:rPr lang="en-US" dirty="0"/>
                  <a:t>Must be differentiable (more on this later)</a:t>
                </a:r>
              </a:p>
              <a:p>
                <a:r>
                  <a:rPr lang="en-US" dirty="0"/>
                  <a:t>There are hundreds, but we will discuss: ReLU, Sigmoid, tanh</a:t>
                </a:r>
              </a:p>
              <a:p>
                <a:r>
                  <a:rPr lang="en-US" dirty="0"/>
                  <a:t>See </a:t>
                </a:r>
                <a:r>
                  <a:rPr lang="en-US" dirty="0">
                    <a:hlinkClick r:id="rId2"/>
                  </a:rPr>
                  <a:t>https://en.wikipedia.org/wiki/Activation_function</a:t>
                </a:r>
                <a:r>
                  <a:rPr lang="en-US" dirty="0"/>
                  <a:t> for more common ones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9FD1D-D2F6-9BC4-174E-63B49FF6D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6" t="-3659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02931-466B-AB0A-D053-23184B45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7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FDB3-D677-F5C6-2385-B2B7EF93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ReLU – Rectified Linear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F4E33-7017-2728-1294-0A075BBF6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3" y="2194102"/>
                <a:ext cx="5523073" cy="390858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𝑅𝑒𝐿𝑈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Take the value of x and if it’s positive leave it as is</a:t>
                </a:r>
              </a:p>
              <a:p>
                <a:r>
                  <a:rPr lang="en-US" sz="2000" dirty="0"/>
                  <a:t>If it’s negative then set to 0</a:t>
                </a:r>
              </a:p>
              <a:p>
                <a:r>
                  <a:rPr lang="en-US" sz="2000" dirty="0"/>
                  <a:t>Very fast to compute, works well in practice</a:t>
                </a:r>
              </a:p>
              <a:p>
                <a:r>
                  <a:rPr lang="en-US" sz="2000" dirty="0"/>
                  <a:t>Promotes </a:t>
                </a:r>
                <a:r>
                  <a:rPr lang="en-US" sz="2000" b="1" dirty="0"/>
                  <a:t>sparsity</a:t>
                </a:r>
                <a:r>
                  <a:rPr lang="en-US" sz="2000" dirty="0"/>
                  <a:t>: many zeros in output</a:t>
                </a:r>
              </a:p>
              <a:p>
                <a:r>
                  <a:rPr lang="en-US" sz="2000" dirty="0"/>
                  <a:t>Multiplying by 0 is super fast for computers</a:t>
                </a:r>
              </a:p>
              <a:p>
                <a:r>
                  <a:rPr lang="en-US" sz="2000" dirty="0"/>
                  <a:t>Used in almost all modern networks</a:t>
                </a:r>
              </a:p>
              <a:p>
                <a14:m>
                  <m:oMath xmlns:m="http://schemas.openxmlformats.org/officeDocument/2006/math"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𝑒𝐿𝑈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IE" sz="20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Gaussian Error Linear Unit</a:t>
                </a:r>
              </a:p>
              <a:p>
                <a:r>
                  <a:rPr lang="en-US" sz="2000" dirty="0"/>
                  <a:t>Avoids the kink and often better for deeper models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F4E33-7017-2728-1294-0A075BBF6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3" y="2194102"/>
                <a:ext cx="5523073" cy="3908585"/>
              </a:xfrm>
              <a:blipFill>
                <a:blip r:embed="rId2"/>
                <a:stretch>
                  <a:fillRect l="-993" t="-1404" r="-993" b="-93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AAA00F0-A720-98B9-8879-E21F2B9B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1468061"/>
            <a:ext cx="4737650" cy="394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68801-74A3-6D3C-5CC8-5EE70FD0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/>
              <a:pPr>
                <a:spcAft>
                  <a:spcPts val="600"/>
                </a:spcAft>
              </a:pPr>
              <a:t>17</a:t>
            </a:fld>
            <a:endParaRPr 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2CC25-0DC5-17A9-48AA-96E4594C8725}"/>
              </a:ext>
            </a:extLst>
          </p:cNvPr>
          <p:cNvSpPr txBox="1"/>
          <p:nvPr/>
        </p:nvSpPr>
        <p:spPr>
          <a:xfrm>
            <a:off x="0" y="6582975"/>
            <a:ext cx="508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From https://</a:t>
            </a:r>
            <a:r>
              <a:rPr lang="en-US" sz="1200" dirty="0" err="1"/>
              <a:t>en.wikipedia.org</a:t>
            </a:r>
            <a:r>
              <a:rPr lang="en-US" sz="1200" dirty="0"/>
              <a:t>/wiki/Rectifier_(</a:t>
            </a:r>
            <a:r>
              <a:rPr lang="en-US" sz="1200" dirty="0" err="1"/>
              <a:t>neural_networks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836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9608-F292-0EFB-3986-EC4EF606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Sigmoid and 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D420D-3925-30AC-FCB1-1DA062F0B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4" y="2194102"/>
                <a:ext cx="5809676" cy="39085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Sigmoid squashes to [0,1]: good for producing probabilities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 +</m:t>
                          </m:r>
                          <m:sSup>
                            <m:sSupPr>
                              <m:ctrlP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Tanh squashes to [-1,1]: centered at 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IE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Both flatten at extremes which causes a </a:t>
                </a:r>
                <a:r>
                  <a:rPr lang="en-US" sz="2400" b="1" dirty="0"/>
                  <a:t>vanishing gradient</a:t>
                </a:r>
                <a:r>
                  <a:rPr lang="en-US" sz="2400" dirty="0"/>
                  <a:t> issue (more on this later)</a:t>
                </a:r>
              </a:p>
              <a:p>
                <a:r>
                  <a:rPr lang="en-US" sz="2400" dirty="0"/>
                  <a:t>Still useful for output layers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D420D-3925-30AC-FCB1-1DA062F0B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4" y="2194102"/>
                <a:ext cx="5809676" cy="3908585"/>
              </a:xfrm>
              <a:blipFill>
                <a:blip r:embed="rId2"/>
                <a:stretch>
                  <a:fillRect l="-1469" t="-2808" b="-78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A graph of a function&#10;&#10;AI-generated content may be incorrect.">
            <a:extLst>
              <a:ext uri="{FF2B5EF4-FFF2-40B4-BE49-F238E27FC236}">
                <a16:creationId xmlns:a16="http://schemas.microsoft.com/office/drawing/2014/main" id="{71DFEC35-AE1B-956A-4C2E-711ED56A7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" r="14543"/>
          <a:stretch>
            <a:fillRect/>
          </a:stretch>
        </p:blipFill>
        <p:spPr bwMode="auto">
          <a:xfrm>
            <a:off x="6880610" y="1472772"/>
            <a:ext cx="4737650" cy="393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0269D-A9C9-2A85-BA08-BC585E87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/>
              <a:pPr>
                <a:spcAft>
                  <a:spcPts val="600"/>
                </a:spcAft>
              </a:pPr>
              <a:t>18</a:t>
            </a:fld>
            <a:endParaRPr 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EDEAD-866F-58BA-6C64-EF50165036F7}"/>
              </a:ext>
            </a:extLst>
          </p:cNvPr>
          <p:cNvSpPr txBox="1"/>
          <p:nvPr/>
        </p:nvSpPr>
        <p:spPr>
          <a:xfrm>
            <a:off x="308052" y="655851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From https://</a:t>
            </a:r>
            <a:r>
              <a:rPr lang="en-US" sz="1200" dirty="0" err="1"/>
              <a:t>miro.medium.com</a:t>
            </a:r>
            <a:r>
              <a:rPr lang="en-US" sz="1200" dirty="0"/>
              <a:t>/v2/resize:fit:1280/1*R2e5_A-hD3VB3B1wv3qaQA.png</a:t>
            </a:r>
          </a:p>
        </p:txBody>
      </p:sp>
    </p:spTree>
    <p:extLst>
      <p:ext uri="{BB962C8B-B14F-4D97-AF65-F5344CB8AC3E}">
        <p14:creationId xmlns:p14="http://schemas.microsoft.com/office/powerpoint/2010/main" val="56811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763-A1F0-3F95-58E1-347275D1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74B14-07D7-CF39-C539-6AC959CD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9749"/>
                </a:solidFill>
              </a:rPr>
              <a:t>(Example 2 on board)</a:t>
            </a:r>
          </a:p>
          <a:p>
            <a:r>
              <a:rPr lang="en-US" sz="2800" dirty="0"/>
              <a:t>2 inputs → 2 hidden layers with </a:t>
            </a:r>
            <a:r>
              <a:rPr lang="en-US" sz="2800" dirty="0" err="1"/>
              <a:t>ReLU</a:t>
            </a:r>
            <a:r>
              <a:rPr lang="en-US" sz="2800" dirty="0"/>
              <a:t> → 2 outputs</a:t>
            </a:r>
          </a:p>
          <a:p>
            <a:r>
              <a:rPr lang="en-US" sz="2800" dirty="0"/>
              <a:t>Same process, one extra step: input, weight, bias → compute pre-activation → apply function</a:t>
            </a:r>
          </a:p>
          <a:p>
            <a:r>
              <a:rPr lang="en-US" sz="2800" dirty="0"/>
              <a:t>Could also apply sigmoid or tanh activation functions</a:t>
            </a:r>
          </a:p>
          <a:p>
            <a:r>
              <a:rPr lang="en-US" sz="2800" dirty="0"/>
              <a:t>What differences do you observe?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505C4-348B-2D42-D9A8-B5C8A97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/>
              <a:pPr>
                <a:spcAft>
                  <a:spcPts val="600"/>
                </a:spcAft>
              </a:pPr>
              <a:t>19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28882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A120-1202-8AE5-DFAC-25DDCF55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5A62-DC06-E7D8-81AF-73D612FA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what neural networks are and how they create predictions.</a:t>
            </a:r>
          </a:p>
          <a:p>
            <a:r>
              <a:rPr lang="en-US" dirty="0"/>
              <a:t>Build a small neural network step by step.</a:t>
            </a:r>
          </a:p>
          <a:p>
            <a:r>
              <a:rPr lang="en-US" dirty="0"/>
              <a:t>Practice dot products, linear transforms, and activations by hand.</a:t>
            </a:r>
          </a:p>
          <a:p>
            <a:r>
              <a:rPr lang="en-US" dirty="0"/>
              <a:t>Prepare for coding NNs in the next session.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72336-29DC-7DA0-B5E0-2014BFDB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1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F1D9-2DF8-B555-E215-87CDD1AD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simple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71B72-2E0E-6ABA-AEA4-184B23773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2-d 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transform: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ReLU activation</a:t>
                </a:r>
              </a:p>
              <a:p>
                <a:r>
                  <a:rPr lang="en-US" dirty="0"/>
                  <a:t>Output: 2-d hidden representation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171B72-2E0E-6ABA-AEA4-184B23773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625E6-8BC2-C205-527E-7A556B57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B222-68CC-60AA-CCAA-92FF3EBC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–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27D07-79B5-64BC-4645-492301B1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749"/>
                </a:solidFill>
              </a:rPr>
              <a:t>Exercise: how many weights in a neural net with 4 inputs, 1 output and 3 hidden neurons across each of 2 hidden layers?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F1295-7270-2E68-1160-31D323D1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16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9AFC-C4A5-6623-D6A1-C3D2BF4B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770E-3C97-6C94-66DF-E608F357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Forgetting bias</a:t>
            </a:r>
          </a:p>
          <a:p>
            <a:r>
              <a:rPr lang="en-US" dirty="0"/>
              <a:t>Confusing dimensions</a:t>
            </a:r>
          </a:p>
          <a:p>
            <a:r>
              <a:rPr lang="en-US" dirty="0"/>
              <a:t>Applying wrong (or inappropriate) activation function</a:t>
            </a:r>
          </a:p>
          <a:p>
            <a:r>
              <a:rPr lang="en-US" dirty="0"/>
              <a:t>Bad learning rates</a:t>
            </a:r>
          </a:p>
          <a:p>
            <a:r>
              <a:rPr lang="en-US" dirty="0"/>
              <a:t>Check, check, and check again (and use LLMs to help)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88B77-ED9D-ABB9-39DC-48324893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F17F-746B-E667-3B63-9BDAFFC5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neural network for 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83CA-66FE-1EA0-67BE-FCA3BAEE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Inputs = today’s temperature, humidity, wind speed...</a:t>
            </a:r>
          </a:p>
          <a:p>
            <a:r>
              <a:rPr lang="en-US" dirty="0"/>
              <a:t>Outputs = tomorrow’s temperature, humidity, wind speed</a:t>
            </a:r>
          </a:p>
          <a:p>
            <a:r>
              <a:rPr lang="en-US" dirty="0"/>
              <a:t>NNs can learn the spatial and temporal patterns</a:t>
            </a:r>
          </a:p>
          <a:p>
            <a:r>
              <a:rPr lang="en-US" dirty="0"/>
              <a:t>Next lecture: discover how NNs learn the weights and the biases from data</a:t>
            </a:r>
          </a:p>
          <a:p>
            <a:r>
              <a:rPr lang="en-IE" dirty="0"/>
              <a:t>In real-world NNs there are many neurons at different layers of the architecture. Each has its own </a:t>
            </a:r>
            <a:r>
              <a:rPr lang="en-US" dirty="0"/>
              <a:t>weights and biases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AFC83-215F-7FA4-27C2-4A899B65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11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18CF-589F-36E6-7720-D982CED5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class: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E2CA-EDCA-E515-16D1-FF9E2DA8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far: forward pass only. i.e. taking weights and biases, and getting to the outputs</a:t>
            </a:r>
          </a:p>
          <a:p>
            <a:r>
              <a:rPr lang="en-US" dirty="0"/>
              <a:t>Next: how do we learn weights?</a:t>
            </a:r>
          </a:p>
          <a:p>
            <a:r>
              <a:rPr lang="en-US" dirty="0"/>
              <a:t>Concepts of loss, gradients,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32799-2A24-F49A-CEB4-96F76E35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15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F52A-9D3D-9F47-5EE5-8C0B2388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CF8C-8F21-6B68-1EFF-48ED27F0A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neural network is just a fancy linear regression with extra hidden nodes</a:t>
            </a:r>
          </a:p>
          <a:p>
            <a:r>
              <a:rPr lang="en-US" dirty="0"/>
              <a:t>These hidden nodes can capture much more flexible </a:t>
            </a:r>
            <a:r>
              <a:rPr lang="en-US" dirty="0" err="1"/>
              <a:t>behaviour</a:t>
            </a:r>
            <a:r>
              <a:rPr lang="en-US" dirty="0"/>
              <a:t> than the basic LR</a:t>
            </a:r>
          </a:p>
          <a:p>
            <a:r>
              <a:rPr lang="en-US" dirty="0"/>
              <a:t>Most of the (forward) calculations are just matrix multiplication of weights and biases</a:t>
            </a:r>
          </a:p>
          <a:p>
            <a:r>
              <a:rPr lang="en-US" dirty="0"/>
              <a:t>We use activation functions to allow more flexibility (and especially sparsity) in the way the values are modelled</a:t>
            </a:r>
          </a:p>
          <a:p>
            <a:r>
              <a:rPr lang="en-US" dirty="0"/>
              <a:t>Tomorrow: how do we estimate the weights?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77BFB-75BB-82D2-9ACA-EE3C00E6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1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 (if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D1C3_code.ipynb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0"/>
            <a:ext cx="5257800" cy="407334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and read in detail one of the following three papers: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dirty="0">
                <a:solidFill>
                  <a:srgbClr val="00959F"/>
                </a:solidFill>
                <a:hlinkClick r:id="rId2"/>
              </a:rPr>
              <a:t>Graphcast</a:t>
            </a:r>
            <a:endParaRPr lang="en-US" dirty="0">
              <a:solidFill>
                <a:srgbClr val="00959F"/>
              </a:solidFill>
            </a:endParaRPr>
          </a:p>
          <a:p>
            <a:pPr marL="1200150" lvl="1" indent="-514350">
              <a:buFont typeface="+mj-lt"/>
              <a:buAutoNum type="arabicPeriod"/>
            </a:pPr>
            <a:r>
              <a:rPr lang="en-US" dirty="0">
                <a:solidFill>
                  <a:srgbClr val="00959F"/>
                </a:solidFill>
                <a:hlinkClick r:id="rId3"/>
              </a:rPr>
              <a:t>Aardvark</a:t>
            </a:r>
            <a:endParaRPr lang="en-US" dirty="0">
              <a:solidFill>
                <a:srgbClr val="00959F"/>
              </a:solidFill>
            </a:endParaRPr>
          </a:p>
          <a:p>
            <a:pPr marL="1200150" lvl="1" indent="-514350">
              <a:buFont typeface="+mj-lt"/>
              <a:buAutoNum type="arabicPeriod"/>
            </a:pPr>
            <a:r>
              <a:rPr lang="en-US" dirty="0">
                <a:solidFill>
                  <a:srgbClr val="00959F"/>
                </a:solidFill>
                <a:hlinkClick r:id="rId4"/>
              </a:rPr>
              <a:t>AIFS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a short (5 minute) and simple group presentation that </a:t>
            </a:r>
            <a:r>
              <a:rPr lang="en-US" dirty="0" err="1"/>
              <a:t>summarises</a:t>
            </a:r>
            <a:r>
              <a:rPr lang="en-US" dirty="0"/>
              <a:t> the paper. All members of group must present.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959F"/>
                </a:solidFill>
              </a:rPr>
              <a:t>Make sure your computer is set up to run Linux (Ubuntu) and </a:t>
            </a:r>
            <a:r>
              <a:rPr lang="en-US" dirty="0" err="1">
                <a:solidFill>
                  <a:srgbClr val="00959F"/>
                </a:solidFill>
              </a:rPr>
              <a:t>PyTorch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FCEB-82A8-B970-517B-7C71684A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Neural Networks (NNs)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neural network generalizes the linear regression model we met in the previous class: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Layers of weights and activations let us model complex patterns</a:t>
                </a:r>
              </a:p>
              <a:p>
                <a:r>
                  <a:rPr lang="en-US" dirty="0"/>
                  <a:t>Core idea: stacking simple transformations on top of each other</a:t>
                </a:r>
              </a:p>
              <a:p>
                <a:r>
                  <a:rPr lang="en-US" dirty="0"/>
                  <a:t>Still just basic mathematics: matrix operations and functions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2496" r="-1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06D1-A9D5-7985-54B4-53E5BB21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9E1B-3248-D556-6AE9-E16F7E38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FDCA52-9855-7DA9-8774-9EC1CB81F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A neuron receives inputs, multiplies it by a weight, and adds bias</a:t>
                </a:r>
              </a:p>
              <a:p>
                <a:r>
                  <a:rPr lang="en-IE" dirty="0"/>
                  <a:t>Then it applies an </a:t>
                </a:r>
                <a:r>
                  <a:rPr lang="en-IE" i="1" dirty="0"/>
                  <a:t>activation function</a:t>
                </a:r>
                <a:endParaRPr lang="en-IE" dirty="0"/>
              </a:p>
              <a:p>
                <a:r>
                  <a:rPr lang="en-IE" dirty="0"/>
                  <a:t>Basic formula:</a:t>
                </a:r>
                <a14:m>
                  <m:oMath xmlns:m="http://schemas.openxmlformats.org/officeDocument/2006/math">
                    <m:r>
                      <a:rPr lang="en-IE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E" dirty="0"/>
              </a:p>
              <a:p>
                <a:r>
                  <a:rPr lang="en-IE" dirty="0"/>
                  <a:t>We take the input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, multiply it by weight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E" dirty="0"/>
                  <a:t>, then add bias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E" dirty="0"/>
              </a:p>
              <a:p>
                <a:r>
                  <a:rPr lang="en-IE" dirty="0"/>
                  <a:t>Then we transform it with activation function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IE" dirty="0"/>
              </a:p>
              <a:p>
                <a:r>
                  <a:rPr lang="en-IE" dirty="0"/>
                  <a:t>That produces a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FDCA52-9855-7DA9-8774-9EC1CB81F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59BA7-8D6B-D61C-11D3-3A54C61C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395E-77A4-BF96-ADB5-FA1706D3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as compositions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BF9EA-F638-F80F-CE8D-F281AD21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Neural networks = many neurons in layers</a:t>
                </a:r>
              </a:p>
              <a:p>
                <a:r>
                  <a:rPr lang="en-US" dirty="0"/>
                  <a:t>Each layer transforms the data into a new space</a:t>
                </a:r>
              </a:p>
              <a:p>
                <a:r>
                  <a:rPr lang="en-US" dirty="0"/>
                  <a:t>We start to create multiple layers: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sequential application of these layers is called a </a:t>
                </a:r>
                <a:r>
                  <a:rPr lang="en-US" i="1" dirty="0"/>
                  <a:t>forward pass</a:t>
                </a:r>
              </a:p>
              <a:p>
                <a:r>
                  <a:rPr lang="en-US" dirty="0"/>
                  <a:t>In most standard NNs we have multiple inputs so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BF9EA-F638-F80F-CE8D-F281AD21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E038-16D4-F2B7-3B75-760FC1D0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2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66A8-8C82-420D-FB15-8B5EE066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E2CDCC-FD7D-E468-E09B-BE94ED603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Suppose </a:t>
                </a:r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now a vector, e.g.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</m:oMath>
                </a14:m>
                <a:endParaRPr lang="en-IE" b="0" dirty="0"/>
              </a:p>
              <a:p>
                <a:r>
                  <a:rPr lang="en-IE" dirty="0"/>
                  <a:t>The dot product is defined as: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E" dirty="0"/>
              </a:p>
              <a:p>
                <a:r>
                  <a:rPr lang="en-IE" dirty="0"/>
                  <a:t>It measures similarity: it’s large if vectors point in the same direction (they’re big at the same points together)</a:t>
                </a:r>
              </a:p>
              <a:p>
                <a:r>
                  <a:rPr lang="en-IE" dirty="0"/>
                  <a:t>It always gives a scalar (single number) output</a:t>
                </a:r>
              </a:p>
              <a:p>
                <a:r>
                  <a:rPr lang="en-IE" dirty="0"/>
                  <a:t>It’s the foundation for weighted sums in neural networks</a:t>
                </a:r>
                <a:br>
                  <a:rPr lang="en-IE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E2CDCC-FD7D-E468-E09B-BE94ED603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494B0-04FE-7DA0-C8AB-CBC9E6CB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109A-BDDF-08AE-EE51-E44FE659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364EB-D757-DB4C-B48B-6190B546A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I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2, 0, 1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E" b="0" dirty="0"/>
                  <a:t>?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1, 1, 2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=[−2, −0.5, 0]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E" b="0" dirty="0"/>
                  <a:t>?</a:t>
                </a:r>
                <a:endParaRPr lang="en-IE" dirty="0"/>
              </a:p>
              <a:p>
                <a:r>
                  <a:rPr lang="en-IE" b="0" dirty="0">
                    <a:solidFill>
                      <a:srgbClr val="009749"/>
                    </a:solidFill>
                  </a:rPr>
                  <a:t>(Calculation on board)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364EB-D757-DB4C-B48B-6190B546A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249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DDF1D-303E-DF1E-25CA-7B1759B4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0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7671-C465-F753-75D4-F600A1B3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62E8D-A385-1A73-2135-B12E02DC7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E" dirty="0"/>
                  <a:t>Often we have multiple outputs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E" dirty="0"/>
                  <a:t> (temperature, rainfall, humidity, etc)</a:t>
                </a:r>
              </a:p>
              <a:p>
                <a:r>
                  <a:rPr lang="en-IE" dirty="0"/>
                  <a:t>Change so that the weights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E" dirty="0"/>
                  <a:t> are now a matrix multiplied by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E" dirty="0"/>
              </a:p>
              <a:p>
                <a:r>
                  <a:rPr lang="en-IE" dirty="0">
                    <a:solidFill>
                      <a:srgbClr val="009749"/>
                    </a:solidFill>
                  </a:rPr>
                  <a:t>(Revision on matrices and vectors, and multiplication of matrices)</a:t>
                </a:r>
              </a:p>
              <a:p>
                <a:r>
                  <a:rPr lang="en-IE" dirty="0"/>
                  <a:t>This multiplication enables us to produce multiple outputs from multiple inputs</a:t>
                </a:r>
              </a:p>
              <a:p>
                <a:r>
                  <a:rPr lang="en-IE" dirty="0"/>
                  <a:t>The inputs and the outputs can be differing dimensions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62E8D-A385-1A73-2135-B12E02DC7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 r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24242-7E4D-EDF0-BB85-EA405146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7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4BF3-80A8-476A-684B-8FBC6C7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Matrix Shapes and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62F0E-A74C-F616-0984-C17E9E1DA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E" dirty="0"/>
                  <a:t>Must match dimensions:</a:t>
                </a:r>
              </a:p>
              <a:p>
                <a:pPr lvl="1"/>
                <a:r>
                  <a:rPr lang="en-IE" dirty="0"/>
                  <a:t>If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E" dirty="0"/>
                  <a:t>has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E" dirty="0"/>
                  <a:t> rows and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/>
                  <a:t> columns, then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must have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/>
                  <a:t> elements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will then have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E" dirty="0"/>
                  <a:t> elements</a:t>
                </a:r>
              </a:p>
              <a:p>
                <a:pPr lvl="1"/>
                <a:r>
                  <a:rPr lang="en-IE" dirty="0"/>
                  <a:t>So bias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E" dirty="0"/>
                  <a:t> must have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E" dirty="0"/>
                  <a:t> elements </a:t>
                </a:r>
              </a:p>
              <a:p>
                <a:pPr lvl="1"/>
                <a:r>
                  <a:rPr lang="en-IE" dirty="0"/>
                  <a:t>And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E" dirty="0"/>
                  <a:t> (the output) will have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E" dirty="0"/>
                  <a:t> elements</a:t>
                </a:r>
              </a:p>
              <a:p>
                <a:r>
                  <a:rPr lang="en-IE" dirty="0"/>
                  <a:t>Remember the bias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E" dirty="0"/>
                  <a:t> is added after the dot product</a:t>
                </a:r>
              </a:p>
              <a:p>
                <a:r>
                  <a:rPr lang="en-IE" dirty="0"/>
                  <a:t>People often write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E" dirty="0"/>
                  <a:t> to say that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E" dirty="0"/>
                  <a:t> is a matrix, unrestricted in range, with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E" dirty="0"/>
                  <a:t> rows and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/>
                  <a:t> columns</a:t>
                </a:r>
              </a:p>
              <a:p>
                <a:r>
                  <a:rPr lang="en-IE" b="1" dirty="0"/>
                  <a:t>Always check shapes to avoid bugs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62F0E-A74C-F616-0984-C17E9E1DA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9" t="-220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E302E-26C8-FFBF-CB33-5AFC44F9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2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1495</Words>
  <Application>Microsoft Office PowerPoint</Application>
  <PresentationFormat>Widescreen</PresentationFormat>
  <Paragraphs>217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Courier New</vt:lpstr>
      <vt:lpstr>Office Theme</vt:lpstr>
      <vt:lpstr>Class 2: Neural Network Basics</vt:lpstr>
      <vt:lpstr>Learning outcomes</vt:lpstr>
      <vt:lpstr>Foundations of Neural Networks (NNs)</vt:lpstr>
      <vt:lpstr>Neurons</vt:lpstr>
      <vt:lpstr>Networks as compositions</vt:lpstr>
      <vt:lpstr>Dot Products</vt:lpstr>
      <vt:lpstr>Dot product quiz</vt:lpstr>
      <vt:lpstr>Multiple outputs</vt:lpstr>
      <vt:lpstr>Matrix Shapes and Rules</vt:lpstr>
      <vt:lpstr>Hands-On: Linear Layer Example</vt:lpstr>
      <vt:lpstr>How does this link to weather and climate?</vt:lpstr>
      <vt:lpstr>Drawing the network</vt:lpstr>
      <vt:lpstr>Increasing the number of outputs</vt:lpstr>
      <vt:lpstr>Increasing the number of hidden layers</vt:lpstr>
      <vt:lpstr>Example forward pass</vt:lpstr>
      <vt:lpstr>Activation functions</vt:lpstr>
      <vt:lpstr>ReLU – Rectified Linear Unit</vt:lpstr>
      <vt:lpstr>Sigmoid and tanh</vt:lpstr>
      <vt:lpstr>Activation Practice</vt:lpstr>
      <vt:lpstr>Building a simple network</vt:lpstr>
      <vt:lpstr>Quiz Time – Check Your Understanding</vt:lpstr>
      <vt:lpstr>Common pitfalls</vt:lpstr>
      <vt:lpstr>A neural network for weather data</vt:lpstr>
      <vt:lpstr>Next class: training</vt:lpstr>
      <vt:lpstr>Summary</vt:lpstr>
      <vt:lpstr>Next class (if time)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35</cp:revision>
  <dcterms:created xsi:type="dcterms:W3CDTF">2025-09-24T09:34:21Z</dcterms:created>
  <dcterms:modified xsi:type="dcterms:W3CDTF">2025-10-06T08:39:21Z</dcterms:modified>
</cp:coreProperties>
</file>