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88" r:id="rId4"/>
    <p:sldId id="317" r:id="rId5"/>
    <p:sldId id="289" r:id="rId6"/>
    <p:sldId id="259" r:id="rId7"/>
    <p:sldId id="260" r:id="rId8"/>
    <p:sldId id="314" r:id="rId9"/>
    <p:sldId id="315" r:id="rId10"/>
    <p:sldId id="266" r:id="rId11"/>
    <p:sldId id="261" r:id="rId12"/>
    <p:sldId id="292" r:id="rId13"/>
    <p:sldId id="262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8" r:id="rId28"/>
    <p:sldId id="309" r:id="rId29"/>
    <p:sldId id="310" r:id="rId30"/>
    <p:sldId id="311" r:id="rId31"/>
    <p:sldId id="312" r:id="rId32"/>
    <p:sldId id="31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49"/>
    <a:srgbClr val="00959F"/>
    <a:srgbClr val="004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4694"/>
  </p:normalViewPr>
  <p:slideViewPr>
    <p:cSldViewPr snapToGrid="0">
      <p:cViewPr varScale="1">
        <p:scale>
          <a:sx n="121" d="100"/>
          <a:sy n="121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lang="en-IE" sz="1800" b="0" i="0" u="none" strike="noStrike">
                <a:solidFill>
                  <a:srgbClr val="000000"/>
                </a:solidFill>
                <a:latin typeface="Arial"/>
              </a:rPr>
              <a:t>Effect of </a:t>
            </a:r>
            <a:r>
              <a:rPr lang="el-GR" sz="1800" b="0" i="0" u="none" strike="noStrike">
                <a:solidFill>
                  <a:srgbClr val="000000"/>
                </a:solidFill>
                <a:latin typeface="Arial"/>
              </a:rPr>
              <a:t>α </a:t>
            </a:r>
            <a:r>
              <a:rPr lang="en-IE" sz="1800" b="0" i="0" u="none" strike="noStrike">
                <a:solidFill>
                  <a:srgbClr val="000000"/>
                </a:solidFill>
                <a:latin typeface="Arial"/>
              </a:rPr>
              <a:t>on Convergence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α</c:v>
                </c:pt>
              </c:strCache>
            </c:strRef>
          </c:tx>
          <c:spPr>
            <a:ln w="25400" cap="flat">
              <a:solidFill>
                <a:srgbClr val="375E97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375E97"/>
              </a:solidFill>
              <a:ln w="9525" cap="flat">
                <a:solidFill>
                  <a:srgbClr val="375E97"/>
                </a:solidFill>
                <a:prstDash val="solid"/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</c:v>
                </c:pt>
                <c:pt idx="1">
                  <c:v>60</c:v>
                </c:pt>
                <c:pt idx="2">
                  <c:v>40</c:v>
                </c:pt>
                <c:pt idx="3">
                  <c:v>30</c:v>
                </c:pt>
                <c:pt idx="4">
                  <c:v>25</c:v>
                </c:pt>
                <c:pt idx="5">
                  <c:v>24</c:v>
                </c:pt>
                <c:pt idx="6">
                  <c:v>23.5</c:v>
                </c:pt>
                <c:pt idx="7">
                  <c:v>23</c:v>
                </c:pt>
                <c:pt idx="8">
                  <c:v>22.8</c:v>
                </c:pt>
                <c:pt idx="9">
                  <c:v>22.7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FD-1E49-865B-53E9D10F0C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Large α</c:v>
                </c:pt>
              </c:strCache>
            </c:strRef>
          </c:tx>
          <c:spPr>
            <a:ln w="25400" cap="flat">
              <a:solidFill>
                <a:srgbClr val="F05837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F05837"/>
              </a:solidFill>
              <a:ln w="9525" cap="flat">
                <a:solidFill>
                  <a:srgbClr val="F05837"/>
                </a:solidFill>
                <a:prstDash val="solid"/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100</c:v>
                </c:pt>
                <c:pt idx="1">
                  <c:v>20</c:v>
                </c:pt>
                <c:pt idx="2">
                  <c:v>150</c:v>
                </c:pt>
                <c:pt idx="3">
                  <c:v>50</c:v>
                </c:pt>
                <c:pt idx="4">
                  <c:v>80</c:v>
                </c:pt>
                <c:pt idx="5">
                  <c:v>30</c:v>
                </c:pt>
                <c:pt idx="6">
                  <c:v>40</c:v>
                </c:pt>
                <c:pt idx="7">
                  <c:v>20</c:v>
                </c:pt>
                <c:pt idx="8">
                  <c:v>10</c:v>
                </c:pt>
                <c:pt idx="9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FD-1E49-865B-53E9D10F0C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E" b="0" i="0" u="none" strike="noStrike">
                    <a:solidFill>
                      <a:srgbClr val="000000"/>
                    </a:solidFill>
                    <a:latin typeface="Arial"/>
                  </a:rPr>
                  <a:t>Iteration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15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E" b="0" i="0" u="none" strike="noStrike">
                    <a:solidFill>
                      <a:srgbClr val="000000"/>
                    </a:solidFill>
                    <a:latin typeface="Arial"/>
                  </a:rPr>
                  <a:t>Loss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8BED2-D1F4-47CD-A600-632C51F5E02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F0D650-7AEE-425B-9DF3-C4F6D0FAEAF0}">
      <dgm:prSet/>
      <dgm:spPr>
        <a:solidFill>
          <a:srgbClr val="00427A"/>
        </a:solidFill>
        <a:ln>
          <a:noFill/>
        </a:ln>
      </dgm:spPr>
      <dgm:t>
        <a:bodyPr/>
        <a:lstStyle/>
        <a:p>
          <a:r>
            <a:rPr lang="en-US" dirty="0"/>
            <a:t>Learn to build and evaluate ML models for weather forecasting for use in your research</a:t>
          </a:r>
        </a:p>
      </dgm:t>
    </dgm:pt>
    <dgm:pt modelId="{CD38BC38-8900-46CE-ACC6-429681AAFC4B}" type="parTrans" cxnId="{04D02288-DB36-41E6-BCDD-E581458DF15F}">
      <dgm:prSet/>
      <dgm:spPr/>
      <dgm:t>
        <a:bodyPr/>
        <a:lstStyle/>
        <a:p>
          <a:endParaRPr lang="en-US"/>
        </a:p>
      </dgm:t>
    </dgm:pt>
    <dgm:pt modelId="{C8E2BEE5-3AF4-4AAC-B140-A8A8BF55BB8C}" type="sibTrans" cxnId="{04D02288-DB36-41E6-BCDD-E581458DF15F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F722D835-B117-48B9-B65B-033F493AEA25}">
      <dgm:prSet/>
      <dgm:spPr>
        <a:solidFill>
          <a:srgbClr val="009749"/>
        </a:solidFill>
        <a:ln>
          <a:noFill/>
        </a:ln>
      </dgm:spPr>
      <dgm:t>
        <a:bodyPr/>
        <a:lstStyle/>
        <a:p>
          <a:r>
            <a:rPr lang="en-US"/>
            <a:t>Understand what the models are doing in the background so that you can extend them</a:t>
          </a:r>
        </a:p>
      </dgm:t>
    </dgm:pt>
    <dgm:pt modelId="{BA7A5A3A-9F79-4373-9EC2-065BF136DDDE}" type="parTrans" cxnId="{008C6FC1-C8A1-4FDE-BB2A-8B065680DBCC}">
      <dgm:prSet/>
      <dgm:spPr/>
      <dgm:t>
        <a:bodyPr/>
        <a:lstStyle/>
        <a:p>
          <a:endParaRPr lang="en-US"/>
        </a:p>
      </dgm:t>
    </dgm:pt>
    <dgm:pt modelId="{B3152D6C-71A9-4F33-83A4-76C68B8ACE93}" type="sibTrans" cxnId="{008C6FC1-C8A1-4FDE-BB2A-8B065680DBC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1279308-7B81-4C49-8358-C9C64D57DC5D}">
      <dgm:prSet/>
      <dgm:spPr>
        <a:solidFill>
          <a:srgbClr val="00959F"/>
        </a:solidFill>
        <a:ln>
          <a:noFill/>
        </a:ln>
      </dgm:spPr>
      <dgm:t>
        <a:bodyPr/>
        <a:lstStyle/>
        <a:p>
          <a:r>
            <a:rPr lang="en-US"/>
            <a:t>Work with real meteorological datasets and simulations</a:t>
          </a:r>
        </a:p>
      </dgm:t>
    </dgm:pt>
    <dgm:pt modelId="{B4AF5776-7FB7-42C0-8826-69AF3735E8AD}" type="parTrans" cxnId="{272E4991-24A5-41D5-B5CC-593177BAFF8E}">
      <dgm:prSet/>
      <dgm:spPr/>
      <dgm:t>
        <a:bodyPr/>
        <a:lstStyle/>
        <a:p>
          <a:endParaRPr lang="en-US"/>
        </a:p>
      </dgm:t>
    </dgm:pt>
    <dgm:pt modelId="{A0DD7E18-D529-4841-8090-D4E136E60FDC}" type="sibTrans" cxnId="{272E4991-24A5-41D5-B5CC-593177BAFF8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101E194-7FED-BA40-A92E-300E402F64A0}" type="pres">
      <dgm:prSet presAssocID="{71B8BED2-D1F4-47CD-A600-632C51F5E028}" presName="Name0" presStyleCnt="0">
        <dgm:presLayoutVars>
          <dgm:animLvl val="lvl"/>
          <dgm:resizeHandles val="exact"/>
        </dgm:presLayoutVars>
      </dgm:prSet>
      <dgm:spPr/>
    </dgm:pt>
    <dgm:pt modelId="{BC3F38A0-C7C7-E748-8886-B110FD0859E9}" type="pres">
      <dgm:prSet presAssocID="{7DF0D650-7AEE-425B-9DF3-C4F6D0FAEAF0}" presName="compositeNode" presStyleCnt="0">
        <dgm:presLayoutVars>
          <dgm:bulletEnabled val="1"/>
        </dgm:presLayoutVars>
      </dgm:prSet>
      <dgm:spPr/>
    </dgm:pt>
    <dgm:pt modelId="{629DADDF-CD7E-B34F-8073-436B27DCA6B0}" type="pres">
      <dgm:prSet presAssocID="{7DF0D650-7AEE-425B-9DF3-C4F6D0FAEAF0}" presName="bgRect" presStyleLbl="alignNode1" presStyleIdx="0" presStyleCnt="3"/>
      <dgm:spPr/>
    </dgm:pt>
    <dgm:pt modelId="{AF5BBA6B-6FC8-6D46-8691-C6B98DD2A28A}" type="pres">
      <dgm:prSet presAssocID="{C8E2BEE5-3AF4-4AAC-B140-A8A8BF55BB8C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83796CA-EC71-DE4C-9D0A-A6C9CD68901E}" type="pres">
      <dgm:prSet presAssocID="{7DF0D650-7AEE-425B-9DF3-C4F6D0FAEAF0}" presName="nodeRect" presStyleLbl="alignNode1" presStyleIdx="0" presStyleCnt="3">
        <dgm:presLayoutVars>
          <dgm:bulletEnabled val="1"/>
        </dgm:presLayoutVars>
      </dgm:prSet>
      <dgm:spPr/>
    </dgm:pt>
    <dgm:pt modelId="{74AA9172-C599-D043-BFFE-B2D35B9181C7}" type="pres">
      <dgm:prSet presAssocID="{C8E2BEE5-3AF4-4AAC-B140-A8A8BF55BB8C}" presName="sibTrans" presStyleCnt="0"/>
      <dgm:spPr/>
    </dgm:pt>
    <dgm:pt modelId="{407DE072-DA84-3546-A201-D936C8A75273}" type="pres">
      <dgm:prSet presAssocID="{F722D835-B117-48B9-B65B-033F493AEA25}" presName="compositeNode" presStyleCnt="0">
        <dgm:presLayoutVars>
          <dgm:bulletEnabled val="1"/>
        </dgm:presLayoutVars>
      </dgm:prSet>
      <dgm:spPr/>
    </dgm:pt>
    <dgm:pt modelId="{701FD564-57B3-8249-9FEF-00608BDAC407}" type="pres">
      <dgm:prSet presAssocID="{F722D835-B117-48B9-B65B-033F493AEA25}" presName="bgRect" presStyleLbl="alignNode1" presStyleIdx="1" presStyleCnt="3"/>
      <dgm:spPr/>
    </dgm:pt>
    <dgm:pt modelId="{36D27448-1ED2-5845-A2C3-11BCECD53E53}" type="pres">
      <dgm:prSet presAssocID="{B3152D6C-71A9-4F33-83A4-76C68B8ACE9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7F5D824-6F48-1949-9562-7AABCB472EE7}" type="pres">
      <dgm:prSet presAssocID="{F722D835-B117-48B9-B65B-033F493AEA25}" presName="nodeRect" presStyleLbl="alignNode1" presStyleIdx="1" presStyleCnt="3">
        <dgm:presLayoutVars>
          <dgm:bulletEnabled val="1"/>
        </dgm:presLayoutVars>
      </dgm:prSet>
      <dgm:spPr/>
    </dgm:pt>
    <dgm:pt modelId="{C61B94DA-D639-A24E-B4E1-ABACCB0842B4}" type="pres">
      <dgm:prSet presAssocID="{B3152D6C-71A9-4F33-83A4-76C68B8ACE93}" presName="sibTrans" presStyleCnt="0"/>
      <dgm:spPr/>
    </dgm:pt>
    <dgm:pt modelId="{E2729637-239A-5441-8DC3-1E73D2F79916}" type="pres">
      <dgm:prSet presAssocID="{A1279308-7B81-4C49-8358-C9C64D57DC5D}" presName="compositeNode" presStyleCnt="0">
        <dgm:presLayoutVars>
          <dgm:bulletEnabled val="1"/>
        </dgm:presLayoutVars>
      </dgm:prSet>
      <dgm:spPr/>
    </dgm:pt>
    <dgm:pt modelId="{66E25734-B316-8F4E-B22C-D1D2451737A6}" type="pres">
      <dgm:prSet presAssocID="{A1279308-7B81-4C49-8358-C9C64D57DC5D}" presName="bgRect" presStyleLbl="alignNode1" presStyleIdx="2" presStyleCnt="3"/>
      <dgm:spPr/>
    </dgm:pt>
    <dgm:pt modelId="{AD8C50C8-5B8C-974B-BF7D-A5DFE98C9C44}" type="pres">
      <dgm:prSet presAssocID="{A0DD7E18-D529-4841-8090-D4E136E60FDC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51F56D7-A696-F54C-931B-017B716A204E}" type="pres">
      <dgm:prSet presAssocID="{A1279308-7B81-4C49-8358-C9C64D57DC5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350A7D4C-1B1B-CE4A-9A0E-0FDD87DF6999}" type="presOf" srcId="{B3152D6C-71A9-4F33-83A4-76C68B8ACE93}" destId="{36D27448-1ED2-5845-A2C3-11BCECD53E53}" srcOrd="0" destOrd="0" presId="urn:microsoft.com/office/officeart/2016/7/layout/LinearBlockProcessNumbered"/>
    <dgm:cxn modelId="{F8F2BB7A-AE03-4045-8202-CC202AD9AA94}" type="presOf" srcId="{A1279308-7B81-4C49-8358-C9C64D57DC5D}" destId="{66E25734-B316-8F4E-B22C-D1D2451737A6}" srcOrd="0" destOrd="0" presId="urn:microsoft.com/office/officeart/2016/7/layout/LinearBlockProcessNumbered"/>
    <dgm:cxn modelId="{E5937580-C884-1C4F-B0D4-97953373B677}" type="presOf" srcId="{71B8BED2-D1F4-47CD-A600-632C51F5E028}" destId="{4101E194-7FED-BA40-A92E-300E402F64A0}" srcOrd="0" destOrd="0" presId="urn:microsoft.com/office/officeart/2016/7/layout/LinearBlockProcessNumbered"/>
    <dgm:cxn modelId="{945E9087-8DA0-F842-96DD-932084DDFABF}" type="presOf" srcId="{7DF0D650-7AEE-425B-9DF3-C4F6D0FAEAF0}" destId="{283796CA-EC71-DE4C-9D0A-A6C9CD68901E}" srcOrd="1" destOrd="0" presId="urn:microsoft.com/office/officeart/2016/7/layout/LinearBlockProcessNumbered"/>
    <dgm:cxn modelId="{04D02288-DB36-41E6-BCDD-E581458DF15F}" srcId="{71B8BED2-D1F4-47CD-A600-632C51F5E028}" destId="{7DF0D650-7AEE-425B-9DF3-C4F6D0FAEAF0}" srcOrd="0" destOrd="0" parTransId="{CD38BC38-8900-46CE-ACC6-429681AAFC4B}" sibTransId="{C8E2BEE5-3AF4-4AAC-B140-A8A8BF55BB8C}"/>
    <dgm:cxn modelId="{272E4991-24A5-41D5-B5CC-593177BAFF8E}" srcId="{71B8BED2-D1F4-47CD-A600-632C51F5E028}" destId="{A1279308-7B81-4C49-8358-C9C64D57DC5D}" srcOrd="2" destOrd="0" parTransId="{B4AF5776-7FB7-42C0-8826-69AF3735E8AD}" sibTransId="{A0DD7E18-D529-4841-8090-D4E136E60FDC}"/>
    <dgm:cxn modelId="{232DE291-A5CD-A649-86D8-D372DE62CD77}" type="presOf" srcId="{A0DD7E18-D529-4841-8090-D4E136E60FDC}" destId="{AD8C50C8-5B8C-974B-BF7D-A5DFE98C9C44}" srcOrd="0" destOrd="0" presId="urn:microsoft.com/office/officeart/2016/7/layout/LinearBlockProcessNumbered"/>
    <dgm:cxn modelId="{008C6FC1-C8A1-4FDE-BB2A-8B065680DBCC}" srcId="{71B8BED2-D1F4-47CD-A600-632C51F5E028}" destId="{F722D835-B117-48B9-B65B-033F493AEA25}" srcOrd="1" destOrd="0" parTransId="{BA7A5A3A-9F79-4373-9EC2-065BF136DDDE}" sibTransId="{B3152D6C-71A9-4F33-83A4-76C68B8ACE93}"/>
    <dgm:cxn modelId="{7F0D6FC3-3C63-3B4D-89C9-4F84BA9A7204}" type="presOf" srcId="{A1279308-7B81-4C49-8358-C9C64D57DC5D}" destId="{051F56D7-A696-F54C-931B-017B716A204E}" srcOrd="1" destOrd="0" presId="urn:microsoft.com/office/officeart/2016/7/layout/LinearBlockProcessNumbered"/>
    <dgm:cxn modelId="{DA12ACC5-9D30-924E-9505-C564B73D0DC7}" type="presOf" srcId="{F722D835-B117-48B9-B65B-033F493AEA25}" destId="{F7F5D824-6F48-1949-9562-7AABCB472EE7}" srcOrd="1" destOrd="0" presId="urn:microsoft.com/office/officeart/2016/7/layout/LinearBlockProcessNumbered"/>
    <dgm:cxn modelId="{3CA054CA-2869-AF42-9BF4-12CDA02BFE1B}" type="presOf" srcId="{7DF0D650-7AEE-425B-9DF3-C4F6D0FAEAF0}" destId="{629DADDF-CD7E-B34F-8073-436B27DCA6B0}" srcOrd="0" destOrd="0" presId="urn:microsoft.com/office/officeart/2016/7/layout/LinearBlockProcessNumbered"/>
    <dgm:cxn modelId="{75A4B7E8-8491-2243-A930-3AA18EFD5897}" type="presOf" srcId="{C8E2BEE5-3AF4-4AAC-B140-A8A8BF55BB8C}" destId="{AF5BBA6B-6FC8-6D46-8691-C6B98DD2A28A}" srcOrd="0" destOrd="0" presId="urn:microsoft.com/office/officeart/2016/7/layout/LinearBlockProcessNumbered"/>
    <dgm:cxn modelId="{98A6AFEC-8917-AB42-8DEF-98E9C62D68B1}" type="presOf" srcId="{F722D835-B117-48B9-B65B-033F493AEA25}" destId="{701FD564-57B3-8249-9FEF-00608BDAC407}" srcOrd="0" destOrd="0" presId="urn:microsoft.com/office/officeart/2016/7/layout/LinearBlockProcessNumbered"/>
    <dgm:cxn modelId="{832AC815-2D56-FA43-80B6-0F76E279D62F}" type="presParOf" srcId="{4101E194-7FED-BA40-A92E-300E402F64A0}" destId="{BC3F38A0-C7C7-E748-8886-B110FD0859E9}" srcOrd="0" destOrd="0" presId="urn:microsoft.com/office/officeart/2016/7/layout/LinearBlockProcessNumbered"/>
    <dgm:cxn modelId="{CEC4C172-90DD-5048-BF43-ABF46AC54730}" type="presParOf" srcId="{BC3F38A0-C7C7-E748-8886-B110FD0859E9}" destId="{629DADDF-CD7E-B34F-8073-436B27DCA6B0}" srcOrd="0" destOrd="0" presId="urn:microsoft.com/office/officeart/2016/7/layout/LinearBlockProcessNumbered"/>
    <dgm:cxn modelId="{1A6C90A8-8D61-124D-92F0-A316D4EF7128}" type="presParOf" srcId="{BC3F38A0-C7C7-E748-8886-B110FD0859E9}" destId="{AF5BBA6B-6FC8-6D46-8691-C6B98DD2A28A}" srcOrd="1" destOrd="0" presId="urn:microsoft.com/office/officeart/2016/7/layout/LinearBlockProcessNumbered"/>
    <dgm:cxn modelId="{37DDF70C-455A-7F42-A6DE-1506929DDBDC}" type="presParOf" srcId="{BC3F38A0-C7C7-E748-8886-B110FD0859E9}" destId="{283796CA-EC71-DE4C-9D0A-A6C9CD68901E}" srcOrd="2" destOrd="0" presId="urn:microsoft.com/office/officeart/2016/7/layout/LinearBlockProcessNumbered"/>
    <dgm:cxn modelId="{C454D723-1755-0F42-AB92-304400A3E884}" type="presParOf" srcId="{4101E194-7FED-BA40-A92E-300E402F64A0}" destId="{74AA9172-C599-D043-BFFE-B2D35B9181C7}" srcOrd="1" destOrd="0" presId="urn:microsoft.com/office/officeart/2016/7/layout/LinearBlockProcessNumbered"/>
    <dgm:cxn modelId="{A17E6BC6-8D06-5148-BA26-4A18E5EF73BA}" type="presParOf" srcId="{4101E194-7FED-BA40-A92E-300E402F64A0}" destId="{407DE072-DA84-3546-A201-D936C8A75273}" srcOrd="2" destOrd="0" presId="urn:microsoft.com/office/officeart/2016/7/layout/LinearBlockProcessNumbered"/>
    <dgm:cxn modelId="{7D6D0E8F-2929-1040-AEFB-78BF90AF7CA0}" type="presParOf" srcId="{407DE072-DA84-3546-A201-D936C8A75273}" destId="{701FD564-57B3-8249-9FEF-00608BDAC407}" srcOrd="0" destOrd="0" presId="urn:microsoft.com/office/officeart/2016/7/layout/LinearBlockProcessNumbered"/>
    <dgm:cxn modelId="{C21D9F24-9EA7-3241-9D72-4727FF9FF9D2}" type="presParOf" srcId="{407DE072-DA84-3546-A201-D936C8A75273}" destId="{36D27448-1ED2-5845-A2C3-11BCECD53E53}" srcOrd="1" destOrd="0" presId="urn:microsoft.com/office/officeart/2016/7/layout/LinearBlockProcessNumbered"/>
    <dgm:cxn modelId="{11BFBA38-9239-4045-8058-08D64DDBDED1}" type="presParOf" srcId="{407DE072-DA84-3546-A201-D936C8A75273}" destId="{F7F5D824-6F48-1949-9562-7AABCB472EE7}" srcOrd="2" destOrd="0" presId="urn:microsoft.com/office/officeart/2016/7/layout/LinearBlockProcessNumbered"/>
    <dgm:cxn modelId="{73387B59-21B2-6746-975D-C14AA242B583}" type="presParOf" srcId="{4101E194-7FED-BA40-A92E-300E402F64A0}" destId="{C61B94DA-D639-A24E-B4E1-ABACCB0842B4}" srcOrd="3" destOrd="0" presId="urn:microsoft.com/office/officeart/2016/7/layout/LinearBlockProcessNumbered"/>
    <dgm:cxn modelId="{2FA7C324-CC2F-FE45-BFFF-8C548F2F7133}" type="presParOf" srcId="{4101E194-7FED-BA40-A92E-300E402F64A0}" destId="{E2729637-239A-5441-8DC3-1E73D2F79916}" srcOrd="4" destOrd="0" presId="urn:microsoft.com/office/officeart/2016/7/layout/LinearBlockProcessNumbered"/>
    <dgm:cxn modelId="{B2E54591-7DC4-6E40-AC31-DAA69CEF7238}" type="presParOf" srcId="{E2729637-239A-5441-8DC3-1E73D2F79916}" destId="{66E25734-B316-8F4E-B22C-D1D2451737A6}" srcOrd="0" destOrd="0" presId="urn:microsoft.com/office/officeart/2016/7/layout/LinearBlockProcessNumbered"/>
    <dgm:cxn modelId="{2C053050-4F0F-504F-8122-9068737CB7C3}" type="presParOf" srcId="{E2729637-239A-5441-8DC3-1E73D2F79916}" destId="{AD8C50C8-5B8C-974B-BF7D-A5DFE98C9C44}" srcOrd="1" destOrd="0" presId="urn:microsoft.com/office/officeart/2016/7/layout/LinearBlockProcessNumbered"/>
    <dgm:cxn modelId="{3A300C72-0127-E240-B1FB-04B17A9E6553}" type="presParOf" srcId="{E2729637-239A-5441-8DC3-1E73D2F79916}" destId="{051F56D7-A696-F54C-931B-017B716A204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DADDF-CD7E-B34F-8073-436B27DCA6B0}">
      <dsp:nvSpPr>
        <dsp:cNvPr id="0" name=""/>
        <dsp:cNvSpPr/>
      </dsp:nvSpPr>
      <dsp:spPr>
        <a:xfrm>
          <a:off x="853" y="0"/>
          <a:ext cx="3457295" cy="3689350"/>
        </a:xfrm>
        <a:prstGeom prst="rect">
          <a:avLst/>
        </a:prstGeom>
        <a:solidFill>
          <a:srgbClr val="00427A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0" rIns="34150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Learn to build and evaluate ML models for weather forecasting for use in your research</a:t>
          </a:r>
        </a:p>
      </dsp:txBody>
      <dsp:txXfrm>
        <a:off x="853" y="1475740"/>
        <a:ext cx="3457295" cy="2213610"/>
      </dsp:txXfrm>
    </dsp:sp>
    <dsp:sp modelId="{AF5BBA6B-6FC8-6D46-8691-C6B98DD2A28A}">
      <dsp:nvSpPr>
        <dsp:cNvPr id="0" name=""/>
        <dsp:cNvSpPr/>
      </dsp:nvSpPr>
      <dsp:spPr>
        <a:xfrm>
          <a:off x="853" y="0"/>
          <a:ext cx="3457295" cy="147574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165100" rIns="34150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853" y="0"/>
        <a:ext cx="3457295" cy="1475740"/>
      </dsp:txXfrm>
    </dsp:sp>
    <dsp:sp modelId="{701FD564-57B3-8249-9FEF-00608BDAC407}">
      <dsp:nvSpPr>
        <dsp:cNvPr id="0" name=""/>
        <dsp:cNvSpPr/>
      </dsp:nvSpPr>
      <dsp:spPr>
        <a:xfrm>
          <a:off x="3734733" y="0"/>
          <a:ext cx="3457295" cy="3689350"/>
        </a:xfrm>
        <a:prstGeom prst="rect">
          <a:avLst/>
        </a:prstGeom>
        <a:solidFill>
          <a:srgbClr val="009749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0" rIns="34150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Understand what the models are doing in the background so that you can extend them</a:t>
          </a:r>
        </a:p>
      </dsp:txBody>
      <dsp:txXfrm>
        <a:off x="3734733" y="1475740"/>
        <a:ext cx="3457295" cy="2213610"/>
      </dsp:txXfrm>
    </dsp:sp>
    <dsp:sp modelId="{36D27448-1ED2-5845-A2C3-11BCECD53E53}">
      <dsp:nvSpPr>
        <dsp:cNvPr id="0" name=""/>
        <dsp:cNvSpPr/>
      </dsp:nvSpPr>
      <dsp:spPr>
        <a:xfrm>
          <a:off x="3734733" y="0"/>
          <a:ext cx="3457295" cy="147574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165100" rIns="34150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34733" y="0"/>
        <a:ext cx="3457295" cy="1475740"/>
      </dsp:txXfrm>
    </dsp:sp>
    <dsp:sp modelId="{66E25734-B316-8F4E-B22C-D1D2451737A6}">
      <dsp:nvSpPr>
        <dsp:cNvPr id="0" name=""/>
        <dsp:cNvSpPr/>
      </dsp:nvSpPr>
      <dsp:spPr>
        <a:xfrm>
          <a:off x="7468612" y="0"/>
          <a:ext cx="3457295" cy="3689350"/>
        </a:xfrm>
        <a:prstGeom prst="rect">
          <a:avLst/>
        </a:prstGeom>
        <a:solidFill>
          <a:srgbClr val="00959F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0" rIns="34150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Work with real meteorological datasets and simulations</a:t>
          </a:r>
        </a:p>
      </dsp:txBody>
      <dsp:txXfrm>
        <a:off x="7468612" y="1475740"/>
        <a:ext cx="3457295" cy="2213610"/>
      </dsp:txXfrm>
    </dsp:sp>
    <dsp:sp modelId="{AD8C50C8-5B8C-974B-BF7D-A5DFE98C9C44}">
      <dsp:nvSpPr>
        <dsp:cNvPr id="0" name=""/>
        <dsp:cNvSpPr/>
      </dsp:nvSpPr>
      <dsp:spPr>
        <a:xfrm>
          <a:off x="7468612" y="0"/>
          <a:ext cx="3457295" cy="147574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165100" rIns="34150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68612" y="0"/>
        <a:ext cx="3457295" cy="1475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AF13-2809-9544-9651-1E9FCBB11C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0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BF90-A221-6D5D-A217-46B8FEF4EB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5570" y="5137738"/>
            <a:ext cx="9144000" cy="661812"/>
          </a:xfrm>
        </p:spPr>
        <p:txBody>
          <a:bodyPr>
            <a:normAutofit/>
          </a:bodyPr>
          <a:lstStyle>
            <a:lvl1pPr marL="0" indent="0" algn="l">
              <a:buNone/>
              <a:defRPr sz="35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Andrew Parnell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29 September 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82730"/>
            <a:ext cx="4921049" cy="30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9D6CD3-4049-A1EF-32DF-B784EA48F43A}"/>
              </a:ext>
            </a:extLst>
          </p:cNvPr>
          <p:cNvSpPr txBox="1"/>
          <p:nvPr userDrawn="1"/>
        </p:nvSpPr>
        <p:spPr>
          <a:xfrm>
            <a:off x="870860" y="1262017"/>
            <a:ext cx="42671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0195A0"/>
                </a:solidFill>
              </a:rPr>
              <a:t>Headline</a:t>
            </a:r>
            <a:endParaRPr lang="en-US" sz="4500" b="1" dirty="0">
              <a:solidFill>
                <a:schemeClr val="bg1"/>
              </a:solidFill>
            </a:endParaRPr>
          </a:p>
          <a:p>
            <a:r>
              <a:rPr lang="en-US" sz="2500" dirty="0">
                <a:solidFill>
                  <a:schemeClr val="bg1"/>
                </a:solidFill>
              </a:rPr>
              <a:t>Lorem ipsum dolor sit </a:t>
            </a:r>
            <a:r>
              <a:rPr lang="en-US" sz="2500" dirty="0" err="1">
                <a:solidFill>
                  <a:schemeClr val="bg1"/>
                </a:solidFill>
              </a:rPr>
              <a:t>amet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consectetuer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adipiscing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elit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Fusce</a:t>
            </a:r>
            <a:r>
              <a:rPr lang="en-US" sz="2500" dirty="0">
                <a:solidFill>
                  <a:schemeClr val="bg1"/>
                </a:solidFill>
              </a:rPr>
              <a:t> auctor </a:t>
            </a:r>
            <a:r>
              <a:rPr lang="en-US" sz="2500" dirty="0" err="1">
                <a:solidFill>
                  <a:schemeClr val="bg1"/>
                </a:solidFill>
              </a:rPr>
              <a:t>turpis</a:t>
            </a:r>
            <a:r>
              <a:rPr lang="en-US" sz="2500" dirty="0">
                <a:solidFill>
                  <a:schemeClr val="bg1"/>
                </a:solidFill>
              </a:rPr>
              <a:t> sit </a:t>
            </a:r>
            <a:r>
              <a:rPr lang="en-US" sz="2500" dirty="0" err="1">
                <a:solidFill>
                  <a:schemeClr val="bg1"/>
                </a:solidFill>
              </a:rPr>
              <a:t>amet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pede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facilisis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eleifend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Suspendisse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potenti</a:t>
            </a:r>
            <a:r>
              <a:rPr lang="en-US" sz="2500" dirty="0">
                <a:solidFill>
                  <a:schemeClr val="bg1"/>
                </a:solidFill>
              </a:rPr>
              <a:t>. In </a:t>
            </a:r>
            <a:r>
              <a:rPr lang="en-US" sz="2500" dirty="0" err="1">
                <a:solidFill>
                  <a:schemeClr val="bg1"/>
                </a:solidFill>
              </a:rPr>
              <a:t>sapien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purus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feugiat</a:t>
            </a:r>
            <a:r>
              <a:rPr lang="en-US" sz="2500" dirty="0">
                <a:solidFill>
                  <a:schemeClr val="bg1"/>
                </a:solidFill>
              </a:rPr>
              <a:t> sed, </a:t>
            </a:r>
            <a:r>
              <a:rPr lang="en-US" sz="2500" dirty="0" err="1">
                <a:solidFill>
                  <a:schemeClr val="bg1"/>
                </a:solidFill>
              </a:rPr>
              <a:t>tristique</a:t>
            </a:r>
            <a:r>
              <a:rPr lang="en-US" sz="2500" dirty="0">
                <a:solidFill>
                  <a:schemeClr val="bg1"/>
                </a:solidFill>
              </a:rPr>
              <a:t> non, semper sed, diam. 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F66AB7-00EC-F435-3D9F-B63B7BA0260A}"/>
              </a:ext>
            </a:extLst>
          </p:cNvPr>
          <p:cNvSpPr txBox="1"/>
          <p:nvPr userDrawn="1"/>
        </p:nvSpPr>
        <p:spPr>
          <a:xfrm>
            <a:off x="870860" y="1262017"/>
            <a:ext cx="42671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0195A0"/>
                </a:solidFill>
              </a:rPr>
              <a:t>Headline</a:t>
            </a:r>
          </a:p>
          <a:p>
            <a:r>
              <a:rPr lang="en-US" sz="2500" dirty="0">
                <a:solidFill>
                  <a:srgbClr val="134579"/>
                </a:solidFill>
              </a:rPr>
              <a:t>Lorem ipsum dolor sit </a:t>
            </a:r>
            <a:r>
              <a:rPr lang="en-US" sz="2500" dirty="0" err="1">
                <a:solidFill>
                  <a:srgbClr val="134579"/>
                </a:solidFill>
              </a:rPr>
              <a:t>amet</a:t>
            </a:r>
            <a:r>
              <a:rPr lang="en-US" sz="2500" dirty="0">
                <a:solidFill>
                  <a:srgbClr val="134579"/>
                </a:solidFill>
              </a:rPr>
              <a:t>, </a:t>
            </a:r>
            <a:r>
              <a:rPr lang="en-US" sz="2500" dirty="0" err="1">
                <a:solidFill>
                  <a:srgbClr val="134579"/>
                </a:solidFill>
              </a:rPr>
              <a:t>consectetuer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adipiscing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elit</a:t>
            </a:r>
            <a:r>
              <a:rPr lang="en-US" sz="2500" dirty="0">
                <a:solidFill>
                  <a:srgbClr val="134579"/>
                </a:solidFill>
              </a:rPr>
              <a:t>. </a:t>
            </a:r>
            <a:r>
              <a:rPr lang="en-US" sz="2500" dirty="0" err="1">
                <a:solidFill>
                  <a:srgbClr val="134579"/>
                </a:solidFill>
              </a:rPr>
              <a:t>Fusce</a:t>
            </a:r>
            <a:r>
              <a:rPr lang="en-US" sz="2500" dirty="0">
                <a:solidFill>
                  <a:srgbClr val="134579"/>
                </a:solidFill>
              </a:rPr>
              <a:t> auctor </a:t>
            </a:r>
            <a:r>
              <a:rPr lang="en-US" sz="2500" dirty="0" err="1">
                <a:solidFill>
                  <a:srgbClr val="134579"/>
                </a:solidFill>
              </a:rPr>
              <a:t>turpis</a:t>
            </a:r>
            <a:r>
              <a:rPr lang="en-US" sz="2500" dirty="0">
                <a:solidFill>
                  <a:srgbClr val="134579"/>
                </a:solidFill>
              </a:rPr>
              <a:t> sit </a:t>
            </a:r>
            <a:r>
              <a:rPr lang="en-US" sz="2500" dirty="0" err="1">
                <a:solidFill>
                  <a:srgbClr val="134579"/>
                </a:solidFill>
              </a:rPr>
              <a:t>amet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pede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facilisis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eleifend</a:t>
            </a:r>
            <a:r>
              <a:rPr lang="en-US" sz="2500" dirty="0">
                <a:solidFill>
                  <a:srgbClr val="134579"/>
                </a:solidFill>
              </a:rPr>
              <a:t>. </a:t>
            </a:r>
            <a:r>
              <a:rPr lang="en-US" sz="2500" dirty="0" err="1">
                <a:solidFill>
                  <a:srgbClr val="134579"/>
                </a:solidFill>
              </a:rPr>
              <a:t>Suspendisse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potenti</a:t>
            </a:r>
            <a:r>
              <a:rPr lang="en-US" sz="2500" dirty="0">
                <a:solidFill>
                  <a:srgbClr val="134579"/>
                </a:solidFill>
              </a:rPr>
              <a:t>. In </a:t>
            </a:r>
            <a:r>
              <a:rPr lang="en-US" sz="2500" dirty="0" err="1">
                <a:solidFill>
                  <a:srgbClr val="134579"/>
                </a:solidFill>
              </a:rPr>
              <a:t>sapien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purus</a:t>
            </a:r>
            <a:r>
              <a:rPr lang="en-US" sz="2500" dirty="0">
                <a:solidFill>
                  <a:srgbClr val="134579"/>
                </a:solidFill>
              </a:rPr>
              <a:t>, </a:t>
            </a:r>
            <a:r>
              <a:rPr lang="en-US" sz="2500" dirty="0" err="1">
                <a:solidFill>
                  <a:srgbClr val="134579"/>
                </a:solidFill>
              </a:rPr>
              <a:t>feugiat</a:t>
            </a:r>
            <a:r>
              <a:rPr lang="en-US" sz="2500" dirty="0">
                <a:solidFill>
                  <a:srgbClr val="134579"/>
                </a:solidFill>
              </a:rPr>
              <a:t> sed, </a:t>
            </a:r>
            <a:r>
              <a:rPr lang="en-US" sz="2500" dirty="0" err="1">
                <a:solidFill>
                  <a:srgbClr val="134579"/>
                </a:solidFill>
              </a:rPr>
              <a:t>tristique</a:t>
            </a:r>
            <a:r>
              <a:rPr lang="en-US" sz="2500" dirty="0">
                <a:solidFill>
                  <a:srgbClr val="134579"/>
                </a:solidFill>
              </a:rPr>
              <a:t> non, semper sed, diam. 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77855F-4F17-6D28-EA0F-222C7008956E}"/>
              </a:ext>
            </a:extLst>
          </p:cNvPr>
          <p:cNvSpPr txBox="1"/>
          <p:nvPr userDrawn="1"/>
        </p:nvSpPr>
        <p:spPr>
          <a:xfrm>
            <a:off x="8102148" y="1262017"/>
            <a:ext cx="35020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bg1"/>
                </a:solidFill>
              </a:rPr>
              <a:t>Lorem ipsum dolor sit </a:t>
            </a:r>
            <a:r>
              <a:rPr lang="en-US" sz="3500" b="1" dirty="0" err="1">
                <a:solidFill>
                  <a:schemeClr val="bg1"/>
                </a:solidFill>
              </a:rPr>
              <a:t>amet</a:t>
            </a:r>
            <a:r>
              <a:rPr lang="en-US" sz="3500" b="1" dirty="0">
                <a:solidFill>
                  <a:schemeClr val="bg1"/>
                </a:solidFill>
              </a:rPr>
              <a:t>, </a:t>
            </a:r>
            <a:r>
              <a:rPr lang="en-US" sz="3500" b="1" dirty="0" err="1">
                <a:solidFill>
                  <a:schemeClr val="bg1"/>
                </a:solidFill>
              </a:rPr>
              <a:t>consectetuer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 err="1">
                <a:solidFill>
                  <a:schemeClr val="bg1"/>
                </a:solidFill>
              </a:rPr>
              <a:t>adipiscing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 err="1">
                <a:solidFill>
                  <a:schemeClr val="bg1"/>
                </a:solidFill>
              </a:rPr>
              <a:t>elit</a:t>
            </a:r>
            <a:r>
              <a:rPr lang="en-US" sz="35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71DA-D60D-D35A-E47B-5FA26CA6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53E2E-470E-95C5-51E2-05E3A8D2F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F805A-CFBD-3EDE-CEA5-D9C176AFC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CF596-9689-AAE0-EB02-A5FC5B45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839B-90DF-FA46-9D52-D10060A86ADB}" type="datetime3">
              <a:rPr lang="en-IE" smtClean="0"/>
              <a:t>29 September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DE89B-5300-4620-2799-FDF71EF5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4D06F-FFF5-76DE-1856-09FAF204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8821-5E86-3F78-E8C1-97FE12B4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A6995-33E0-11A7-5C8E-30C5D37E7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44B98-D9D5-FA61-2C88-B342496A1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81F9E-80A5-8162-4581-DEAD3738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2174-D4B7-E74D-A582-5C71C550CABE}" type="datetime3">
              <a:rPr lang="en-IE" smtClean="0"/>
              <a:t>29 September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0CFA2-E855-56A7-2D4D-CD2F9676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913ED-C0DC-9C4A-9CA7-38FD1E69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BF90-A221-6D5D-A217-46B8FEF4EB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5570" y="5137738"/>
            <a:ext cx="9144000" cy="661812"/>
          </a:xfrm>
        </p:spPr>
        <p:txBody>
          <a:bodyPr>
            <a:normAutofit/>
          </a:bodyPr>
          <a:lstStyle>
            <a:lvl1pPr marL="0" indent="0" algn="l">
              <a:buNone/>
              <a:defRPr sz="35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Andrew Parnell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29 September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BF90-A221-6D5D-A217-46B8FEF4EB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5570" y="5137738"/>
            <a:ext cx="9144000" cy="661812"/>
          </a:xfrm>
        </p:spPr>
        <p:txBody>
          <a:bodyPr>
            <a:normAutofit/>
          </a:bodyPr>
          <a:lstStyle>
            <a:lvl1pPr marL="0" indent="0" algn="l">
              <a:buNone/>
              <a:defRPr sz="35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Andrew Parnell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29 September 2025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A09E1-70FE-9852-483A-38FAC966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6900-CA2A-2D43-9641-C5C0DD2D22D3}" type="datetime3">
              <a:rPr lang="en-IE" smtClean="0"/>
              <a:t>29 September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CDAEB-ECE1-93D0-4968-B0F78E22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A910-F8E0-D541-83F2-2CFD6E718762}" type="datetime3">
              <a:rPr lang="en-IE" smtClean="0"/>
              <a:t>29 September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C9051-66F9-6E83-2AFF-2DEEFE39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B59-D3F3-5B43-BDD1-6C7B7CFD2AA6}" type="datetime3">
              <a:rPr lang="en-IE" smtClean="0"/>
              <a:t>29 September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2D247-1B5B-5B1D-21E6-0237F292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DCF-3644-8C44-AE36-2C59F897E125}" type="datetime3">
              <a:rPr lang="en-IE" smtClean="0"/>
              <a:t>29 September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064C77-022D-3743-A04E-645624933D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8B8ED-D310-53BD-6BF7-B80F6B548FE2}"/>
              </a:ext>
            </a:extLst>
          </p:cNvPr>
          <p:cNvSpPr txBox="1"/>
          <p:nvPr userDrawn="1"/>
        </p:nvSpPr>
        <p:spPr>
          <a:xfrm>
            <a:off x="870860" y="1262017"/>
            <a:ext cx="7380512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</a:rPr>
              <a:t>Headline</a:t>
            </a:r>
          </a:p>
          <a:p>
            <a:r>
              <a:rPr lang="en-US" sz="2500" dirty="0">
                <a:solidFill>
                  <a:schemeClr val="bg1"/>
                </a:solidFill>
              </a:rPr>
              <a:t>Lorem ipsum dolor sit </a:t>
            </a:r>
            <a:r>
              <a:rPr lang="en-US" sz="2500" dirty="0" err="1">
                <a:solidFill>
                  <a:schemeClr val="bg1"/>
                </a:solidFill>
              </a:rPr>
              <a:t>amet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consectetuer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adipiscing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elit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Fusce</a:t>
            </a:r>
            <a:r>
              <a:rPr lang="en-US" sz="2500" dirty="0">
                <a:solidFill>
                  <a:schemeClr val="bg1"/>
                </a:solidFill>
              </a:rPr>
              <a:t> auctor </a:t>
            </a:r>
            <a:r>
              <a:rPr lang="en-US" sz="2500" dirty="0" err="1">
                <a:solidFill>
                  <a:schemeClr val="bg1"/>
                </a:solidFill>
              </a:rPr>
              <a:t>turpis</a:t>
            </a:r>
            <a:r>
              <a:rPr lang="en-US" sz="2500" dirty="0">
                <a:solidFill>
                  <a:schemeClr val="bg1"/>
                </a:solidFill>
              </a:rPr>
              <a:t> sit </a:t>
            </a:r>
            <a:r>
              <a:rPr lang="en-US" sz="2500" dirty="0" err="1">
                <a:solidFill>
                  <a:schemeClr val="bg1"/>
                </a:solidFill>
              </a:rPr>
              <a:t>amet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pede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facilisis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eleifend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Suspendisse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potenti</a:t>
            </a:r>
            <a:r>
              <a:rPr lang="en-US" sz="2500" dirty="0">
                <a:solidFill>
                  <a:schemeClr val="bg1"/>
                </a:solidFill>
              </a:rPr>
              <a:t>. In </a:t>
            </a:r>
            <a:r>
              <a:rPr lang="en-US" sz="2500" dirty="0" err="1">
                <a:solidFill>
                  <a:schemeClr val="bg1"/>
                </a:solidFill>
              </a:rPr>
              <a:t>sapien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purus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feugiat</a:t>
            </a:r>
            <a:r>
              <a:rPr lang="en-US" sz="2500" dirty="0">
                <a:solidFill>
                  <a:schemeClr val="bg1"/>
                </a:solidFill>
              </a:rPr>
              <a:t> sed, </a:t>
            </a:r>
            <a:r>
              <a:rPr lang="en-US" sz="2500" dirty="0" err="1">
                <a:solidFill>
                  <a:schemeClr val="bg1"/>
                </a:solidFill>
              </a:rPr>
              <a:t>tristique</a:t>
            </a:r>
            <a:r>
              <a:rPr lang="en-US" sz="2500" dirty="0">
                <a:solidFill>
                  <a:schemeClr val="bg1"/>
                </a:solidFill>
              </a:rPr>
              <a:t> non, semper sed, diam. Ut </a:t>
            </a:r>
            <a:r>
              <a:rPr lang="en-US" sz="2500" dirty="0" err="1">
                <a:solidFill>
                  <a:schemeClr val="bg1"/>
                </a:solidFill>
              </a:rPr>
              <a:t>sem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nisl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rhoncus</a:t>
            </a:r>
            <a:r>
              <a:rPr lang="en-US" sz="2500" dirty="0">
                <a:solidFill>
                  <a:schemeClr val="bg1"/>
                </a:solidFill>
              </a:rPr>
              <a:t> id, lacinia </a:t>
            </a:r>
            <a:r>
              <a:rPr lang="en-US" sz="2500" dirty="0" err="1">
                <a:solidFill>
                  <a:schemeClr val="bg1"/>
                </a:solidFill>
              </a:rPr>
              <a:t>quis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consequat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scelerisque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pede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Aliquam</a:t>
            </a:r>
            <a:r>
              <a:rPr lang="en-US" sz="2500" dirty="0">
                <a:solidFill>
                  <a:schemeClr val="bg1"/>
                </a:solidFill>
              </a:rPr>
              <a:t> fermentum </a:t>
            </a:r>
            <a:r>
              <a:rPr lang="en-US" sz="2500" dirty="0" err="1">
                <a:solidFill>
                  <a:schemeClr val="bg1"/>
                </a:solidFill>
              </a:rPr>
              <a:t>eleifend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nulla</a:t>
            </a:r>
            <a:r>
              <a:rPr lang="en-US" sz="2500" dirty="0">
                <a:solidFill>
                  <a:schemeClr val="bg1"/>
                </a:solidFill>
              </a:rPr>
              <a:t>. Cum sociis </a:t>
            </a:r>
            <a:r>
              <a:rPr lang="en-US" sz="2500" dirty="0" err="1">
                <a:solidFill>
                  <a:schemeClr val="bg1"/>
                </a:solidFill>
              </a:rPr>
              <a:t>natoque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penatibus</a:t>
            </a:r>
            <a:r>
              <a:rPr lang="en-US" sz="2500" dirty="0">
                <a:solidFill>
                  <a:schemeClr val="bg1"/>
                </a:solidFill>
              </a:rPr>
              <a:t> et </a:t>
            </a:r>
            <a:r>
              <a:rPr lang="en-US" sz="2500" dirty="0" err="1">
                <a:solidFill>
                  <a:schemeClr val="bg1"/>
                </a:solidFill>
              </a:rPr>
              <a:t>magnis</a:t>
            </a:r>
            <a:r>
              <a:rPr lang="en-US" sz="2500" dirty="0">
                <a:solidFill>
                  <a:schemeClr val="bg1"/>
                </a:solidFill>
              </a:rPr>
              <a:t> dis parturient </a:t>
            </a:r>
            <a:r>
              <a:rPr lang="en-US" sz="2500" dirty="0" err="1">
                <a:solidFill>
                  <a:schemeClr val="bg1"/>
                </a:solidFill>
              </a:rPr>
              <a:t>montes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nascetur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ridiculus</a:t>
            </a:r>
            <a:r>
              <a:rPr lang="en-US" sz="2500" dirty="0">
                <a:solidFill>
                  <a:schemeClr val="bg1"/>
                </a:solidFill>
              </a:rPr>
              <a:t> mus. Vestibulum et </a:t>
            </a:r>
            <a:r>
              <a:rPr lang="en-US" sz="2500" dirty="0" err="1">
                <a:solidFill>
                  <a:schemeClr val="bg1"/>
                </a:solidFill>
              </a:rPr>
              <a:t>leo</a:t>
            </a:r>
            <a:r>
              <a:rPr lang="en-US" sz="2500" dirty="0">
                <a:solidFill>
                  <a:schemeClr val="bg1"/>
                </a:solidFill>
              </a:rPr>
              <a:t> vitae </a:t>
            </a:r>
            <a:r>
              <a:rPr lang="en-US" sz="2500" dirty="0" err="1">
                <a:solidFill>
                  <a:schemeClr val="bg1"/>
                </a:solidFill>
              </a:rPr>
              <a:t>tortor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facilisis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aliquet</a:t>
            </a:r>
            <a:r>
              <a:rPr lang="en-US" sz="2500" dirty="0">
                <a:solidFill>
                  <a:schemeClr val="bg1"/>
                </a:solidFill>
              </a:rPr>
              <a:t>. Nam </a:t>
            </a:r>
            <a:r>
              <a:rPr lang="en-US" sz="2500" dirty="0" err="1">
                <a:solidFill>
                  <a:schemeClr val="bg1"/>
                </a:solidFill>
              </a:rPr>
              <a:t>dapibus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hendrerit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orci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Curabitur</a:t>
            </a:r>
            <a:r>
              <a:rPr lang="en-US" sz="2500" dirty="0">
                <a:solidFill>
                  <a:schemeClr val="bg1"/>
                </a:solidFill>
              </a:rPr>
              <a:t> non </a:t>
            </a:r>
            <a:r>
              <a:rPr lang="en-US" sz="2500" dirty="0" err="1">
                <a:solidFill>
                  <a:schemeClr val="bg1"/>
                </a:solidFill>
              </a:rPr>
              <a:t>metus</a:t>
            </a:r>
            <a:r>
              <a:rPr lang="en-US" sz="2500" dirty="0">
                <a:solidFill>
                  <a:schemeClr val="bg1"/>
                </a:solidFill>
              </a:rPr>
              <a:t> in </a:t>
            </a:r>
            <a:r>
              <a:rPr lang="en-US" sz="2500" dirty="0" err="1">
                <a:solidFill>
                  <a:schemeClr val="bg1"/>
                </a:solidFill>
              </a:rPr>
              <a:t>lacus</a:t>
            </a:r>
            <a:r>
              <a:rPr lang="en-US" sz="2500" dirty="0">
                <a:solidFill>
                  <a:schemeClr val="bg1"/>
                </a:solidFill>
              </a:rPr>
              <a:t> semper </a:t>
            </a:r>
            <a:r>
              <a:rPr lang="en-US" sz="2500" dirty="0" err="1">
                <a:solidFill>
                  <a:schemeClr val="bg1"/>
                </a:solidFill>
              </a:rPr>
              <a:t>suscipit</a:t>
            </a:r>
            <a:r>
              <a:rPr lang="en-US" sz="25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2D11B-86E8-4721-E4FB-781C5E6FA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18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28D5F-B017-3B47-9775-DA319F6143FF}" type="datetime3">
              <a:rPr lang="en-IE" smtClean="0"/>
              <a:t>29 September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Andrew Parnell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  <p:sldLayoutId id="2147483656" r:id="rId13"/>
    <p:sldLayoutId id="2147483657" r:id="rId1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STAT41130: AI for Weather and Climate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74F5A3-057F-773E-959B-7314793A8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Parnell</a:t>
            </a:r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94C2-B4AA-9A48-F920-5D2A76C25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1: Linear regression to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2009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A120-1202-8AE5-DFAC-25DDCF55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5A62-DC06-E7D8-81AF-73D612FA8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 of linear regression (LR)</a:t>
            </a:r>
          </a:p>
          <a:p>
            <a:r>
              <a:rPr lang="en-US" dirty="0"/>
              <a:t>How to fit linear regression models</a:t>
            </a:r>
          </a:p>
          <a:p>
            <a:r>
              <a:rPr lang="en-US" dirty="0"/>
              <a:t>Thinking about LR as a neural network</a:t>
            </a:r>
          </a:p>
          <a:p>
            <a:r>
              <a:rPr lang="en-US" dirty="0"/>
              <a:t>Fitting LR like a neural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72336-29DC-7DA0-B5E0-2014BFDB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81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270D7-83C7-0E25-FD69-9C6AA84C5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blue dots&#10;&#10;AI-generated content may be incorrect.">
            <a:extLst>
              <a:ext uri="{FF2B5EF4-FFF2-40B4-BE49-F238E27FC236}">
                <a16:creationId xmlns:a16="http://schemas.microsoft.com/office/drawing/2014/main" id="{B703DE0C-9F1D-A591-D2F7-BA1A594FC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313" y="1025912"/>
            <a:ext cx="6840192" cy="51301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078923-5F17-ED8D-A8EE-21E4EFB8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787"/>
          </a:xfrm>
        </p:spPr>
        <p:txBody>
          <a:bodyPr anchor="b">
            <a:normAutofit/>
          </a:bodyPr>
          <a:lstStyle/>
          <a:p>
            <a:r>
              <a:rPr lang="en-US" sz="3800" dirty="0"/>
              <a:t>Drawing straight lines of best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4034F-DE23-570D-08AB-66BCC7D1ED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141" y="1497489"/>
                <a:ext cx="5127702" cy="414929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200" dirty="0"/>
                  <a:t>Super simple data set: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= [16.09, 15.56, 15.85, 15.69, 15.01]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= [17.62, 14.88, 16.32, 16.28, 14.96]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= temperature yesterday</a:t>
                </a:r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= temperature today</a:t>
                </a:r>
              </a:p>
              <a:p>
                <a:r>
                  <a:rPr lang="en-US" sz="2200" dirty="0"/>
                  <a:t>Want a simple straight line of best fit through the data to predict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from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4034F-DE23-570D-08AB-66BCC7D1ED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141" y="1497489"/>
                <a:ext cx="5127702" cy="4149290"/>
              </a:xfrm>
              <a:blipFill>
                <a:blip r:embed="rId3"/>
                <a:stretch>
                  <a:fillRect l="-1485" t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E063B-173D-7821-35E2-C74F79D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12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FCEB-82A8-B970-517B-7C71684A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028F32-5FC2-5FDE-9662-5F224BBE26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linear regression model can be 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are our inputs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our outputs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weight (or a regression coefficient)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 bias (or intercept)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is an error (or residual) leftover term</a:t>
                </a:r>
              </a:p>
              <a:p>
                <a:r>
                  <a:rPr lang="en-US" dirty="0"/>
                  <a:t>Idea: optimize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by </a:t>
                </a:r>
                <a:r>
                  <a:rPr lang="en-US" dirty="0" err="1"/>
                  <a:t>minimising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(Calculation on board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 smtClean="0">
                            <a:solidFill>
                              <a:srgbClr val="009749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00974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9749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974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solidFill>
                      <a:srgbClr val="009749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028F32-5FC2-5FDE-9662-5F224BBE26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51" t="-3354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806D1-A9D5-7985-54B4-53E5BB21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2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AC593-BB66-DD39-7ACA-9F541CE80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7E33-D1E2-49B9-78F8-87A48C5E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0E96-A1BC-E110-FA04-5E0F90C61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 = 0.5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sum_of_squares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((y - (b + w * X)) ** 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sum_of_squares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Residual sum of squares for b=0, w=0.5: 339.3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 = 1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sum_of_squares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((y - (b + w * X)) ** 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sum_of_squares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Residual sum of squares for b=1, w=1: 4.6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B6CF4-1942-8F12-56B3-CE1E0BB3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89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1777E-AE3A-3C05-9614-100477AC2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9E3D-B35E-32F7-BE3E-796B79C7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3B96D90-E3BB-CDC8-36C0-395CDC0B1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(weight) controls the slope of the line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(bias) shifts the line up or down</a:t>
                </a:r>
              </a:p>
              <a:p>
                <a:r>
                  <a:rPr lang="en-US" dirty="0"/>
                  <a:t>This model predicts </a:t>
                </a:r>
                <a:r>
                  <a:rPr lang="en-US" i="1" dirty="0"/>
                  <a:t>continuous</a:t>
                </a:r>
                <a:r>
                  <a:rPr lang="en-US" dirty="0"/>
                  <a:t> target values</a:t>
                </a:r>
              </a:p>
              <a:p>
                <a:r>
                  <a:rPr lang="en-US" dirty="0"/>
                  <a:t>Assumes linearity between input and output</a:t>
                </a:r>
              </a:p>
              <a:p>
                <a:r>
                  <a:rPr lang="en-US" dirty="0"/>
                  <a:t>Can fit this model exactly using calculus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3B96D90-E3BB-CDC8-36C0-395CDC0B1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025A-8867-9E76-E927-62BF3CC1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3280B-16F1-3BB7-C35F-F7B34FBFE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75D2-9757-92D7-24E7-90080F61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FAF7864-B7D8-FC74-E94F-1BBBCA2D3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‘best’ values of b and w will be found when we minimize the sum of squares</a:t>
                </a:r>
              </a:p>
              <a:p>
                <a:r>
                  <a:rPr lang="en-US" dirty="0"/>
                  <a:t>Define the predicted values: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E" b="0" dirty="0"/>
              </a:p>
              <a:p>
                <a:r>
                  <a:rPr lang="en-US" dirty="0"/>
                  <a:t>Then the residual sum of squares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I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E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I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This is like the root mean square error: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IE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I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E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RMSE is nice because it’s in the same units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(temperature)</a:t>
                </a:r>
              </a:p>
              <a:p>
                <a:r>
                  <a:rPr lang="en-US" dirty="0"/>
                  <a:t>Your mission: find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that minimize the values of RMSE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FAF7864-B7D8-FC74-E94F-1BBBCA2D3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2744" r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176B5-1578-320A-74B7-741F231D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85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933F-D985-536E-8B37-3F41A54F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via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04B95-B004-E5D8-DEE0-A67DADEEFC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0427A"/>
                    </a:solidFill>
                  </a:rPr>
                  <a:t>Iterative algorithm to minimize the loss function</a:t>
                </a:r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0427A"/>
                    </a:solidFill>
                  </a:rPr>
                  <a:t>Computes the gradient of the loss function (i.e. partial derivatives) with respect to parameters</a:t>
                </a:r>
              </a:p>
              <a:p>
                <a:pPr marL="190500" indent="-190500">
                  <a:buSzPct val="100000"/>
                  <a:buChar char="•"/>
                </a:pPr>
                <a:r>
                  <a:rPr lang="en-US" dirty="0">
                    <a:solidFill>
                      <a:srgbClr val="00427A"/>
                    </a:solidFill>
                  </a:rPr>
                  <a:t>Pick a learning rate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427A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00427A"/>
                    </a:solidFill>
                  </a:rPr>
                  <a:t> </a:t>
                </a:r>
                <a:endParaRPr lang="en-US" sz="2800" dirty="0">
                  <a:solidFill>
                    <a:srgbClr val="00427A"/>
                  </a:solidFill>
                </a:endParaRPr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0427A"/>
                    </a:solidFill>
                  </a:rPr>
                  <a:t>Update rule: </a:t>
                </a:r>
              </a:p>
              <a:p>
                <a:pPr marL="0" indent="0" algn="ctr"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← 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i="1" dirty="0" smtClean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2800" b="0" i="1" dirty="0" smtClean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E" sz="2800" b="0" i="1" dirty="0" smtClean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← 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i="1" dirty="0" smtClean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00427A"/>
                  </a:solidFill>
                </a:endParaRPr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0427A"/>
                    </a:solidFill>
                  </a:rPr>
                  <a:t>Repeat until convergence (i.e. a very small change in loss function value)</a:t>
                </a:r>
              </a:p>
              <a:p>
                <a:pPr marL="190500" indent="-190500">
                  <a:buSzPct val="100000"/>
                  <a:buChar char="•"/>
                </a:pPr>
                <a:r>
                  <a:rPr lang="en-US" dirty="0">
                    <a:solidFill>
                      <a:srgbClr val="009749"/>
                    </a:solidFill>
                  </a:rPr>
                  <a:t>(Calculation: derivatives of the loss function)</a:t>
                </a:r>
                <a:endParaRPr lang="en-US" sz="2800" dirty="0">
                  <a:solidFill>
                    <a:srgbClr val="00974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04B95-B004-E5D8-DEE0-A67DADEEF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6" t="-2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E6FF0-C686-5068-42A7-945A7C09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46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F358B-9FDE-8CD1-BCB1-B9D0647BE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57F8-789E-DFFD-436E-60DAA9AD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9E7C8-A0DF-7833-3225-D2451C762E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0: Provide initial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and learning rate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1: Compute the loss (RMSE) with current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2: Calculate gradients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(numerically or algebraically)</a:t>
                </a:r>
              </a:p>
              <a:p>
                <a:r>
                  <a:rPr lang="en-US" dirty="0"/>
                  <a:t>Step 3: Update parameters</a:t>
                </a:r>
                <a:r>
                  <a:rPr lang="en-IE" dirty="0"/>
                  <a:t> via the update rule</a:t>
                </a:r>
                <a:endParaRPr lang="en-US" dirty="0"/>
              </a:p>
              <a:p>
                <a:r>
                  <a:rPr lang="en-US" dirty="0"/>
                  <a:t>Repeat until convergence</a:t>
                </a:r>
              </a:p>
              <a:p>
                <a:r>
                  <a:rPr lang="en-US" dirty="0"/>
                  <a:t>Each iteration is called an </a:t>
                </a:r>
                <a:r>
                  <a:rPr lang="en-US" i="1" dirty="0"/>
                  <a:t>epoch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9E7C8-A0DF-7833-3225-D2451C762E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 r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8895A-96CE-B062-C0FD-BBABAE7C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4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DC664-7579-A09D-17BF-71E33554B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0A9D-3BB1-6484-2F9C-3777D590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DFE7-80B5-37C7-325D-667F9302A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258701" cy="414929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w, b = 0.0, 0.0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alpha = 0.01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epochs = 100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losses = []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epoch in range(epochs):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compute_gradients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y, w, b)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 -=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 -=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loss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predict(X, w, b))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epoch % 10 == 0: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f'Epoch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{epoch}, Loss: {loss:.4f}, w: {w:.4f}, b: {b:.4f}')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losses.append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(loss)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96421-2D07-4D31-3101-0FD138D4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4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CD2E-CCE6-5C58-BD47-638FA2E4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A97C9-B9DB-169D-4540-562B92298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round table</a:t>
            </a:r>
          </a:p>
          <a:p>
            <a:r>
              <a:rPr lang="en-US" dirty="0"/>
              <a:t>Inspiration for this course:</a:t>
            </a:r>
          </a:p>
          <a:p>
            <a:pPr lvl="1"/>
            <a:r>
              <a:rPr lang="en-US" dirty="0"/>
              <a:t>AI by Hand by Tom Yeh: </a:t>
            </a:r>
            <a:r>
              <a:rPr lang="en-US" dirty="0" err="1"/>
              <a:t>www.byhand.ai</a:t>
            </a:r>
            <a:endParaRPr lang="en-US" dirty="0"/>
          </a:p>
          <a:p>
            <a:pPr lvl="1"/>
            <a:r>
              <a:rPr lang="en-US" dirty="0"/>
              <a:t>Artificial Intelligence Forecasting System (AIFS), </a:t>
            </a:r>
          </a:p>
          <a:p>
            <a:pPr lvl="1"/>
            <a:r>
              <a:rPr lang="en-US" dirty="0"/>
              <a:t>Anemoi: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ecmwf</a:t>
            </a:r>
            <a:r>
              <a:rPr lang="en-US" dirty="0"/>
              <a:t>/</a:t>
            </a:r>
            <a:r>
              <a:rPr lang="en-US" dirty="0" err="1"/>
              <a:t>anemoi</a:t>
            </a:r>
            <a:r>
              <a:rPr lang="en-US" dirty="0"/>
              <a:t>-core</a:t>
            </a:r>
          </a:p>
          <a:p>
            <a:r>
              <a:rPr lang="en-US" dirty="0"/>
              <a:t>This is a hands-on course, mixing manual calculation and coding</a:t>
            </a:r>
          </a:p>
          <a:p>
            <a:r>
              <a:rPr lang="en-US" dirty="0"/>
              <a:t>Weather and climate is a motivating application, but the ideas can be applied more widely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ED1C5-3E0F-6088-5498-20F37CAA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90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71F57-7D65-BE4A-186D-F34F1697D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B422-FC18-E3A5-2FD7-5038AC00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DEED-65DC-2713-6DAE-DE11852A8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0, Loss: 8.1828, w: 0.5015, b: 0.0320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10, Loss: 0.7277, w: 1.0198, b: 0.0649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20, Loss: 0.7276, w: 1.0204, b: 0.0647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30, Loss: 0.7276, w: 1.0204, b: 0.0645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40, Loss: 0.7276, w: 1.0204, b: 0.0643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50, Loss: 0.7276, w: 1.0204, b: 0.0640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60, Loss: 0.7276, w: 1.0204, b: 0.0638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70, Loss: 0.7276, w: 1.0204, b: 0.0636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80, Loss: 0.7276, w: 1.0205, b: 0.0634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90, Loss: 0.7276, w: 1.0205, b: 0.0631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86FCC-E5EC-AF71-0532-4221806A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37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1F1A9-3EDA-14B1-7B20-AFF1B5C20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6F5F-8287-A9E7-F83C-96652088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/>
              <a:t>Plotting the fit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C9CFE7-C67E-A0B2-6A7B-77BB70E12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3979"/>
            <a:ext cx="6353372" cy="5019163"/>
          </a:xfrm>
          <a:prstGeom prst="rect">
            <a:avLst/>
          </a:prstGeo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948C05F8-119F-B58E-4E28-1923526B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154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EA65-A1B3-0883-D42C-CF114A6C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A6AF5-3673-BB08-ED36-081204366B2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190500" indent="-190500">
                  <a:buSzPct val="10000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30A18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>
                    <a:solidFill>
                      <a:srgbClr val="030A18"/>
                    </a:solidFill>
                  </a:rPr>
                  <a:t> controls the step size in gradient descent</a:t>
                </a:r>
                <a:endParaRPr lang="en-US" sz="2800" dirty="0"/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30A18"/>
                    </a:solidFill>
                  </a:rPr>
                  <a:t>Too small: slow convergence; too large: divergence</a:t>
                </a:r>
                <a:endParaRPr lang="en-US" sz="2800" dirty="0"/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30A18"/>
                    </a:solidFill>
                  </a:rPr>
                  <a:t>Often chosen empirically or via learning rate schedules</a:t>
                </a:r>
                <a:endParaRPr lang="en-US" sz="2800" dirty="0"/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30A18"/>
                    </a:solidFill>
                  </a:rPr>
                  <a:t>Adaptive optimizers (e.g. Adam, </a:t>
                </a:r>
                <a:r>
                  <a:rPr lang="en-US" sz="2800" dirty="0" err="1">
                    <a:solidFill>
                      <a:srgbClr val="030A18"/>
                    </a:solidFill>
                  </a:rPr>
                  <a:t>RMSProp</a:t>
                </a:r>
                <a:r>
                  <a:rPr lang="en-US" sz="2800" dirty="0">
                    <a:solidFill>
                      <a:srgbClr val="030A18"/>
                    </a:solidFill>
                  </a:rPr>
                  <a:t>) adjust the rate automatically</a:t>
                </a:r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A6AF5-3673-BB08-ED36-081204366B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 r="-2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7A055-DEA0-A8C2-C97B-9840310E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Chart 0">
            <a:extLst>
              <a:ext uri="{FF2B5EF4-FFF2-40B4-BE49-F238E27FC236}">
                <a16:creationId xmlns:a16="http://schemas.microsoft.com/office/drawing/2014/main" id="{F9467F58-BE77-21BC-5FB3-72A370E1E6F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4352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1C68-E4C9-D712-C1FE-91A3DE23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Parameter trajectories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D51CE3-1CC8-7BA1-89BF-91C7FFEE6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5" y="2421924"/>
            <a:ext cx="4640971" cy="3711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DDA876-962C-55D3-CCE3-A990A25E4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047" y="2421924"/>
            <a:ext cx="4757879" cy="37111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6B39D-B898-FABF-12ED-EE676E53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19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38C6-8316-5133-7678-1D1A23CD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vs stochastic gradient descent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50DBD-0539-09D1-5A65-48E9411C7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GD: uses entire dataset each iteration; smooth but computationally heavy</a:t>
            </a:r>
          </a:p>
          <a:p>
            <a:r>
              <a:rPr lang="en-US" dirty="0"/>
              <a:t>Stochastic GD: updates using fewer samples; faster but noisy</a:t>
            </a:r>
          </a:p>
          <a:p>
            <a:r>
              <a:rPr lang="en-US" dirty="0"/>
              <a:t>Mini‑batch GD: compromise between the two</a:t>
            </a:r>
          </a:p>
          <a:p>
            <a:r>
              <a:rPr lang="en-US" dirty="0"/>
              <a:t>Noise in SGD can help escape shallow minima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94D14-2C67-4C28-E6C6-1BBDA46B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94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C3F1-05B4-AAD4-8584-BD4DE4C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itchFamily="34" charset="0"/>
                <a:ea typeface="Arial" pitchFamily="34" charset="-122"/>
                <a:cs typeface="Arial" pitchFamily="34" charset="-120"/>
              </a:rPr>
              <a:t>Feature Scaling &amp; Normalization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85883-F31D-BC7D-E103-A90737D04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 indent="-190500">
              <a:buSzPct val="100000"/>
              <a:buChar char="•"/>
            </a:pPr>
            <a:r>
              <a:rPr lang="en-US" sz="2800" dirty="0"/>
              <a:t>Inputs on different scales slow down optimization</a:t>
            </a:r>
          </a:p>
          <a:p>
            <a:pPr marL="190500" indent="-190500">
              <a:buSzPct val="100000"/>
              <a:buChar char="•"/>
            </a:pPr>
            <a:r>
              <a:rPr lang="en-US" sz="2800" dirty="0"/>
              <a:t>Standardize by removing the mean and scaling to unit variance</a:t>
            </a:r>
          </a:p>
          <a:p>
            <a:pPr marL="190500" indent="-190500">
              <a:buSzPct val="100000"/>
              <a:buChar char="•"/>
            </a:pPr>
            <a:r>
              <a:rPr lang="en-US" sz="2800" dirty="0"/>
              <a:t>Alternatively scale to [0,1] range (min–max scaling)</a:t>
            </a:r>
          </a:p>
          <a:p>
            <a:pPr marL="190500" indent="-190500">
              <a:buSzPct val="100000"/>
              <a:buChar char="•"/>
            </a:pPr>
            <a:r>
              <a:rPr lang="en-US" sz="2800" dirty="0"/>
              <a:t>Improves numerical stability and convergence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42344-B622-9FA5-5450-6993E2F8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3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5DC1-D0D4-8770-DEDE-A39DD10E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practical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EB48-5307-580E-B7B7-D8ACB3400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 the loss on training and validation sets</a:t>
            </a:r>
          </a:p>
          <a:p>
            <a:r>
              <a:rPr lang="en-US" dirty="0"/>
              <a:t>Stop training when validation loss stops improving (early stopping)</a:t>
            </a:r>
          </a:p>
          <a:p>
            <a:r>
              <a:rPr lang="en-US" dirty="0"/>
              <a:t>Try different learning rates and schedules</a:t>
            </a:r>
          </a:p>
          <a:p>
            <a:r>
              <a:rPr lang="en-US" dirty="0"/>
              <a:t>Shuffle the data when using stochastic or mini‑batch GD</a:t>
            </a:r>
          </a:p>
          <a:p>
            <a:r>
              <a:rPr lang="en-US" dirty="0"/>
              <a:t>Use </a:t>
            </a:r>
            <a:r>
              <a:rPr lang="en-US" i="1" dirty="0"/>
              <a:t>cross‑validation </a:t>
            </a:r>
            <a:r>
              <a:rPr lang="en-US" dirty="0"/>
              <a:t>to select hyperparameters (e.g. learning rate)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137A5-D76E-541E-FA2A-C2EF1541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78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C581-630C-9C65-7D75-18A427AB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some 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EF0EA9-20BA-7C0D-BFD9-14097F937E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More than one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(feature) variable</a:t>
                </a:r>
              </a:p>
              <a:p>
                <a:r>
                  <a:rPr lang="en-US" dirty="0"/>
                  <a:t>Move from regression (continuous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to classification (binary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EF0EA9-20BA-7C0D-BFD9-14097F937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E4B11-083E-B023-5F27-3BA4DF9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10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2BE2E-C420-5D3C-7483-F2CA132FB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83DE-E69A-76DE-4BC4-92E041CA5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Extension 1: multiple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EF92DE-9EE6-6682-167A-B27235D001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7033" y="2198362"/>
                <a:ext cx="5119387" cy="391777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is temperature yesterday,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is rainfall yesterday</a:t>
                </a:r>
              </a:p>
              <a:p>
                <a:r>
                  <a:rPr lang="en-US" sz="2000" dirty="0"/>
                  <a:t>New predict function: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predict(X1, X2, w1, w2, b):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w1 * X1 + w2 * X2 + b</a:t>
                </a:r>
              </a:p>
              <a:p>
                <a:r>
                  <a:rPr lang="en-US" sz="2000" dirty="0"/>
                  <a:t>New gradients </a:t>
                </a:r>
                <a:r>
                  <a:rPr lang="en-US" sz="2000" dirty="0">
                    <a:solidFill>
                      <a:srgbClr val="009749"/>
                    </a:solidFill>
                  </a:rPr>
                  <a:t>(calculation)</a:t>
                </a:r>
              </a:p>
              <a:p>
                <a:r>
                  <a:rPr lang="en-US" sz="2000" dirty="0"/>
                  <a:t>New updates for b, w1, and w2 </a:t>
                </a:r>
                <a:r>
                  <a:rPr lang="en-US" sz="2000" dirty="0">
                    <a:solidFill>
                      <a:srgbClr val="009749"/>
                    </a:solidFill>
                  </a:rPr>
                  <a:t>(calculation)</a:t>
                </a:r>
              </a:p>
              <a:p>
                <a:r>
                  <a:rPr lang="en-US" sz="2000" dirty="0"/>
                  <a:t>Otherwise identical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EF92DE-9EE6-6682-167A-B27235D001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7033" y="2198362"/>
                <a:ext cx="5119387" cy="3917773"/>
              </a:xfrm>
              <a:blipFill>
                <a:blip r:embed="rId2"/>
                <a:stretch>
                  <a:fillRect l="-1238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51EB03E-914F-7F3A-3F9C-F636BE17F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458" y="2184914"/>
            <a:ext cx="4754323" cy="37559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E17D1-E2D1-6B6E-2EB3-FA4D0606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 sz="1000"/>
              <a:pPr>
                <a:spcAft>
                  <a:spcPts val="600"/>
                </a:spcAft>
              </a:pPr>
              <a:t>28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815713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B0AF-22E0-0852-AB3B-DFEB3A0D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2: classification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A7021-7BA6-3D8B-0E08-F9E37C027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was defined as either hot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dirty="0"/>
                  <a:t>) or cold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When we make a prediction, we need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to be between 0 and 1 (or exactly 0 and 1)</a:t>
                </a:r>
              </a:p>
              <a:p>
                <a:r>
                  <a:rPr lang="en-US" dirty="0"/>
                  <a:t>Use an </a:t>
                </a:r>
                <a:r>
                  <a:rPr lang="en-US" i="1" dirty="0"/>
                  <a:t>activation function </a:t>
                </a:r>
                <a:r>
                  <a:rPr lang="en-US" dirty="0"/>
                  <a:t>to make predictions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sigmoid(x):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1 / (1 +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np.exp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(-x))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y_pred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sigmoid(w1 * X + w2 * X2 + b)</a:t>
                </a:r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(show calculations)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A7021-7BA6-3D8B-0E08-F9E37C027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0" t="-3354" r="-2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F472D-B371-DD0A-BEF8-EACB3EB4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7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69361-7BB8-50C7-0B85-81FAACF39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D364-1EC0-916C-8601-9F056E76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3572-F3A9-A8CD-B1B7-6558F6EAA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All information at: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andrewcparnell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/STAT41130</a:t>
            </a:r>
          </a:p>
          <a:p>
            <a:r>
              <a:rPr lang="en-US" dirty="0"/>
              <a:t>Contains slides (PPT files), code (Python script files), and worksheets</a:t>
            </a:r>
          </a:p>
          <a:p>
            <a:r>
              <a:rPr lang="en-US" dirty="0"/>
              <a:t>To access the material either:</a:t>
            </a:r>
          </a:p>
          <a:p>
            <a:pPr lvl="1"/>
            <a:r>
              <a:rPr lang="en-US" dirty="0"/>
              <a:t>Use git directly to download the materials</a:t>
            </a:r>
          </a:p>
          <a:p>
            <a:pPr lvl="1"/>
            <a:r>
              <a:rPr lang="en-US" dirty="0"/>
              <a:t>Go to the website and click: Code -&gt; Download Zip</a:t>
            </a:r>
          </a:p>
          <a:p>
            <a:r>
              <a:rPr lang="en-US" dirty="0"/>
              <a:t>If you find typos/bugs either:</a:t>
            </a:r>
          </a:p>
          <a:p>
            <a:pPr lvl="1"/>
            <a:r>
              <a:rPr lang="en-US" dirty="0"/>
              <a:t>Let me know (basic)</a:t>
            </a:r>
          </a:p>
          <a:p>
            <a:pPr lvl="1"/>
            <a:r>
              <a:rPr lang="en-US" dirty="0"/>
              <a:t>File an issue on the GitHub page (intermediate)</a:t>
            </a:r>
          </a:p>
          <a:p>
            <a:pPr lvl="1"/>
            <a:r>
              <a:rPr lang="en-US" dirty="0"/>
              <a:t>Create a Pull Request and fix it yourself (advanced, and most helpful)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C871B-19E6-0C6F-EDB7-E160D110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6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7796-C9DF-1946-71C4-223521E5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5CDAE-C064-FD95-26D3-D050A5F7F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binary_cross_entropy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epsilon = 1e-15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np.clip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epsilon, 1 - epsilon)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+ (1 -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/>
              <a:t>The clipping and the epsilon avoid us from creating log(0)</a:t>
            </a:r>
          </a:p>
          <a:p>
            <a:r>
              <a:rPr lang="en-US" dirty="0"/>
              <a:t>When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dirty="0"/>
              <a:t>it’s just the log of the prediction, and when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 </a:t>
            </a:r>
            <a:r>
              <a:rPr lang="en-US" dirty="0"/>
              <a:t>it’s the log of 1 minus the prediction</a:t>
            </a:r>
          </a:p>
          <a:p>
            <a:r>
              <a:rPr lang="en-US" dirty="0"/>
              <a:t>Averaged over all the data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47A1A-AF71-AAE3-3969-502F7EE3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28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27A5-0DD0-9B7F-5763-0EBF0777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BB26E9-1588-C9E1-ABE4-7A52DB151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300"/>
              <a:t>Epoch 0, Loss: 0.6931, w1: 0.0013, w2: -0.0127, b: -0.0001</a:t>
            </a:r>
          </a:p>
          <a:p>
            <a:pPr marL="0"/>
            <a:r>
              <a:rPr lang="en-US" sz="1300"/>
              <a:t>Epoch 10, Loss: 0.6091, w1: 0.0146, w2: -0.1398, b: -0.0014</a:t>
            </a:r>
          </a:p>
          <a:p>
            <a:pPr marL="0"/>
            <a:r>
              <a:rPr lang="en-US" sz="1300"/>
              <a:t>Epoch 20, Loss: 0.5366, w1: 0.0279, w2: -0.2670, b: -0.0026</a:t>
            </a:r>
          </a:p>
          <a:p>
            <a:pPr marL="0"/>
            <a:r>
              <a:rPr lang="en-US" sz="1300"/>
              <a:t>Epoch 30, Loss: 0.4747, w1: 0.0412, w2: -0.3941, b: -0.0038</a:t>
            </a:r>
          </a:p>
          <a:p>
            <a:pPr marL="0"/>
            <a:r>
              <a:rPr lang="en-US" sz="1300"/>
              <a:t>Epoch 40, Loss: 0.4223, w1: 0.0545, w2: -0.5212, b: -0.0051</a:t>
            </a:r>
          </a:p>
          <a:p>
            <a:pPr marL="0"/>
            <a:r>
              <a:rPr lang="en-US" sz="1300"/>
              <a:t>Epoch 50, Loss: 0.3782, w1: 0.0678, w2: -0.6483, b: -0.0063</a:t>
            </a:r>
          </a:p>
          <a:p>
            <a:pPr marL="0"/>
            <a:r>
              <a:rPr lang="en-US" sz="1300"/>
              <a:t>Epoch 60, Loss: 0.3409, w1: 0.0810, w2: -0.7755, b: -0.0075</a:t>
            </a:r>
          </a:p>
          <a:p>
            <a:pPr marL="0"/>
            <a:r>
              <a:rPr lang="en-US" sz="1300"/>
              <a:t>Epoch 70, Loss: 0.3094, w1: 0.0943, w2: -0.9026, b: -0.0088</a:t>
            </a:r>
          </a:p>
          <a:p>
            <a:pPr marL="0"/>
            <a:r>
              <a:rPr lang="en-US" sz="1300"/>
              <a:t>Epoch 80, Loss: 0.2826, w1: 0.1076, w2: -1.0297, b: -0.0100</a:t>
            </a:r>
          </a:p>
          <a:p>
            <a:pPr marL="0"/>
            <a:r>
              <a:rPr lang="en-US" sz="1300"/>
              <a:t>Epoch 90, Loss: 0.2597, w1: 0.1209, w2: -1.1568, b: -0.0112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0A3D39-9CC1-3901-AF1F-41A056F193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3485" y="2184914"/>
            <a:ext cx="4680268" cy="37559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620EF-1F61-9E47-4B18-6686DB97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03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FE1B84-3F3C-6B9E-6093-B6092FF6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3EDD81-3B6D-9CD6-BE0C-51BB1B79C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ingredients: loss function, prediction function, gradients</a:t>
            </a:r>
          </a:p>
          <a:p>
            <a:r>
              <a:rPr lang="en-US" dirty="0"/>
              <a:t>Loop through using gradient descent to </a:t>
            </a:r>
            <a:r>
              <a:rPr lang="en-US" dirty="0" err="1"/>
              <a:t>optimise</a:t>
            </a:r>
            <a:r>
              <a:rPr lang="en-US" dirty="0"/>
              <a:t> the weights and the biases</a:t>
            </a:r>
          </a:p>
          <a:p>
            <a:r>
              <a:rPr lang="en-US" dirty="0"/>
              <a:t>Run over epochs until the parameters converge</a:t>
            </a:r>
          </a:p>
          <a:p>
            <a:r>
              <a:rPr lang="en-US" dirty="0"/>
              <a:t>Use the final values as your final model to predict</a:t>
            </a:r>
          </a:p>
          <a:p>
            <a:r>
              <a:rPr lang="en-US" dirty="0"/>
              <a:t>All code available to re-create these plots in the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90A18-A560-5695-75DD-4C31F55A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1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5EC70-35CA-5E43-0581-A4B32D1CE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1FF7-128E-37EF-3C50-57944E2D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7244F-9C4A-88B2-8E6B-5DB4D291C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if you have Ubuntu or similar Linux running on your computer</a:t>
            </a:r>
          </a:p>
          <a:p>
            <a:r>
              <a:rPr lang="en-US" dirty="0"/>
              <a:t>Look at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/>
              <a:t> folder in the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r>
              <a:rPr lang="en-US" dirty="0"/>
              <a:t>We can go through how to set this up</a:t>
            </a:r>
          </a:p>
          <a:p>
            <a:r>
              <a:rPr lang="en-US" dirty="0"/>
              <a:t>Use VS code for coding</a:t>
            </a:r>
          </a:p>
          <a:p>
            <a:r>
              <a:rPr lang="en-US" dirty="0"/>
              <a:t>Install the requirements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requirements.txt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file and ensure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set_up.py</a:t>
            </a:r>
            <a:r>
              <a:rPr lang="en-US" dirty="0"/>
              <a:t> script runs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6A9C1-FEAB-2021-9892-D7050597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9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6677-BC70-884E-B0A4-FE47B64D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00427A"/>
                </a:solidFill>
              </a:rPr>
              <a:t>Aims of this course</a:t>
            </a:r>
            <a:r>
              <a:rPr lang="en-US" sz="4000" dirty="0">
                <a:solidFill>
                  <a:srgbClr val="FFFFFF"/>
                </a:solidFill>
              </a:rPr>
              <a:t> this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FB019-B7E9-E333-0AEF-FD51C7AB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ADC098-4E80-38B9-65C0-3871B8B9696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24537454"/>
              </p:ext>
            </p:extLst>
          </p:nvPr>
        </p:nvGraphicFramePr>
        <p:xfrm>
          <a:off x="838200" y="1941286"/>
          <a:ext cx="10926762" cy="368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98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5F45-1F2E-A6B6-2334-A8394BA8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course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7ED20-AA55-1D9D-60FA-4BA8D6815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996"/>
            <a:ext cx="8348602" cy="4149290"/>
          </a:xfrm>
        </p:spPr>
        <p:txBody>
          <a:bodyPr>
            <a:normAutofit/>
          </a:bodyPr>
          <a:lstStyle/>
          <a:p>
            <a:r>
              <a:rPr lang="en-US" dirty="0"/>
              <a:t>Designed for students with either AI or weather/climate background</a:t>
            </a:r>
          </a:p>
          <a:p>
            <a:r>
              <a:rPr lang="en-US" dirty="0"/>
              <a:t>No deep prior experience in either area required</a:t>
            </a:r>
          </a:p>
          <a:p>
            <a:r>
              <a:rPr lang="en-US" dirty="0"/>
              <a:t>Collaboration across disciplines is strongly encouraged</a:t>
            </a:r>
          </a:p>
          <a:p>
            <a:r>
              <a:rPr lang="en-US" dirty="0"/>
              <a:t>Lots of interaction and group work</a:t>
            </a:r>
          </a:p>
          <a:p>
            <a:r>
              <a:rPr lang="en-US" dirty="0"/>
              <a:t>Main expert tools you need are: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83854E-C3A8-FECA-5924-7792ED597CF9}"/>
                  </a:ext>
                </a:extLst>
              </p:cNvPr>
              <p:cNvSpPr txBox="1"/>
              <p:nvPr/>
            </p:nvSpPr>
            <p:spPr>
              <a:xfrm>
                <a:off x="1116157" y="4823590"/>
                <a:ext cx="6846372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600" i="1" smtClean="0">
                        <a:solidFill>
                          <a:srgbClr val="00427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E" sz="9600" b="0" i="1" smtClean="0">
                        <a:solidFill>
                          <a:srgbClr val="00427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427A"/>
                    </a:solidFill>
                  </a:rPr>
                  <a:t>and</a:t>
                </a:r>
                <a:r>
                  <a:rPr lang="en-US" sz="9600" dirty="0">
                    <a:solidFill>
                      <a:srgbClr val="00427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E" sz="9600" b="0" i="1" smtClean="0">
                        <a:solidFill>
                          <a:srgbClr val="00427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9600" dirty="0">
                  <a:solidFill>
                    <a:srgbClr val="00427A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83854E-C3A8-FECA-5924-7792ED597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57" y="4823590"/>
                <a:ext cx="6846372" cy="1477328"/>
              </a:xfrm>
              <a:prstGeom prst="rect">
                <a:avLst/>
              </a:prstGeom>
              <a:blipFill>
                <a:blip r:embed="rId2"/>
                <a:stretch>
                  <a:fillRect t="-7627" b="-36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FA386-C664-7FBA-1DC1-50102DA9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6DEA-5DDB-67CA-BC6D-6A765E9E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81D2-D2A4-3C25-7269-4D3329E2F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 + 4 days:</a:t>
            </a:r>
          </a:p>
          <a:p>
            <a:pPr lvl="1"/>
            <a:r>
              <a:rPr lang="en-US" dirty="0"/>
              <a:t>2 ~1-hour lectures in the morning</a:t>
            </a:r>
          </a:p>
          <a:p>
            <a:pPr lvl="1"/>
            <a:r>
              <a:rPr lang="en-US" dirty="0"/>
              <a:t>1 ~1-hour guided coding class</a:t>
            </a:r>
          </a:p>
          <a:p>
            <a:pPr lvl="1"/>
            <a:r>
              <a:rPr lang="en-US" dirty="0"/>
              <a:t>2-3 hour self-guided coding exercise sheets in the afternoon</a:t>
            </a:r>
          </a:p>
          <a:p>
            <a:r>
              <a:rPr lang="en-US" dirty="0"/>
              <a:t>Computing labs use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Lectures start from assuming no knowledge about NNs</a:t>
            </a:r>
          </a:p>
          <a:p>
            <a:r>
              <a:rPr lang="en-US" dirty="0"/>
              <a:t>Expect short quizzes, coding tasks, and pen-and-paper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BD3BD-20B9-EB1A-F871-A3C1C60C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3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4B0A-99AF-1B23-9CEF-CC62D701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(week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8611-2EDA-8CDF-8AA2-9AC795A3F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and neural networks</a:t>
            </a:r>
          </a:p>
          <a:p>
            <a:r>
              <a:rPr lang="en-US" dirty="0"/>
              <a:t>NNs and back-propagation</a:t>
            </a:r>
          </a:p>
          <a:p>
            <a:r>
              <a:rPr lang="en-US" dirty="0"/>
              <a:t>Deep learning</a:t>
            </a:r>
          </a:p>
          <a:p>
            <a:r>
              <a:rPr lang="en-US" dirty="0"/>
              <a:t>Convolutional NNs</a:t>
            </a:r>
          </a:p>
          <a:p>
            <a:r>
              <a:rPr lang="en-US" dirty="0"/>
              <a:t>Recurrent NNs</a:t>
            </a:r>
          </a:p>
          <a:p>
            <a:r>
              <a:rPr lang="en-US" dirty="0"/>
              <a:t>Graph NNs</a:t>
            </a:r>
          </a:p>
          <a:p>
            <a:r>
              <a:rPr lang="en-US" dirty="0"/>
              <a:t>Transformers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5E9C3-1976-DACA-3AE2-28F5B2DD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6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11DA0-E8E2-7F7E-C1FA-DA29DD79B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629C-5A78-79DC-8BF5-FA033BE0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(week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B038-32D6-BA06-2580-C5C6C714D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– data-driven weather forecasting</a:t>
            </a:r>
          </a:p>
          <a:p>
            <a:r>
              <a:rPr lang="en-US" dirty="0"/>
              <a:t>Effective data loading</a:t>
            </a:r>
          </a:p>
          <a:p>
            <a:r>
              <a:rPr lang="en-US" dirty="0"/>
              <a:t>Anemoi graphs</a:t>
            </a:r>
          </a:p>
          <a:p>
            <a:r>
              <a:rPr lang="en-US" dirty="0"/>
              <a:t>Anemoi training</a:t>
            </a:r>
          </a:p>
          <a:p>
            <a:r>
              <a:rPr lang="en-US" dirty="0"/>
              <a:t>Probabilistic training</a:t>
            </a:r>
          </a:p>
          <a:p>
            <a:r>
              <a:rPr lang="en-US" dirty="0"/>
              <a:t>Intro to parallel training</a:t>
            </a:r>
          </a:p>
          <a:p>
            <a:r>
              <a:rPr lang="en-US" dirty="0"/>
              <a:t>Hackathon across Anemoi packages</a:t>
            </a:r>
          </a:p>
          <a:p>
            <a:r>
              <a:rPr lang="en-US" dirty="0"/>
              <a:t>Anemoi profiling (interactive)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9814A-DE5D-C67D-CB2E-AC4F2971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9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02A83C7B-F822-7944-866C-9B03C97E46BB}" vid="{1B355044-B3D2-4447-9C50-160089DCAD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2006</Words>
  <Application>Microsoft Macintosh PowerPoint</Application>
  <PresentationFormat>Widescreen</PresentationFormat>
  <Paragraphs>254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Arial</vt:lpstr>
      <vt:lpstr>Calibri</vt:lpstr>
      <vt:lpstr>Cambria Math</vt:lpstr>
      <vt:lpstr>Courier New</vt:lpstr>
      <vt:lpstr>Office Theme</vt:lpstr>
      <vt:lpstr>STAT41130: AI for Weather and Climate</vt:lpstr>
      <vt:lpstr>Course Introduction</vt:lpstr>
      <vt:lpstr>Github repo</vt:lpstr>
      <vt:lpstr>Setup</vt:lpstr>
      <vt:lpstr>Aims of this course this course</vt:lpstr>
      <vt:lpstr>Who is this course for?</vt:lpstr>
      <vt:lpstr>Structure of course</vt:lpstr>
      <vt:lpstr>Syllabus (week 1)</vt:lpstr>
      <vt:lpstr>Syllabus (week 2)</vt:lpstr>
      <vt:lpstr>Lecture 1: Linear regression to Neural networks</vt:lpstr>
      <vt:lpstr>Learning outcomes</vt:lpstr>
      <vt:lpstr>Drawing straight lines of best fit</vt:lpstr>
      <vt:lpstr>Foundations of linear regression</vt:lpstr>
      <vt:lpstr>Python example</vt:lpstr>
      <vt:lpstr>More intuition</vt:lpstr>
      <vt:lpstr>The loss function</vt:lpstr>
      <vt:lpstr>Solution via gradient descent</vt:lpstr>
      <vt:lpstr>Algorithm</vt:lpstr>
      <vt:lpstr>In action</vt:lpstr>
      <vt:lpstr>In action</vt:lpstr>
      <vt:lpstr>Plotting the fit</vt:lpstr>
      <vt:lpstr>Learning rate</vt:lpstr>
      <vt:lpstr>Parameter trajectories</vt:lpstr>
      <vt:lpstr>Batch vs stochastic gradient descent</vt:lpstr>
      <vt:lpstr>Feature Scaling &amp; Normalization</vt:lpstr>
      <vt:lpstr>Other practical tips</vt:lpstr>
      <vt:lpstr>Next: some extensions</vt:lpstr>
      <vt:lpstr>Extension 1: multiple features</vt:lpstr>
      <vt:lpstr>Extension 2: classification </vt:lpstr>
      <vt:lpstr>New loss function</vt:lpstr>
      <vt:lpstr>Results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21</cp:revision>
  <dcterms:created xsi:type="dcterms:W3CDTF">2025-09-24T09:34:21Z</dcterms:created>
  <dcterms:modified xsi:type="dcterms:W3CDTF">2025-09-29T14:11:11Z</dcterms:modified>
</cp:coreProperties>
</file>