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323" r:id="rId4"/>
    <p:sldId id="324" r:id="rId5"/>
    <p:sldId id="325" r:id="rId6"/>
    <p:sldId id="263" r:id="rId7"/>
    <p:sldId id="326"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281" r:id="rId25"/>
    <p:sldId id="28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49"/>
    <a:srgbClr val="00427A"/>
    <a:srgbClr val="0095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59"/>
    <p:restoredTop sz="94671"/>
  </p:normalViewPr>
  <p:slideViewPr>
    <p:cSldViewPr snapToGrid="0">
      <p:cViewPr varScale="1">
        <p:scale>
          <a:sx n="173" d="100"/>
          <a:sy n="173" d="100"/>
        </p:scale>
        <p:origin x="21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Gradient magnitude</c:v>
                </c:pt>
              </c:strCache>
            </c:strRef>
          </c:tx>
          <c:spPr>
            <a:ln w="25400" cap="flat">
              <a:solidFill>
                <a:srgbClr val="C0504D"/>
              </a:solidFill>
              <a:prstDash val="solid"/>
              <a:round/>
            </a:ln>
            <a:effectLst/>
          </c:spPr>
          <c:marker>
            <c:symbol val="circle"/>
            <c:size val="6"/>
            <c:spPr>
              <a:solidFill>
                <a:srgbClr val="C0504D"/>
              </a:solidFill>
              <a:ln w="9525" cap="flat">
                <a:solidFill>
                  <a:srgbClr val="C0504D"/>
                </a:solidFill>
                <a:prstDash val="solid"/>
                <a:round/>
              </a:ln>
              <a:effectLst/>
            </c:spPr>
          </c:marker>
          <c:cat>
            <c:strRef>
              <c:f>Sheet1!$A$2:$A$11</c:f>
              <c:strCache>
                <c:ptCount val="10"/>
                <c:pt idx="0">
                  <c:v>t1</c:v>
                </c:pt>
                <c:pt idx="1">
                  <c:v>t2</c:v>
                </c:pt>
                <c:pt idx="2">
                  <c:v>t3</c:v>
                </c:pt>
                <c:pt idx="3">
                  <c:v>t4</c:v>
                </c:pt>
                <c:pt idx="4">
                  <c:v>t5</c:v>
                </c:pt>
                <c:pt idx="5">
                  <c:v>t6</c:v>
                </c:pt>
                <c:pt idx="6">
                  <c:v>t7</c:v>
                </c:pt>
                <c:pt idx="7">
                  <c:v>t8</c:v>
                </c:pt>
                <c:pt idx="8">
                  <c:v>t9</c:v>
                </c:pt>
                <c:pt idx="9">
                  <c:v>t10</c:v>
                </c:pt>
              </c:strCache>
            </c:strRef>
          </c:cat>
          <c:val>
            <c:numRef>
              <c:f>Sheet1!$B$2:$B$11</c:f>
              <c:numCache>
                <c:formatCode>General</c:formatCode>
                <c:ptCount val="10"/>
                <c:pt idx="0">
                  <c:v>1</c:v>
                </c:pt>
                <c:pt idx="1">
                  <c:v>0.60653065971263342</c:v>
                </c:pt>
                <c:pt idx="2">
                  <c:v>0.36787944117144233</c:v>
                </c:pt>
                <c:pt idx="3">
                  <c:v>0.22313016014842982</c:v>
                </c:pt>
                <c:pt idx="4">
                  <c:v>0.1353352832366127</c:v>
                </c:pt>
                <c:pt idx="5">
                  <c:v>8.20849986238988E-2</c:v>
                </c:pt>
                <c:pt idx="6">
                  <c:v>4.9787068367863944E-2</c:v>
                </c:pt>
                <c:pt idx="7">
                  <c:v>3.0197383422318501E-2</c:v>
                </c:pt>
                <c:pt idx="8">
                  <c:v>1.8315638888734179E-2</c:v>
                </c:pt>
                <c:pt idx="9">
                  <c:v>1.1108996538242306E-2</c:v>
                </c:pt>
              </c:numCache>
            </c:numRef>
          </c:val>
          <c:smooth val="0"/>
          <c:extLst>
            <c:ext xmlns:c16="http://schemas.microsoft.com/office/drawing/2014/chart" uri="{C3380CC4-5D6E-409C-BE32-E72D297353CC}">
              <c16:uniqueId val="{00000000-4906-484E-A7CC-79EBEC86E5CB}"/>
            </c:ext>
          </c:extLst>
        </c:ser>
        <c:dLbls>
          <c:showLegendKey val="0"/>
          <c:showVal val="0"/>
          <c:showCatName val="0"/>
          <c:showSerName val="0"/>
          <c:showPercent val="0"/>
          <c:showBubbleSize val="0"/>
        </c:dLbls>
        <c:marker val="1"/>
        <c:smooth val="0"/>
        <c:axId val="2094734554"/>
        <c:axId val="2094734552"/>
      </c:lineChart>
      <c:catAx>
        <c:axId val="2094734554"/>
        <c:scaling>
          <c:orientation val="minMax"/>
        </c:scaling>
        <c:delete val="0"/>
        <c:axPos val="b"/>
        <c:title>
          <c:tx>
            <c:rich>
              <a:bodyPr/>
              <a:lstStyle/>
              <a:p>
                <a:pPr>
                  <a:defRPr b="0" i="0" u="none" strike="noStrike">
                    <a:solidFill>
                      <a:srgbClr val="000000"/>
                    </a:solidFill>
                    <a:latin typeface="Arial"/>
                  </a:defRPr>
                </a:pPr>
                <a:r>
                  <a:rPr lang="en-IE" b="0" i="0" u="none" strike="noStrike">
                    <a:solidFill>
                      <a:srgbClr val="000000"/>
                    </a:solidFill>
                    <a:latin typeface="Arial"/>
                  </a:rPr>
                  <a:t>Time step</a:t>
                </a:r>
              </a:p>
            </c:rich>
          </c:tx>
          <c:overlay val="0"/>
        </c:title>
        <c:numFmt formatCode="General" sourceLinked="1"/>
        <c:majorTickMark val="out"/>
        <c:minorTickMark val="none"/>
        <c:tickLblPos val="low"/>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12700" cap="flat">
              <a:solidFill>
                <a:srgbClr val="888888"/>
              </a:solidFill>
              <a:prstDash val="solid"/>
              <a:round/>
            </a:ln>
          </c:spPr>
        </c:majorGridlines>
        <c:title>
          <c:tx>
            <c:rich>
              <a:bodyPr/>
              <a:lstStyle/>
              <a:p>
                <a:pPr>
                  <a:defRPr b="0" i="0" u="none" strike="noStrike">
                    <a:solidFill>
                      <a:srgbClr val="000000"/>
                    </a:solidFill>
                    <a:latin typeface="Arial"/>
                  </a:defRPr>
                </a:pPr>
                <a:r>
                  <a:rPr lang="en-IE" b="0" i="0" u="none" strike="noStrike">
                    <a:solidFill>
                      <a:srgbClr val="000000"/>
                    </a:solidFill>
                    <a:latin typeface="Arial"/>
                  </a:rPr>
                  <a:t>Gradient magnitude</a:t>
                </a:r>
              </a:p>
            </c:rich>
          </c:tx>
          <c:overlay val="0"/>
        </c:title>
        <c:numFmt formatCode="General" sourceLinked="0"/>
        <c:majorTickMark val="out"/>
        <c:minorTickMark val="none"/>
        <c:tickLblPos val="nextTo"/>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4"/>
        <c:crosses val="autoZero"/>
        <c:crossBetween val="between"/>
      </c:valAx>
      <c:spPr>
        <a:noFill/>
        <a:ln>
          <a:noFill/>
        </a:ln>
        <a:effectLst/>
      </c:spPr>
    </c:plotArea>
    <c:plotVisOnly val="1"/>
    <c:dispBlanksAs val="span"/>
    <c:showDLblsOverMax val="1"/>
  </c:chart>
  <c:spPr>
    <a:solidFill>
      <a:schemeClr val="bg1"/>
    </a:solid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Actual temp</c:v>
                </c:pt>
              </c:strCache>
            </c:strRef>
          </c:tx>
          <c:spPr>
            <a:ln w="25400" cap="flat">
              <a:solidFill>
                <a:srgbClr val="C0504D"/>
              </a:solidFill>
              <a:prstDash val="solid"/>
              <a:round/>
            </a:ln>
            <a:effectLst/>
          </c:spPr>
          <c:marker>
            <c:symbol val="circle"/>
            <c:size val="6"/>
            <c:spPr>
              <a:solidFill>
                <a:srgbClr val="C0504D"/>
              </a:solidFill>
              <a:ln w="9525" cap="flat">
                <a:solidFill>
                  <a:srgbClr val="C0504D"/>
                </a:solidFill>
                <a:prstDash val="solid"/>
                <a:round/>
              </a:ln>
              <a:effectLst/>
            </c:spPr>
          </c:marker>
          <c:cat>
            <c:strRef>
              <c:f>Sheet1!$A$2:$A$21</c:f>
              <c:strCache>
                <c:ptCount val="20"/>
                <c:pt idx="0">
                  <c:v>D1</c:v>
                </c:pt>
                <c:pt idx="1">
                  <c:v>D2</c:v>
                </c:pt>
                <c:pt idx="2">
                  <c:v>D3</c:v>
                </c:pt>
                <c:pt idx="3">
                  <c:v>D4</c:v>
                </c:pt>
                <c:pt idx="4">
                  <c:v>D5</c:v>
                </c:pt>
                <c:pt idx="5">
                  <c:v>D6</c:v>
                </c:pt>
                <c:pt idx="6">
                  <c:v>D7</c:v>
                </c:pt>
                <c:pt idx="7">
                  <c:v>D8</c:v>
                </c:pt>
                <c:pt idx="8">
                  <c:v>D9</c:v>
                </c:pt>
                <c:pt idx="9">
                  <c:v>D10</c:v>
                </c:pt>
                <c:pt idx="10">
                  <c:v>D11</c:v>
                </c:pt>
                <c:pt idx="11">
                  <c:v>D12</c:v>
                </c:pt>
                <c:pt idx="12">
                  <c:v>D13</c:v>
                </c:pt>
                <c:pt idx="13">
                  <c:v>D14</c:v>
                </c:pt>
                <c:pt idx="14">
                  <c:v>D15</c:v>
                </c:pt>
                <c:pt idx="15">
                  <c:v>D16</c:v>
                </c:pt>
                <c:pt idx="16">
                  <c:v>D17</c:v>
                </c:pt>
                <c:pt idx="17">
                  <c:v>D18</c:v>
                </c:pt>
                <c:pt idx="18">
                  <c:v>D19</c:v>
                </c:pt>
                <c:pt idx="19">
                  <c:v>D20</c:v>
                </c:pt>
              </c:strCache>
            </c:strRef>
          </c:cat>
          <c:val>
            <c:numRef>
              <c:f>Sheet1!$B$2:$B$21</c:f>
              <c:numCache>
                <c:formatCode>General</c:formatCode>
                <c:ptCount val="20"/>
                <c:pt idx="0">
                  <c:v>20.88</c:v>
                </c:pt>
                <c:pt idx="1">
                  <c:v>20.46</c:v>
                </c:pt>
                <c:pt idx="2">
                  <c:v>21.02</c:v>
                </c:pt>
                <c:pt idx="3">
                  <c:v>21.91</c:v>
                </c:pt>
                <c:pt idx="4">
                  <c:v>21.99</c:v>
                </c:pt>
                <c:pt idx="5">
                  <c:v>20.83</c:v>
                </c:pt>
                <c:pt idx="6">
                  <c:v>22.05</c:v>
                </c:pt>
                <c:pt idx="7">
                  <c:v>21.77</c:v>
                </c:pt>
                <c:pt idx="8">
                  <c:v>22.05</c:v>
                </c:pt>
                <c:pt idx="9">
                  <c:v>22.57</c:v>
                </c:pt>
                <c:pt idx="10">
                  <c:v>22.7</c:v>
                </c:pt>
                <c:pt idx="11">
                  <c:v>23.62</c:v>
                </c:pt>
                <c:pt idx="12">
                  <c:v>23.54</c:v>
                </c:pt>
                <c:pt idx="13">
                  <c:v>23.48</c:v>
                </c:pt>
                <c:pt idx="14">
                  <c:v>23.91</c:v>
                </c:pt>
                <c:pt idx="15">
                  <c:v>24.11</c:v>
                </c:pt>
                <c:pt idx="16">
                  <c:v>24.96</c:v>
                </c:pt>
                <c:pt idx="17">
                  <c:v>24.37</c:v>
                </c:pt>
                <c:pt idx="18">
                  <c:v>24.89</c:v>
                </c:pt>
                <c:pt idx="19">
                  <c:v>24.57</c:v>
                </c:pt>
              </c:numCache>
            </c:numRef>
          </c:val>
          <c:smooth val="0"/>
          <c:extLst>
            <c:ext xmlns:c16="http://schemas.microsoft.com/office/drawing/2014/chart" uri="{C3380CC4-5D6E-409C-BE32-E72D297353CC}">
              <c16:uniqueId val="{00000000-9A30-B440-A247-F9FC672FF2DA}"/>
            </c:ext>
          </c:extLst>
        </c:ser>
        <c:ser>
          <c:idx val="1"/>
          <c:order val="1"/>
          <c:tx>
            <c:strRef>
              <c:f>Sheet1!$C$1</c:f>
              <c:strCache>
                <c:ptCount val="1"/>
                <c:pt idx="0">
                  <c:v>Predicted temp</c:v>
                </c:pt>
              </c:strCache>
            </c:strRef>
          </c:tx>
          <c:spPr>
            <a:ln w="25400" cap="flat">
              <a:solidFill>
                <a:srgbClr val="4F81BD"/>
              </a:solidFill>
              <a:prstDash val="solid"/>
              <a:round/>
            </a:ln>
            <a:effectLst/>
          </c:spPr>
          <c:marker>
            <c:symbol val="circle"/>
            <c:size val="6"/>
            <c:spPr>
              <a:solidFill>
                <a:srgbClr val="4F81BD"/>
              </a:solidFill>
              <a:ln w="9525" cap="flat">
                <a:solidFill>
                  <a:srgbClr val="4F81BD"/>
                </a:solidFill>
                <a:prstDash val="solid"/>
                <a:round/>
              </a:ln>
              <a:effectLst/>
            </c:spPr>
          </c:marker>
          <c:cat>
            <c:strRef>
              <c:f>Sheet1!$A$2:$A$21</c:f>
              <c:strCache>
                <c:ptCount val="20"/>
                <c:pt idx="0">
                  <c:v>D1</c:v>
                </c:pt>
                <c:pt idx="1">
                  <c:v>D2</c:v>
                </c:pt>
                <c:pt idx="2">
                  <c:v>D3</c:v>
                </c:pt>
                <c:pt idx="3">
                  <c:v>D4</c:v>
                </c:pt>
                <c:pt idx="4">
                  <c:v>D5</c:v>
                </c:pt>
                <c:pt idx="5">
                  <c:v>D6</c:v>
                </c:pt>
                <c:pt idx="6">
                  <c:v>D7</c:v>
                </c:pt>
                <c:pt idx="7">
                  <c:v>D8</c:v>
                </c:pt>
                <c:pt idx="8">
                  <c:v>D9</c:v>
                </c:pt>
                <c:pt idx="9">
                  <c:v>D10</c:v>
                </c:pt>
                <c:pt idx="10">
                  <c:v>D11</c:v>
                </c:pt>
                <c:pt idx="11">
                  <c:v>D12</c:v>
                </c:pt>
                <c:pt idx="12">
                  <c:v>D13</c:v>
                </c:pt>
                <c:pt idx="13">
                  <c:v>D14</c:v>
                </c:pt>
                <c:pt idx="14">
                  <c:v>D15</c:v>
                </c:pt>
                <c:pt idx="15">
                  <c:v>D16</c:v>
                </c:pt>
                <c:pt idx="16">
                  <c:v>D17</c:v>
                </c:pt>
                <c:pt idx="17">
                  <c:v>D18</c:v>
                </c:pt>
                <c:pt idx="18">
                  <c:v>D19</c:v>
                </c:pt>
                <c:pt idx="19">
                  <c:v>D20</c:v>
                </c:pt>
              </c:strCache>
            </c:strRef>
          </c:cat>
          <c:val>
            <c:numRef>
              <c:f>Sheet1!$C$2:$C$21</c:f>
              <c:numCache>
                <c:formatCode>General</c:formatCode>
                <c:ptCount val="20"/>
                <c:pt idx="0">
                  <c:v>20.21</c:v>
                </c:pt>
                <c:pt idx="1">
                  <c:v>20.100000000000001</c:v>
                </c:pt>
                <c:pt idx="2">
                  <c:v>20.2</c:v>
                </c:pt>
                <c:pt idx="3">
                  <c:v>20.18</c:v>
                </c:pt>
                <c:pt idx="4">
                  <c:v>22.16</c:v>
                </c:pt>
                <c:pt idx="5">
                  <c:v>20.43</c:v>
                </c:pt>
                <c:pt idx="6">
                  <c:v>20.420000000000002</c:v>
                </c:pt>
                <c:pt idx="7">
                  <c:v>22.23</c:v>
                </c:pt>
                <c:pt idx="8">
                  <c:v>21.15</c:v>
                </c:pt>
                <c:pt idx="9">
                  <c:v>22.63</c:v>
                </c:pt>
                <c:pt idx="10">
                  <c:v>23.43</c:v>
                </c:pt>
                <c:pt idx="11">
                  <c:v>23.75</c:v>
                </c:pt>
                <c:pt idx="12">
                  <c:v>24.68</c:v>
                </c:pt>
                <c:pt idx="13">
                  <c:v>22.25</c:v>
                </c:pt>
                <c:pt idx="14">
                  <c:v>24.31</c:v>
                </c:pt>
                <c:pt idx="15">
                  <c:v>23.43</c:v>
                </c:pt>
                <c:pt idx="16">
                  <c:v>24.09</c:v>
                </c:pt>
                <c:pt idx="17">
                  <c:v>23.79</c:v>
                </c:pt>
                <c:pt idx="18">
                  <c:v>24.58</c:v>
                </c:pt>
                <c:pt idx="19">
                  <c:v>24.63</c:v>
                </c:pt>
              </c:numCache>
            </c:numRef>
          </c:val>
          <c:smooth val="0"/>
          <c:extLst>
            <c:ext xmlns:c16="http://schemas.microsoft.com/office/drawing/2014/chart" uri="{C3380CC4-5D6E-409C-BE32-E72D297353CC}">
              <c16:uniqueId val="{00000001-9A30-B440-A247-F9FC672FF2DA}"/>
            </c:ext>
          </c:extLst>
        </c:ser>
        <c:dLbls>
          <c:showLegendKey val="0"/>
          <c:showVal val="0"/>
          <c:showCatName val="0"/>
          <c:showSerName val="0"/>
          <c:showPercent val="0"/>
          <c:showBubbleSize val="0"/>
        </c:dLbls>
        <c:marker val="1"/>
        <c:smooth val="0"/>
        <c:axId val="2094734554"/>
        <c:axId val="2094734552"/>
      </c:lineChart>
      <c:catAx>
        <c:axId val="2094734554"/>
        <c:scaling>
          <c:orientation val="minMax"/>
        </c:scaling>
        <c:delete val="0"/>
        <c:axPos val="b"/>
        <c:title>
          <c:tx>
            <c:rich>
              <a:bodyPr/>
              <a:lstStyle/>
              <a:p>
                <a:pPr>
                  <a:defRPr b="0" i="0" u="none" strike="noStrike">
                    <a:solidFill>
                      <a:srgbClr val="000000"/>
                    </a:solidFill>
                    <a:latin typeface="Arial"/>
                  </a:defRPr>
                </a:pPr>
                <a:r>
                  <a:rPr lang="en-IE" b="0" i="0" u="none" strike="noStrike">
                    <a:solidFill>
                      <a:srgbClr val="000000"/>
                    </a:solidFill>
                    <a:latin typeface="Arial"/>
                  </a:rPr>
                  <a:t>Day</a:t>
                </a:r>
              </a:p>
            </c:rich>
          </c:tx>
          <c:overlay val="0"/>
        </c:title>
        <c:numFmt formatCode="General" sourceLinked="1"/>
        <c:majorTickMark val="out"/>
        <c:minorTickMark val="none"/>
        <c:tickLblPos val="low"/>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12700" cap="flat">
              <a:solidFill>
                <a:srgbClr val="888888"/>
              </a:solidFill>
              <a:prstDash val="solid"/>
              <a:round/>
            </a:ln>
          </c:spPr>
        </c:majorGridlines>
        <c:title>
          <c:tx>
            <c:rich>
              <a:bodyPr/>
              <a:lstStyle/>
              <a:p>
                <a:pPr>
                  <a:defRPr b="0" i="0" u="none" strike="noStrike">
                    <a:solidFill>
                      <a:srgbClr val="000000"/>
                    </a:solidFill>
                    <a:latin typeface="Arial"/>
                  </a:defRPr>
                </a:pPr>
                <a:r>
                  <a:rPr lang="en-IE" b="0" i="0" u="none" strike="noStrike">
                    <a:solidFill>
                      <a:srgbClr val="000000"/>
                    </a:solidFill>
                    <a:latin typeface="Arial"/>
                  </a:rPr>
                  <a:t>Temperature (°C)</a:t>
                </a:r>
              </a:p>
            </c:rich>
          </c:tx>
          <c:overlay val="0"/>
        </c:title>
        <c:numFmt formatCode="General" sourceLinked="0"/>
        <c:majorTickMark val="out"/>
        <c:minorTickMark val="none"/>
        <c:tickLblPos val="nextTo"/>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4"/>
        <c:crosses val="autoZero"/>
        <c:crossBetween val="between"/>
      </c:valAx>
      <c:spPr>
        <a:noFill/>
        <a:ln>
          <a:noFill/>
        </a:ln>
        <a:effectLst/>
      </c:spPr>
    </c:plotArea>
    <c:legend>
      <c:legendPos val="b"/>
      <c:overlay val="0"/>
    </c:legend>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685EE-3D40-0A4E-BB88-46887330FC0A}"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52F2A-FA59-1746-ABA5-28C394E5ED08}" type="slidenum">
              <a:rPr lang="en-US" smtClean="0"/>
              <a:t>‹#›</a:t>
            </a:fld>
            <a:endParaRPr lang="en-US"/>
          </a:p>
        </p:txBody>
      </p:sp>
    </p:spTree>
    <p:extLst>
      <p:ext uri="{BB962C8B-B14F-4D97-AF65-F5344CB8AC3E}">
        <p14:creationId xmlns:p14="http://schemas.microsoft.com/office/powerpoint/2010/main" val="1828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Re-create this picture to match my notation</a:t>
            </a:r>
          </a:p>
        </p:txBody>
      </p:sp>
      <p:sp>
        <p:nvSpPr>
          <p:cNvPr id="4" name="Slide Number Placeholder 3"/>
          <p:cNvSpPr>
            <a:spLocks noGrp="1"/>
          </p:cNvSpPr>
          <p:nvPr>
            <p:ph type="sldNum" sz="quarter" idx="5"/>
          </p:nvPr>
        </p:nvSpPr>
        <p:spPr/>
        <p:txBody>
          <a:bodyPr/>
          <a:lstStyle/>
          <a:p>
            <a:fld id="{30752F2A-FA59-1746-ABA5-28C394E5ED08}" type="slidenum">
              <a:rPr lang="en-US" smtClean="0"/>
              <a:t>4</a:t>
            </a:fld>
            <a:endParaRPr lang="en-US"/>
          </a:p>
        </p:txBody>
      </p:sp>
    </p:spTree>
    <p:extLst>
      <p:ext uri="{BB962C8B-B14F-4D97-AF65-F5344CB8AC3E}">
        <p14:creationId xmlns:p14="http://schemas.microsoft.com/office/powerpoint/2010/main" val="372499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Colo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3CE9-5A18-2F6D-2BDB-54024EE575D4}"/>
              </a:ext>
            </a:extLst>
          </p:cNvPr>
          <p:cNvSpPr>
            <a:spLocks noGrp="1"/>
          </p:cNvSpPr>
          <p:nvPr>
            <p:ph type="ctrTitle" hasCustomPrompt="1"/>
          </p:nvPr>
        </p:nvSpPr>
        <p:spPr>
          <a:xfrm>
            <a:off x="775570" y="4184850"/>
            <a:ext cx="9144000" cy="816192"/>
          </a:xfrm>
        </p:spPr>
        <p:txBody>
          <a:bodyPr anchor="b">
            <a:normAutofit/>
          </a:bodyPr>
          <a:lstStyle>
            <a:lvl1pPr algn="l">
              <a:defRPr sz="4500">
                <a:solidFill>
                  <a:schemeClr val="bg1"/>
                </a:solidFill>
              </a:defRPr>
            </a:lvl1pPr>
          </a:lstStyle>
          <a:p>
            <a:r>
              <a:rPr lang="en-GB" dirty="0"/>
              <a:t>Presentation title</a:t>
            </a:r>
            <a:endParaRPr lang="en-US" dirty="0"/>
          </a:p>
        </p:txBody>
      </p:sp>
      <p:sp>
        <p:nvSpPr>
          <p:cNvPr id="10" name="Date Placeholder 1">
            <a:extLst>
              <a:ext uri="{FF2B5EF4-FFF2-40B4-BE49-F238E27FC236}">
                <a16:creationId xmlns:a16="http://schemas.microsoft.com/office/drawing/2014/main" id="{C19BF7E5-ED45-E4D7-8DD2-E8A3757D1FA3}"/>
              </a:ext>
            </a:extLst>
          </p:cNvPr>
          <p:cNvSpPr>
            <a:spLocks noGrp="1"/>
          </p:cNvSpPr>
          <p:nvPr>
            <p:ph type="dt" sz="half" idx="10"/>
          </p:nvPr>
        </p:nvSpPr>
        <p:spPr>
          <a:xfrm>
            <a:off x="775570" y="5901563"/>
            <a:ext cx="4077660" cy="365125"/>
          </a:xfrm>
          <a:prstGeom prst="rect">
            <a:avLst/>
          </a:prstGeom>
        </p:spPr>
        <p:txBody>
          <a:bodyPr/>
          <a:lstStyle>
            <a:lvl1pPr>
              <a:defRPr sz="2000">
                <a:solidFill>
                  <a:schemeClr val="bg1"/>
                </a:solidFill>
                <a:latin typeface="Calibri" panose="020F0502020204030204" pitchFamily="34" charset="0"/>
                <a:cs typeface="Calibri" panose="020F0502020204030204" pitchFamily="34" charset="0"/>
              </a:defRPr>
            </a:lvl1pPr>
          </a:lstStyle>
          <a:p>
            <a:fld id="{16F2FB5F-D553-C945-B874-A642CC0C851F}" type="datetime3">
              <a:rPr lang="en-IE" smtClean="0"/>
              <a:pPr/>
              <a:t>29 September 2025</a:t>
            </a:fld>
            <a:endParaRPr lang="en-US" dirty="0"/>
          </a:p>
        </p:txBody>
      </p:sp>
      <p:pic>
        <p:nvPicPr>
          <p:cNvPr id="4" name="Picture 3">
            <a:extLst>
              <a:ext uri="{FF2B5EF4-FFF2-40B4-BE49-F238E27FC236}">
                <a16:creationId xmlns:a16="http://schemas.microsoft.com/office/drawing/2014/main" id="{9A48403D-CA02-EE11-96CC-8E09913F647B}"/>
              </a:ext>
            </a:extLst>
          </p:cNvPr>
          <p:cNvPicPr>
            <a:picLocks noChangeAspect="1"/>
          </p:cNvPicPr>
          <p:nvPr userDrawn="1"/>
        </p:nvPicPr>
        <p:blipFill>
          <a:blip r:embed="rId3"/>
          <a:stretch>
            <a:fillRect/>
          </a:stretch>
        </p:blipFill>
        <p:spPr>
          <a:xfrm>
            <a:off x="775570" y="662410"/>
            <a:ext cx="4921049" cy="3023526"/>
          </a:xfrm>
          <a:prstGeom prst="rect">
            <a:avLst/>
          </a:prstGeom>
        </p:spPr>
      </p:pic>
      <p:sp>
        <p:nvSpPr>
          <p:cNvPr id="6" name="Title 1">
            <a:extLst>
              <a:ext uri="{FF2B5EF4-FFF2-40B4-BE49-F238E27FC236}">
                <a16:creationId xmlns:a16="http://schemas.microsoft.com/office/drawing/2014/main" id="{ACDEDBC2-BC30-A9CA-49BA-CCA6F9CEB8A7}"/>
              </a:ext>
            </a:extLst>
          </p:cNvPr>
          <p:cNvSpPr txBox="1">
            <a:spLocks/>
          </p:cNvSpPr>
          <p:nvPr userDrawn="1"/>
        </p:nvSpPr>
        <p:spPr>
          <a:xfrm>
            <a:off x="775570" y="4975355"/>
            <a:ext cx="9144000" cy="816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500" b="1" kern="1200">
                <a:solidFill>
                  <a:srgbClr val="00959F"/>
                </a:solidFill>
                <a:latin typeface="Calibri" panose="020F0502020204030204" pitchFamily="34" charset="0"/>
                <a:ea typeface="+mj-ea"/>
                <a:cs typeface="Calibri" panose="020F0502020204030204" pitchFamily="34" charset="0"/>
              </a:defRPr>
            </a:lvl1pPr>
          </a:lstStyle>
          <a:p>
            <a:r>
              <a:rPr lang="en-GB" sz="3500" b="0" dirty="0">
                <a:solidFill>
                  <a:schemeClr val="bg1"/>
                </a:solidFill>
              </a:rPr>
              <a:t>Andrew Parnell</a:t>
            </a:r>
            <a:endParaRPr lang="en-US" sz="3200" b="0" dirty="0">
              <a:solidFill>
                <a:schemeClr val="bg1"/>
              </a:solidFill>
            </a:endParaRPr>
          </a:p>
        </p:txBody>
      </p:sp>
    </p:spTree>
    <p:extLst>
      <p:ext uri="{BB962C8B-B14F-4D97-AF65-F5344CB8AC3E}">
        <p14:creationId xmlns:p14="http://schemas.microsoft.com/office/powerpoint/2010/main" val="295498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int mediu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167D2C-5176-1ED3-A328-C37831632F2B}"/>
              </a:ext>
            </a:extLst>
          </p:cNvPr>
          <p:cNvPicPr>
            <a:picLocks noChangeAspect="1"/>
          </p:cNvPicPr>
          <p:nvPr userDrawn="1"/>
        </p:nvPicPr>
        <p:blipFill>
          <a:blip r:embed="rId3"/>
          <a:stretch>
            <a:fillRect/>
          </a:stretch>
        </p:blipFill>
        <p:spPr>
          <a:xfrm>
            <a:off x="4952165" y="3305069"/>
            <a:ext cx="8928728" cy="3552931"/>
          </a:xfrm>
          <a:prstGeom prst="rect">
            <a:avLst/>
          </a:prstGeom>
        </p:spPr>
      </p:pic>
      <p:pic>
        <p:nvPicPr>
          <p:cNvPr id="3" name="Picture 2">
            <a:extLst>
              <a:ext uri="{FF2B5EF4-FFF2-40B4-BE49-F238E27FC236}">
                <a16:creationId xmlns:a16="http://schemas.microsoft.com/office/drawing/2014/main" id="{0F83037B-3C53-AD11-3C53-4E910F029F0A}"/>
              </a:ext>
            </a:extLst>
          </p:cNvPr>
          <p:cNvPicPr>
            <a:picLocks noChangeAspect="1"/>
          </p:cNvPicPr>
          <p:nvPr userDrawn="1"/>
        </p:nvPicPr>
        <p:blipFill>
          <a:blip r:embed="rId4"/>
          <a:stretch>
            <a:fillRect/>
          </a:stretch>
        </p:blipFill>
        <p:spPr>
          <a:xfrm>
            <a:off x="3175" y="0"/>
            <a:ext cx="12188825" cy="6859786"/>
          </a:xfrm>
          <a:prstGeom prst="rect">
            <a:avLst/>
          </a:prstGeom>
        </p:spPr>
      </p:pic>
      <p:sp>
        <p:nvSpPr>
          <p:cNvPr id="4" name="Title 1">
            <a:extLst>
              <a:ext uri="{FF2B5EF4-FFF2-40B4-BE49-F238E27FC236}">
                <a16:creationId xmlns:a16="http://schemas.microsoft.com/office/drawing/2014/main" id="{E433CFB9-3CD0-7249-3875-4CDCC326578F}"/>
              </a:ext>
            </a:extLst>
          </p:cNvPr>
          <p:cNvSpPr>
            <a:spLocks noGrp="1"/>
          </p:cNvSpPr>
          <p:nvPr>
            <p:ph type="title"/>
          </p:nvPr>
        </p:nvSpPr>
        <p:spPr>
          <a:xfrm>
            <a:off x="838200" y="980788"/>
            <a:ext cx="10515600" cy="1325563"/>
          </a:xfrm>
        </p:spPr>
        <p:txBody>
          <a:bodyPr/>
          <a:lstStyle/>
          <a:p>
            <a:r>
              <a:rPr lang="en-GB" dirty="0"/>
              <a:t>Click to edit Master title style</a:t>
            </a:r>
            <a:endParaRPr lang="en-US" dirty="0"/>
          </a:p>
        </p:txBody>
      </p:sp>
      <p:sp>
        <p:nvSpPr>
          <p:cNvPr id="5" name="Content Placeholder 2">
            <a:extLst>
              <a:ext uri="{FF2B5EF4-FFF2-40B4-BE49-F238E27FC236}">
                <a16:creationId xmlns:a16="http://schemas.microsoft.com/office/drawing/2014/main" id="{3604C136-FB56-3E5C-714E-C7C451450ADB}"/>
              </a:ext>
            </a:extLst>
          </p:cNvPr>
          <p:cNvSpPr>
            <a:spLocks noGrp="1"/>
          </p:cNvSpPr>
          <p:nvPr>
            <p:ph idx="1"/>
          </p:nvPr>
        </p:nvSpPr>
        <p:spPr>
          <a:xfrm>
            <a:off x="838200" y="2306351"/>
            <a:ext cx="8348602" cy="3668564"/>
          </a:xfrm>
        </p:spPr>
        <p:txBody>
          <a:bodyPr/>
          <a:lstStyle>
            <a:lvl1pPr marL="0" indent="0">
              <a:buNone/>
              <a:defRPr>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46619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int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C7DCCB-0C89-D983-30F6-838DCED371A2}"/>
              </a:ext>
            </a:extLst>
          </p:cNvPr>
          <p:cNvPicPr>
            <a:picLocks noChangeAspect="1"/>
          </p:cNvPicPr>
          <p:nvPr userDrawn="1"/>
        </p:nvPicPr>
        <p:blipFill>
          <a:blip r:embed="rId3"/>
          <a:stretch>
            <a:fillRect/>
          </a:stretch>
        </p:blipFill>
        <p:spPr>
          <a:xfrm>
            <a:off x="5366117" y="656799"/>
            <a:ext cx="11071312" cy="6201201"/>
          </a:xfrm>
          <a:prstGeom prst="rect">
            <a:avLst/>
          </a:prstGeom>
        </p:spPr>
      </p:pic>
      <p:pic>
        <p:nvPicPr>
          <p:cNvPr id="5" name="Picture 4">
            <a:extLst>
              <a:ext uri="{FF2B5EF4-FFF2-40B4-BE49-F238E27FC236}">
                <a16:creationId xmlns:a16="http://schemas.microsoft.com/office/drawing/2014/main" id="{3AA480F3-BC76-00B6-24D5-C07DB00D8475}"/>
              </a:ext>
            </a:extLst>
          </p:cNvPr>
          <p:cNvPicPr>
            <a:picLocks noChangeAspect="1"/>
          </p:cNvPicPr>
          <p:nvPr userDrawn="1"/>
        </p:nvPicPr>
        <p:blipFill>
          <a:blip r:embed="rId4"/>
          <a:srcRect/>
          <a:stretch/>
        </p:blipFill>
        <p:spPr>
          <a:xfrm>
            <a:off x="3179" y="251012"/>
            <a:ext cx="12188821" cy="6859785"/>
          </a:xfrm>
          <a:prstGeom prst="rect">
            <a:avLst/>
          </a:prstGeom>
        </p:spPr>
      </p:pic>
      <p:sp>
        <p:nvSpPr>
          <p:cNvPr id="2" name="Title 1">
            <a:extLst>
              <a:ext uri="{FF2B5EF4-FFF2-40B4-BE49-F238E27FC236}">
                <a16:creationId xmlns:a16="http://schemas.microsoft.com/office/drawing/2014/main" id="{6057DC5C-07B9-1D3E-E60F-4C4449E401FC}"/>
              </a:ext>
            </a:extLst>
          </p:cNvPr>
          <p:cNvSpPr>
            <a:spLocks noGrp="1"/>
          </p:cNvSpPr>
          <p:nvPr>
            <p:ph type="title"/>
          </p:nvPr>
        </p:nvSpPr>
        <p:spPr>
          <a:xfrm>
            <a:off x="838200" y="980788"/>
            <a:ext cx="10515600"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20138B3-4A13-4988-0617-30422C75274D}"/>
              </a:ext>
            </a:extLst>
          </p:cNvPr>
          <p:cNvSpPr>
            <a:spLocks noGrp="1"/>
          </p:cNvSpPr>
          <p:nvPr>
            <p:ph idx="1"/>
          </p:nvPr>
        </p:nvSpPr>
        <p:spPr>
          <a:xfrm>
            <a:off x="838200" y="2306351"/>
            <a:ext cx="8348602" cy="3668564"/>
          </a:xfrm>
        </p:spPr>
        <p:txBody>
          <a:bodyPr/>
          <a:lstStyle>
            <a:lvl1pPr marL="0" indent="0">
              <a:buNone/>
              <a:defRPr>
                <a:solidFill>
                  <a:srgbClr val="00959F"/>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74013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i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8423E0-7FF4-AD5A-A90B-2A9E4134C1AA}"/>
              </a:ext>
            </a:extLst>
          </p:cNvPr>
          <p:cNvPicPr>
            <a:picLocks noChangeAspect="1"/>
          </p:cNvPicPr>
          <p:nvPr userDrawn="1"/>
        </p:nvPicPr>
        <p:blipFill>
          <a:blip r:embed="rId3"/>
          <a:stretch>
            <a:fillRect/>
          </a:stretch>
        </p:blipFill>
        <p:spPr>
          <a:xfrm>
            <a:off x="-1088573" y="1468037"/>
            <a:ext cx="9622971" cy="5389964"/>
          </a:xfrm>
          <a:prstGeom prst="rect">
            <a:avLst/>
          </a:prstGeom>
        </p:spPr>
      </p:pic>
      <p:pic>
        <p:nvPicPr>
          <p:cNvPr id="3" name="Picture 2">
            <a:extLst>
              <a:ext uri="{FF2B5EF4-FFF2-40B4-BE49-F238E27FC236}">
                <a16:creationId xmlns:a16="http://schemas.microsoft.com/office/drawing/2014/main" id="{C2E33A7B-C77A-0333-901F-1F517FC12794}"/>
              </a:ext>
            </a:extLst>
          </p:cNvPr>
          <p:cNvPicPr>
            <a:picLocks noChangeAspect="1"/>
          </p:cNvPicPr>
          <p:nvPr userDrawn="1"/>
        </p:nvPicPr>
        <p:blipFill>
          <a:blip r:embed="rId4"/>
          <a:srcRect/>
          <a:stretch/>
        </p:blipFill>
        <p:spPr>
          <a:xfrm>
            <a:off x="3176" y="0"/>
            <a:ext cx="12188821" cy="6859784"/>
          </a:xfrm>
          <a:prstGeom prst="rect">
            <a:avLst/>
          </a:prstGeom>
        </p:spPr>
      </p:pic>
      <p:sp>
        <p:nvSpPr>
          <p:cNvPr id="4" name="Content Placeholder 2">
            <a:extLst>
              <a:ext uri="{FF2B5EF4-FFF2-40B4-BE49-F238E27FC236}">
                <a16:creationId xmlns:a16="http://schemas.microsoft.com/office/drawing/2014/main" id="{CBAE34A2-289C-9C29-7331-CFD9F1AE7D91}"/>
              </a:ext>
            </a:extLst>
          </p:cNvPr>
          <p:cNvSpPr>
            <a:spLocks noGrp="1"/>
          </p:cNvSpPr>
          <p:nvPr>
            <p:ph idx="1"/>
          </p:nvPr>
        </p:nvSpPr>
        <p:spPr>
          <a:xfrm>
            <a:off x="5235389" y="1060256"/>
            <a:ext cx="6336026" cy="3668564"/>
          </a:xfrm>
        </p:spPr>
        <p:txBody>
          <a:bodyPr>
            <a:normAutofit/>
          </a:bodyPr>
          <a:lstStyle>
            <a:lvl1pPr marL="0" indent="0" algn="r">
              <a:buNone/>
              <a:defRPr sz="36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37602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3CE9-5A18-2F6D-2BDB-54024EE575D4}"/>
              </a:ext>
            </a:extLst>
          </p:cNvPr>
          <p:cNvSpPr>
            <a:spLocks noGrp="1"/>
          </p:cNvSpPr>
          <p:nvPr>
            <p:ph type="ctrTitle" hasCustomPrompt="1"/>
          </p:nvPr>
        </p:nvSpPr>
        <p:spPr>
          <a:xfrm>
            <a:off x="775570" y="4184850"/>
            <a:ext cx="9144000" cy="816192"/>
          </a:xfrm>
        </p:spPr>
        <p:txBody>
          <a:bodyPr anchor="b">
            <a:normAutofit/>
          </a:bodyPr>
          <a:lstStyle>
            <a:lvl1pPr algn="l">
              <a:defRPr sz="4500">
                <a:solidFill>
                  <a:schemeClr val="bg1"/>
                </a:solidFill>
              </a:defRPr>
            </a:lvl1pPr>
          </a:lstStyle>
          <a:p>
            <a:r>
              <a:rPr lang="en-GB" dirty="0"/>
              <a:t>Presentation title</a:t>
            </a:r>
            <a:endParaRPr lang="en-US" dirty="0"/>
          </a:p>
        </p:txBody>
      </p:sp>
      <p:pic>
        <p:nvPicPr>
          <p:cNvPr id="7" name="Picture 6">
            <a:extLst>
              <a:ext uri="{FF2B5EF4-FFF2-40B4-BE49-F238E27FC236}">
                <a16:creationId xmlns:a16="http://schemas.microsoft.com/office/drawing/2014/main" id="{8C95EAAC-03A2-8D88-C693-5373EC4D999E}"/>
              </a:ext>
            </a:extLst>
          </p:cNvPr>
          <p:cNvPicPr>
            <a:picLocks noChangeAspect="1"/>
          </p:cNvPicPr>
          <p:nvPr userDrawn="1"/>
        </p:nvPicPr>
        <p:blipFill>
          <a:blip r:embed="rId3"/>
          <a:stretch>
            <a:fillRect/>
          </a:stretch>
        </p:blipFill>
        <p:spPr>
          <a:xfrm>
            <a:off x="775570" y="661140"/>
            <a:ext cx="4921049" cy="3023526"/>
          </a:xfrm>
          <a:prstGeom prst="rect">
            <a:avLst/>
          </a:prstGeom>
        </p:spPr>
      </p:pic>
      <p:sp>
        <p:nvSpPr>
          <p:cNvPr id="10" name="Date Placeholder 1">
            <a:extLst>
              <a:ext uri="{FF2B5EF4-FFF2-40B4-BE49-F238E27FC236}">
                <a16:creationId xmlns:a16="http://schemas.microsoft.com/office/drawing/2014/main" id="{C19BF7E5-ED45-E4D7-8DD2-E8A3757D1FA3}"/>
              </a:ext>
            </a:extLst>
          </p:cNvPr>
          <p:cNvSpPr>
            <a:spLocks noGrp="1"/>
          </p:cNvSpPr>
          <p:nvPr>
            <p:ph type="dt" sz="half" idx="10"/>
          </p:nvPr>
        </p:nvSpPr>
        <p:spPr>
          <a:xfrm>
            <a:off x="775570" y="5901563"/>
            <a:ext cx="4077660" cy="365125"/>
          </a:xfrm>
          <a:prstGeom prst="rect">
            <a:avLst/>
          </a:prstGeom>
        </p:spPr>
        <p:txBody>
          <a:bodyPr/>
          <a:lstStyle>
            <a:lvl1pPr>
              <a:defRPr sz="2000">
                <a:solidFill>
                  <a:schemeClr val="bg1"/>
                </a:solidFill>
                <a:latin typeface="Calibri" panose="020F0502020204030204" pitchFamily="34" charset="0"/>
                <a:cs typeface="Calibri" panose="020F0502020204030204" pitchFamily="34" charset="0"/>
              </a:defRPr>
            </a:lvl1pPr>
          </a:lstStyle>
          <a:p>
            <a:fld id="{16F2FB5F-D553-C945-B874-A642CC0C851F}" type="datetime3">
              <a:rPr lang="en-IE" smtClean="0"/>
              <a:pPr/>
              <a:t>29 September 2025</a:t>
            </a:fld>
            <a:endParaRPr lang="en-US" dirty="0"/>
          </a:p>
        </p:txBody>
      </p:sp>
      <p:sp>
        <p:nvSpPr>
          <p:cNvPr id="4" name="Title 1">
            <a:extLst>
              <a:ext uri="{FF2B5EF4-FFF2-40B4-BE49-F238E27FC236}">
                <a16:creationId xmlns:a16="http://schemas.microsoft.com/office/drawing/2014/main" id="{01BF4638-05BC-68BF-F886-C5874806A86A}"/>
              </a:ext>
            </a:extLst>
          </p:cNvPr>
          <p:cNvSpPr txBox="1">
            <a:spLocks/>
          </p:cNvSpPr>
          <p:nvPr userDrawn="1"/>
        </p:nvSpPr>
        <p:spPr>
          <a:xfrm>
            <a:off x="775570" y="4975355"/>
            <a:ext cx="9144000" cy="816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500" b="1" kern="1200">
                <a:solidFill>
                  <a:srgbClr val="00959F"/>
                </a:solidFill>
                <a:latin typeface="Calibri" panose="020F0502020204030204" pitchFamily="34" charset="0"/>
                <a:ea typeface="+mj-ea"/>
                <a:cs typeface="Calibri" panose="020F0502020204030204" pitchFamily="34" charset="0"/>
              </a:defRPr>
            </a:lvl1pPr>
          </a:lstStyle>
          <a:p>
            <a:r>
              <a:rPr lang="en-GB" sz="3500" b="0" dirty="0">
                <a:solidFill>
                  <a:schemeClr val="bg1"/>
                </a:solidFill>
              </a:rPr>
              <a:t>Presentation</a:t>
            </a:r>
            <a:r>
              <a:rPr lang="en-GB" sz="3200" b="0" dirty="0">
                <a:solidFill>
                  <a:schemeClr val="bg1"/>
                </a:solidFill>
              </a:rPr>
              <a:t> subtitle</a:t>
            </a:r>
            <a:endParaRPr lang="en-US" sz="3200" b="0" dirty="0">
              <a:solidFill>
                <a:schemeClr val="bg1"/>
              </a:solidFill>
            </a:endParaRPr>
          </a:p>
        </p:txBody>
      </p:sp>
    </p:spTree>
    <p:extLst>
      <p:ext uri="{BB962C8B-B14F-4D97-AF65-F5344CB8AC3E}">
        <p14:creationId xmlns:p14="http://schemas.microsoft.com/office/powerpoint/2010/main" val="41528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FE3EDE-25F4-E49F-B1D6-86A03CE1B128}"/>
              </a:ext>
            </a:extLst>
          </p:cNvPr>
          <p:cNvSpPr txBox="1">
            <a:spLocks/>
          </p:cNvSpPr>
          <p:nvPr userDrawn="1"/>
        </p:nvSpPr>
        <p:spPr>
          <a:xfrm>
            <a:off x="775570" y="4975355"/>
            <a:ext cx="9144000" cy="816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500" b="1" kern="1200">
                <a:solidFill>
                  <a:srgbClr val="00959F"/>
                </a:solidFill>
                <a:latin typeface="Calibri" panose="020F0502020204030204" pitchFamily="34" charset="0"/>
                <a:ea typeface="+mj-ea"/>
                <a:cs typeface="Calibri" panose="020F0502020204030204" pitchFamily="34" charset="0"/>
              </a:defRPr>
            </a:lvl1pPr>
          </a:lstStyle>
          <a:p>
            <a:r>
              <a:rPr lang="en-GB" sz="3500" b="0" dirty="0">
                <a:solidFill>
                  <a:srgbClr val="00427A"/>
                </a:solidFill>
              </a:rPr>
              <a:t>Presentation</a:t>
            </a:r>
            <a:r>
              <a:rPr lang="en-GB" sz="3200" b="0" dirty="0">
                <a:solidFill>
                  <a:srgbClr val="00427A"/>
                </a:solidFill>
              </a:rPr>
              <a:t> subtitle</a:t>
            </a:r>
            <a:endParaRPr lang="en-US" sz="3200" b="0" dirty="0">
              <a:solidFill>
                <a:srgbClr val="00427A"/>
              </a:solidFill>
            </a:endParaRPr>
          </a:p>
        </p:txBody>
      </p:sp>
      <p:sp>
        <p:nvSpPr>
          <p:cNvPr id="2" name="Title 1">
            <a:extLst>
              <a:ext uri="{FF2B5EF4-FFF2-40B4-BE49-F238E27FC236}">
                <a16:creationId xmlns:a16="http://schemas.microsoft.com/office/drawing/2014/main" id="{47463CE9-5A18-2F6D-2BDB-54024EE575D4}"/>
              </a:ext>
            </a:extLst>
          </p:cNvPr>
          <p:cNvSpPr>
            <a:spLocks noGrp="1"/>
          </p:cNvSpPr>
          <p:nvPr>
            <p:ph type="ctrTitle" hasCustomPrompt="1"/>
          </p:nvPr>
        </p:nvSpPr>
        <p:spPr>
          <a:xfrm>
            <a:off x="775570" y="4184850"/>
            <a:ext cx="9144000" cy="816192"/>
          </a:xfrm>
        </p:spPr>
        <p:txBody>
          <a:bodyPr anchor="b">
            <a:normAutofit/>
          </a:bodyPr>
          <a:lstStyle>
            <a:lvl1pPr algn="l">
              <a:defRPr sz="4500">
                <a:solidFill>
                  <a:srgbClr val="00959F"/>
                </a:solidFill>
              </a:defRPr>
            </a:lvl1pPr>
          </a:lstStyle>
          <a:p>
            <a:r>
              <a:rPr lang="en-GB" dirty="0"/>
              <a:t>Presentation title</a:t>
            </a:r>
            <a:endParaRPr lang="en-US" dirty="0"/>
          </a:p>
        </p:txBody>
      </p:sp>
      <p:sp>
        <p:nvSpPr>
          <p:cNvPr id="10" name="Date Placeholder 1">
            <a:extLst>
              <a:ext uri="{FF2B5EF4-FFF2-40B4-BE49-F238E27FC236}">
                <a16:creationId xmlns:a16="http://schemas.microsoft.com/office/drawing/2014/main" id="{C19BF7E5-ED45-E4D7-8DD2-E8A3757D1FA3}"/>
              </a:ext>
            </a:extLst>
          </p:cNvPr>
          <p:cNvSpPr>
            <a:spLocks noGrp="1"/>
          </p:cNvSpPr>
          <p:nvPr>
            <p:ph type="dt" sz="half" idx="10"/>
          </p:nvPr>
        </p:nvSpPr>
        <p:spPr>
          <a:xfrm>
            <a:off x="775570" y="5901563"/>
            <a:ext cx="4077660" cy="365125"/>
          </a:xfrm>
          <a:prstGeom prst="rect">
            <a:avLst/>
          </a:prstGeom>
        </p:spPr>
        <p:txBody>
          <a:bodyPr/>
          <a:lstStyle>
            <a:lvl1pPr>
              <a:defRPr sz="2000">
                <a:solidFill>
                  <a:srgbClr val="00427A"/>
                </a:solidFill>
                <a:latin typeface="Calibri" panose="020F0502020204030204" pitchFamily="34" charset="0"/>
                <a:cs typeface="Calibri" panose="020F0502020204030204" pitchFamily="34" charset="0"/>
              </a:defRPr>
            </a:lvl1pPr>
          </a:lstStyle>
          <a:p>
            <a:fld id="{16F2FB5F-D553-C945-B874-A642CC0C851F}" type="datetime3">
              <a:rPr lang="en-IE" smtClean="0"/>
              <a:pPr/>
              <a:t>29 September 2025</a:t>
            </a:fld>
            <a:endParaRPr lang="en-US" dirty="0"/>
          </a:p>
        </p:txBody>
      </p:sp>
      <p:pic>
        <p:nvPicPr>
          <p:cNvPr id="5" name="Picture 4">
            <a:extLst>
              <a:ext uri="{FF2B5EF4-FFF2-40B4-BE49-F238E27FC236}">
                <a16:creationId xmlns:a16="http://schemas.microsoft.com/office/drawing/2014/main" id="{8FE57DE2-DEBB-B17B-3186-6B7F239D4C15}"/>
              </a:ext>
            </a:extLst>
          </p:cNvPr>
          <p:cNvPicPr>
            <a:picLocks noChangeAspect="1"/>
          </p:cNvPicPr>
          <p:nvPr userDrawn="1"/>
        </p:nvPicPr>
        <p:blipFill>
          <a:blip r:embed="rId3"/>
          <a:srcRect/>
          <a:stretch/>
        </p:blipFill>
        <p:spPr>
          <a:xfrm>
            <a:off x="870858" y="764010"/>
            <a:ext cx="4921049" cy="3023525"/>
          </a:xfrm>
          <a:prstGeom prst="rect">
            <a:avLst/>
          </a:prstGeom>
        </p:spPr>
      </p:pic>
    </p:spTree>
    <p:extLst>
      <p:ext uri="{BB962C8B-B14F-4D97-AF65-F5344CB8AC3E}">
        <p14:creationId xmlns:p14="http://schemas.microsoft.com/office/powerpoint/2010/main" val="48436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36AE-C30A-53BD-4925-C496BE6C46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2F265C0-0ACE-3E63-95B9-D176766F2E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a:extLst>
              <a:ext uri="{FF2B5EF4-FFF2-40B4-BE49-F238E27FC236}">
                <a16:creationId xmlns:a16="http://schemas.microsoft.com/office/drawing/2014/main" id="{7631563B-497A-31DF-3662-C17ACF7D3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70AD6-AAEF-8A4F-2919-ED9A3F9B5643}"/>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407369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2AFB-F4C4-719F-41DE-8454632EBC60}"/>
              </a:ext>
            </a:extLst>
          </p:cNvPr>
          <p:cNvSpPr>
            <a:spLocks noGrp="1"/>
          </p:cNvSpPr>
          <p:nvPr>
            <p:ph type="title"/>
          </p:nvPr>
        </p:nvSpPr>
        <p:spPr>
          <a:xfrm>
            <a:off x="831850" y="1709738"/>
            <a:ext cx="8354952" cy="2852737"/>
          </a:xfrm>
        </p:spPr>
        <p:txBody>
          <a:bodyPr anchor="b"/>
          <a:lstStyle>
            <a:lvl1pPr>
              <a:defRPr sz="6000"/>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27AA946-8443-8B80-0497-6EB6FAAD0F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6AA71E3E-2DD5-AE03-E092-6934E2C4A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E6B2A-3B08-3B49-5EC6-5F1CF60C6802}"/>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329688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CB63-89BA-5DA1-ABAC-95F6444632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7EC219-68C6-906B-6B38-F56C88CEA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55E0A4-A8B0-2CA7-E857-19478981F7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BC34EDF8-107F-48D4-9168-408544498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97297-368B-D76D-B573-F2EA9B4F5D4F}"/>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210539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21E6-E145-FB62-1B42-F05F62D34D0A}"/>
              </a:ext>
            </a:extLst>
          </p:cNvPr>
          <p:cNvSpPr>
            <a:spLocks noGrp="1"/>
          </p:cNvSpPr>
          <p:nvPr>
            <p:ph type="title"/>
          </p:nvPr>
        </p:nvSpPr>
        <p:spPr/>
        <p:txBody>
          <a:bodyPr/>
          <a:lstStyle/>
          <a:p>
            <a:r>
              <a:rPr lang="en-GB"/>
              <a:t>Click to edit Master title style</a:t>
            </a:r>
            <a:endParaRPr lang="en-US"/>
          </a:p>
        </p:txBody>
      </p:sp>
      <p:sp>
        <p:nvSpPr>
          <p:cNvPr id="4" name="Footer Placeholder 3">
            <a:extLst>
              <a:ext uri="{FF2B5EF4-FFF2-40B4-BE49-F238E27FC236}">
                <a16:creationId xmlns:a16="http://schemas.microsoft.com/office/drawing/2014/main" id="{CFFA92D5-85D4-798F-6073-C1BBC39E8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1B856-F9DF-6501-6837-20D15C2FCB71}"/>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356270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6B62E2-EFD1-BADE-5ADC-CDA692DD3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2CE0D8-9D28-4B5B-E0D8-6FD104DEDF56}"/>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61422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 Turquio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F105-7039-1C6D-7FC1-89C7ACEFE5D4}"/>
              </a:ext>
            </a:extLst>
          </p:cNvPr>
          <p:cNvSpPr>
            <a:spLocks noGrp="1"/>
          </p:cNvSpPr>
          <p:nvPr>
            <p:ph type="title"/>
          </p:nvPr>
        </p:nvSpPr>
        <p:spPr>
          <a:xfrm>
            <a:off x="838200" y="980788"/>
            <a:ext cx="8348602" cy="1325563"/>
          </a:xfrm>
        </p:spPr>
        <p:txBody>
          <a:bodyPr/>
          <a:lstStyle>
            <a:lvl1pPr>
              <a:defRPr>
                <a:solidFill>
                  <a:schemeClr val="bg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084C9D1A-B681-480B-51E4-53A881918850}"/>
              </a:ext>
            </a:extLst>
          </p:cNvPr>
          <p:cNvSpPr>
            <a:spLocks noGrp="1"/>
          </p:cNvSpPr>
          <p:nvPr>
            <p:ph idx="1"/>
          </p:nvPr>
        </p:nvSpPr>
        <p:spPr>
          <a:xfrm>
            <a:off x="838200" y="2306351"/>
            <a:ext cx="8348602" cy="3668564"/>
          </a:xfrm>
        </p:spPr>
        <p:txBody>
          <a:bodyPr/>
          <a:lstStyle>
            <a:lvl1pPr marL="0" indent="0">
              <a:buNone/>
              <a:defRPr>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137439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40C0-73B3-BCF7-0724-038E70BF7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E7C6D448-5D41-D2C8-31F6-3E241806484F}"/>
              </a:ext>
            </a:extLst>
          </p:cNvPr>
          <p:cNvSpPr>
            <a:spLocks noGrp="1"/>
          </p:cNvSpPr>
          <p:nvPr>
            <p:ph type="body" idx="1"/>
          </p:nvPr>
        </p:nvSpPr>
        <p:spPr>
          <a:xfrm>
            <a:off x="838200" y="1825625"/>
            <a:ext cx="8348602" cy="414929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B2A23E6A-37C4-5F0F-726D-1ACD6A23133A}"/>
              </a:ext>
            </a:extLst>
          </p:cNvPr>
          <p:cNvSpPr>
            <a:spLocks noGrp="1"/>
          </p:cNvSpPr>
          <p:nvPr>
            <p:ph type="ftr" sz="quarter" idx="3"/>
          </p:nvPr>
        </p:nvSpPr>
        <p:spPr>
          <a:xfrm>
            <a:off x="4038600" y="6118356"/>
            <a:ext cx="29759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dirty="0"/>
              <a:t>Andrew Parnell</a:t>
            </a:r>
          </a:p>
        </p:txBody>
      </p:sp>
      <p:sp>
        <p:nvSpPr>
          <p:cNvPr id="6" name="Slide Number Placeholder 5">
            <a:extLst>
              <a:ext uri="{FF2B5EF4-FFF2-40B4-BE49-F238E27FC236}">
                <a16:creationId xmlns:a16="http://schemas.microsoft.com/office/drawing/2014/main" id="{BB540BB7-8BAA-0B2D-4F0A-22069252AE34}"/>
              </a:ext>
            </a:extLst>
          </p:cNvPr>
          <p:cNvSpPr>
            <a:spLocks noGrp="1"/>
          </p:cNvSpPr>
          <p:nvPr>
            <p:ph type="sldNum" sz="quarter" idx="4"/>
          </p:nvPr>
        </p:nvSpPr>
        <p:spPr>
          <a:xfrm>
            <a:off x="7265096" y="6118356"/>
            <a:ext cx="1921706"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064C77-022D-3743-A04E-645624933D1D}" type="slidenum">
              <a:rPr lang="en-US" smtClean="0"/>
              <a:t>‹#›</a:t>
            </a:fld>
            <a:endParaRPr lang="en-US"/>
          </a:p>
        </p:txBody>
      </p:sp>
    </p:spTree>
    <p:extLst>
      <p:ext uri="{BB962C8B-B14F-4D97-AF65-F5344CB8AC3E}">
        <p14:creationId xmlns:p14="http://schemas.microsoft.com/office/powerpoint/2010/main" val="381814496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0" r:id="rId4"/>
    <p:sldLayoutId id="2147483651" r:id="rId5"/>
    <p:sldLayoutId id="2147483652" r:id="rId6"/>
    <p:sldLayoutId id="2147483654" r:id="rId7"/>
    <p:sldLayoutId id="2147483655" r:id="rId8"/>
    <p:sldLayoutId id="2147483662" r:id="rId9"/>
    <p:sldLayoutId id="2147483664" r:id="rId10"/>
    <p:sldLayoutId id="2147483665" r:id="rId11"/>
    <p:sldLayoutId id="2147483666" r:id="rId12"/>
  </p:sldLayoutIdLst>
  <p:hf sldNum="0" hdr="0" ftr="0"/>
  <p:txStyles>
    <p:titleStyle>
      <a:lvl1pPr algn="l" defTabSz="914400" rtl="0" eaLnBrk="1" latinLnBrk="0" hangingPunct="1">
        <a:lnSpc>
          <a:spcPct val="90000"/>
        </a:lnSpc>
        <a:spcBef>
          <a:spcPct val="0"/>
        </a:spcBef>
        <a:buNone/>
        <a:defRPr sz="4400" b="1" kern="1200">
          <a:solidFill>
            <a:srgbClr val="00959F"/>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27A"/>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27A"/>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27A"/>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27A"/>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27A"/>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s231n.github.io/convolutional-networks/#:~:text=Convolutional%20Neural%20Networks%20are%20very,and%20all%20the%20tips%2Ftricks%20we"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cs231n.github.io/convolutional-networks/#:~:text=Example%20Architecture%3A%20Overview,In%20more%20detai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hyperlink" Target="https://d2l.ai/chapter_recurrent-modern/lstm.html#:~:text=Last%2C%20we%20need%20to%20define,1%2C%201" TargetMode="External"/><Relationship Id="rId3" Type="http://schemas.openxmlformats.org/officeDocument/2006/relationships/hyperlink" Target="https://en.wikipedia.org/wiki/Recurrent_neural_network#:~:text=connections%2C%20where%20the%20output%20of,dependencies%20and%20patterns%20within%20sequences" TargetMode="External"/><Relationship Id="rId7" Type="http://schemas.openxmlformats.org/officeDocument/2006/relationships/hyperlink" Target="https://d2l.ai/chapter_recurrent-modern/lstm.html#:~:text=%2810.1.3%29%C2%B6%5C%5B%5Cmathbf%7BC%7D_t%20%3D%20%5Cmathbf%7BF%7D_t%20%5Codot%20%5Cmathbf%7BC%7D_%7Bt,C%7D%7D_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hyperlink" Target="https://d2l.ai/chapter_recurrent-modern/lstm.html#:~:text=%2810.1.2%29%C2%B6%5C%5B%5Ctilde,1%7D%20%5Cmathbf%7BW%7D_%7B%5Ctextrm%7Bhc%7D%7D%20%2B%20%5Cmathbf%7Bb%7D_%5Ctextrm%7Bc" TargetMode="External"/><Relationship Id="rId5" Type="http://schemas.openxmlformats.org/officeDocument/2006/relationships/hyperlink" Target="https://d2l.ai/chapter_recurrent-modern/lstm.html#:~:text=Mathematically%2C%20suppose%20that%20there%20are,They%20are%20calculated%20as%20follows" TargetMode="External"/><Relationship Id="rId4" Type="http://schemas.openxmlformats.org/officeDocument/2006/relationships/hyperlink" Target="https://en.wikipedia.org/wiki/Recurrent_neural_network#:~:text=However%2C%20traditional%20RNNs%20suffer%20from,were%20introduced%20as%20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127A-D7C1-984F-9005-D54B2E23A76B}"/>
              </a:ext>
            </a:extLst>
          </p:cNvPr>
          <p:cNvSpPr>
            <a:spLocks noGrp="1"/>
          </p:cNvSpPr>
          <p:nvPr>
            <p:ph type="ctrTitle"/>
          </p:nvPr>
        </p:nvSpPr>
        <p:spPr/>
        <p:txBody>
          <a:bodyPr>
            <a:normAutofit/>
          </a:bodyPr>
          <a:lstStyle/>
          <a:p>
            <a:r>
              <a:rPr lang="en-US" sz="4800" dirty="0">
                <a:solidFill>
                  <a:srgbClr val="FFFFFF"/>
                </a:solidFill>
              </a:rPr>
              <a:t>Class 5: Recurrent Neural Networks</a:t>
            </a:r>
            <a:endParaRPr lang="en-US" dirty="0"/>
          </a:p>
        </p:txBody>
      </p:sp>
    </p:spTree>
    <p:extLst>
      <p:ext uri="{BB962C8B-B14F-4D97-AF65-F5344CB8AC3E}">
        <p14:creationId xmlns:p14="http://schemas.microsoft.com/office/powerpoint/2010/main" val="74382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5FCC-5E20-469C-F353-2B3BA2C9ECA4}"/>
              </a:ext>
            </a:extLst>
          </p:cNvPr>
          <p:cNvSpPr>
            <a:spLocks noGrp="1"/>
          </p:cNvSpPr>
          <p:nvPr>
            <p:ph type="title"/>
          </p:nvPr>
        </p:nvSpPr>
        <p:spPr/>
        <p:txBody>
          <a:bodyPr>
            <a:normAutofit/>
          </a:bodyPr>
          <a:lstStyle/>
          <a:p>
            <a:r>
              <a:rPr lang="en-US" dirty="0"/>
              <a:t>Output Gate &amp; Hidden State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C0050B-9BA1-56DF-861F-CECEB917A0A9}"/>
                  </a:ext>
                </a:extLst>
              </p:cNvPr>
              <p:cNvSpPr>
                <a:spLocks noGrp="1"/>
              </p:cNvSpPr>
              <p:nvPr>
                <p:ph idx="1"/>
              </p:nvPr>
            </p:nvSpPr>
            <p:spPr/>
            <p:txBody>
              <a:bodyPr/>
              <a:lstStyle/>
              <a:p>
                <a:r>
                  <a:rPr lang="en-US" dirty="0"/>
                  <a:t>Output gate: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ₜ = </m:t>
                      </m:r>
                      <m:r>
                        <a:rPr lang="el-GR" i="1" dirty="0" smtClean="0">
                          <a:latin typeface="Cambria Math" panose="02040503050406030204" pitchFamily="18" charset="0"/>
                        </a:rPr>
                        <m:t>𝜎</m:t>
                      </m:r>
                      <m:r>
                        <a:rPr lang="el-GR"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ₜ </m:t>
                      </m:r>
                      <m:r>
                        <a:rPr lang="en-US" i="1" dirty="0" err="1" smtClean="0">
                          <a:latin typeface="Cambria Math" panose="02040503050406030204" pitchFamily="18" charset="0"/>
                        </a:rPr>
                        <m:t>𝑊</m:t>
                      </m:r>
                      <m:r>
                        <a:rPr lang="en-US" i="1" dirty="0" err="1" smtClean="0">
                          <a:latin typeface="Cambria Math" panose="02040503050406030204" pitchFamily="18" charset="0"/>
                        </a:rPr>
                        <m:t>ₓ</m:t>
                      </m:r>
                      <m:r>
                        <a:rPr lang="en-US" i="1" dirty="0" err="1" smtClean="0">
                          <a:latin typeface="Cambria Math" panose="02040503050406030204" pitchFamily="18" charset="0"/>
                        </a:rPr>
                        <m:t>𝑜</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ₜ₋₁ </m:t>
                      </m:r>
                      <m:r>
                        <a:rPr lang="en-US" i="1" dirty="0" err="1" smtClean="0">
                          <a:latin typeface="Cambria Math" panose="02040503050406030204" pitchFamily="18" charset="0"/>
                        </a:rPr>
                        <m:t>𝑊</m:t>
                      </m:r>
                      <m:r>
                        <a:rPr lang="en-US" i="1" dirty="0" err="1" smtClean="0">
                          <a:latin typeface="Cambria Math" panose="02040503050406030204" pitchFamily="18" charset="0"/>
                        </a:rPr>
                        <m:t>ₕ</m:t>
                      </m:r>
                      <m:r>
                        <a:rPr lang="en-US" i="1" dirty="0" err="1" smtClean="0">
                          <a:latin typeface="Cambria Math" panose="02040503050406030204" pitchFamily="18" charset="0"/>
                        </a:rPr>
                        <m:t>𝑜</m:t>
                      </m:r>
                      <m:r>
                        <a:rPr lang="en-US" i="1" dirty="0" smtClean="0">
                          <a:latin typeface="Cambria Math" panose="02040503050406030204" pitchFamily="18" charset="0"/>
                        </a:rPr>
                        <m:t> + </m:t>
                      </m:r>
                      <m:r>
                        <a:rPr lang="en-US" i="1" dirty="0" err="1" smtClean="0">
                          <a:latin typeface="Cambria Math" panose="02040503050406030204" pitchFamily="18" charset="0"/>
                        </a:rPr>
                        <m:t>𝑏</m:t>
                      </m:r>
                      <m:r>
                        <a:rPr lang="en-US" i="1" dirty="0" err="1" smtClean="0">
                          <a:latin typeface="Cambria Math" panose="02040503050406030204" pitchFamily="18" charset="0"/>
                        </a:rPr>
                        <m:t>_</m:t>
                      </m:r>
                      <m:r>
                        <a:rPr lang="en-US" i="1" dirty="0" err="1" smtClean="0">
                          <a:latin typeface="Cambria Math" panose="02040503050406030204" pitchFamily="18" charset="0"/>
                        </a:rPr>
                        <m:t>𝑜</m:t>
                      </m:r>
                      <m:r>
                        <a:rPr lang="en-US" i="1" dirty="0" smtClean="0">
                          <a:latin typeface="Cambria Math" panose="02040503050406030204" pitchFamily="18" charset="0"/>
                        </a:rPr>
                        <m:t>)</m:t>
                      </m:r>
                    </m:oMath>
                  </m:oMathPara>
                </a14:m>
                <a:endParaRPr lang="en-US" dirty="0"/>
              </a:p>
              <a:p>
                <a:endParaRPr lang="en-US" dirty="0"/>
              </a:p>
              <a:p>
                <a:r>
                  <a:rPr lang="en-US" dirty="0"/>
                  <a:t>Hidden state: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ₜ = </m:t>
                      </m:r>
                      <m:r>
                        <a:rPr lang="en-US" i="1" dirty="0" smtClean="0">
                          <a:latin typeface="Cambria Math" panose="02040503050406030204" pitchFamily="18" charset="0"/>
                        </a:rPr>
                        <m:t>𝑂</m:t>
                      </m:r>
                      <m:r>
                        <a:rPr lang="en-US" i="1" dirty="0" smtClean="0">
                          <a:latin typeface="Cambria Math" panose="02040503050406030204" pitchFamily="18" charset="0"/>
                        </a:rPr>
                        <m:t>ₜ ⊙ </m:t>
                      </m:r>
                      <m:r>
                        <m:rPr>
                          <m:sty m:val="p"/>
                        </m:rPr>
                        <a:rPr lang="en-US" i="1" dirty="0" smtClean="0">
                          <a:latin typeface="Cambria Math" panose="02040503050406030204" pitchFamily="18" charset="0"/>
                        </a:rPr>
                        <m:t>tanh</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ₜ)</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FC0050B-9BA1-56DF-861F-CECEB917A0A9}"/>
                  </a:ext>
                </a:extLst>
              </p:cNvPr>
              <p:cNvSpPr>
                <a:spLocks noGrp="1" noRot="1" noChangeAspect="1" noMove="1" noResize="1" noEditPoints="1" noAdjustHandles="1" noChangeArrowheads="1" noChangeShapeType="1" noTextEdit="1"/>
              </p:cNvSpPr>
              <p:nvPr>
                <p:ph idx="1"/>
              </p:nvPr>
            </p:nvSpPr>
            <p:spPr>
              <a:blipFill>
                <a:blip r:embed="rId2"/>
                <a:stretch>
                  <a:fillRect l="-1368" t="-2439"/>
                </a:stretch>
              </a:blipFill>
            </p:spPr>
            <p:txBody>
              <a:bodyPr/>
              <a:lstStyle/>
              <a:p>
                <a:r>
                  <a:rPr lang="en-US">
                    <a:noFill/>
                  </a:rPr>
                  <a:t> </a:t>
                </a:r>
              </a:p>
            </p:txBody>
          </p:sp>
        </mc:Fallback>
      </mc:AlternateContent>
    </p:spTree>
    <p:extLst>
      <p:ext uri="{BB962C8B-B14F-4D97-AF65-F5344CB8AC3E}">
        <p14:creationId xmlns:p14="http://schemas.microsoft.com/office/powerpoint/2010/main" val="420921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A6B0-57B0-F990-4F92-B0816EE515E4}"/>
              </a:ext>
            </a:extLst>
          </p:cNvPr>
          <p:cNvSpPr>
            <a:spLocks noGrp="1"/>
          </p:cNvSpPr>
          <p:nvPr>
            <p:ph type="title"/>
          </p:nvPr>
        </p:nvSpPr>
        <p:spPr/>
        <p:txBody>
          <a:bodyPr>
            <a:normAutofit/>
          </a:bodyPr>
          <a:lstStyle/>
          <a:p>
            <a:r>
              <a:rPr lang="en-US" dirty="0"/>
              <a:t>LSTM Forward Pass 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3E802-5610-0DD4-5505-9A2BCBF07ABE}"/>
                  </a:ext>
                </a:extLst>
              </p:cNvPr>
              <p:cNvSpPr>
                <a:spLocks noGrp="1"/>
              </p:cNvSpPr>
              <p:nvPr>
                <p:ph idx="1"/>
              </p:nvPr>
            </p:nvSpPr>
            <p:spPr/>
            <p:txBody>
              <a:bodyPr/>
              <a:lstStyle/>
              <a:p>
                <a:r>
                  <a:rPr lang="en-US" dirty="0"/>
                  <a:t>1. Compute gates: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m:t>
                      </m:r>
                      <m:r>
                        <a:rPr lang="en-US" i="1" dirty="0" smtClean="0">
                          <a:latin typeface="Cambria Math" panose="02040503050406030204" pitchFamily="18" charset="0"/>
                        </a:rPr>
                        <m:t>ₜ, </m:t>
                      </m:r>
                      <m:r>
                        <a:rPr lang="en-US" i="1" dirty="0" smtClean="0">
                          <a:latin typeface="Cambria Math" panose="02040503050406030204" pitchFamily="18" charset="0"/>
                        </a:rPr>
                        <m:t>𝐹</m:t>
                      </m:r>
                      <m:r>
                        <a:rPr lang="en-US" i="1" dirty="0" smtClean="0">
                          <a:latin typeface="Cambria Math" panose="02040503050406030204" pitchFamily="18" charset="0"/>
                        </a:rPr>
                        <m:t>ₜ, </m:t>
                      </m:r>
                      <m:r>
                        <a:rPr lang="en-US" i="1" dirty="0" smtClean="0">
                          <a:latin typeface="Cambria Math" panose="02040503050406030204" pitchFamily="18" charset="0"/>
                        </a:rPr>
                        <m:t>𝑂</m:t>
                      </m:r>
                      <m:r>
                        <a:rPr lang="en-US" i="1" dirty="0" smtClean="0">
                          <a:latin typeface="Cambria Math" panose="02040503050406030204" pitchFamily="18" charset="0"/>
                        </a:rPr>
                        <m:t>ₜ = </m:t>
                      </m:r>
                      <m:r>
                        <a:rPr lang="el-GR" i="1" dirty="0" smtClean="0">
                          <a:latin typeface="Cambria Math" panose="02040503050406030204" pitchFamily="18" charset="0"/>
                        </a:rPr>
                        <m:t>𝜎</m:t>
                      </m:r>
                      <m:r>
                        <a:rPr lang="el-GR" i="1" dirty="0" smtClean="0">
                          <a:latin typeface="Cambria Math" panose="02040503050406030204" pitchFamily="18" charset="0"/>
                        </a:rPr>
                        <m:t>(</m:t>
                      </m:r>
                      <m:r>
                        <a:rPr lang="en-US" i="1" dirty="0" smtClean="0">
                          <a:latin typeface="Cambria Math" panose="02040503050406030204" pitchFamily="18" charset="0"/>
                        </a:rPr>
                        <m:t>𝑊</m:t>
                      </m:r>
                      <m:r>
                        <a:rPr lang="en-US" i="1" dirty="0" smtClean="0">
                          <a:latin typeface="Cambria Math" panose="02040503050406030204" pitchFamily="18" charset="0"/>
                        </a:rPr>
                        <m:t>ₓ·</m:t>
                      </m:r>
                      <m:r>
                        <a:rPr lang="en-US" i="1" dirty="0" smtClean="0">
                          <a:latin typeface="Cambria Math" panose="02040503050406030204" pitchFamily="18" charset="0"/>
                        </a:rPr>
                        <m:t>𝑥</m:t>
                      </m:r>
                      <m:r>
                        <a:rPr lang="en-US" i="1" dirty="0" smtClean="0">
                          <a:latin typeface="Cambria Math" panose="02040503050406030204" pitchFamily="18" charset="0"/>
                        </a:rPr>
                        <m:t>ₜ + </m:t>
                      </m:r>
                      <m:r>
                        <a:rPr lang="en-US" i="1" dirty="0" smtClean="0">
                          <a:latin typeface="Cambria Math" panose="02040503050406030204" pitchFamily="18" charset="0"/>
                        </a:rPr>
                        <m:t>𝑊</m:t>
                      </m:r>
                      <m:r>
                        <a:rPr lang="en-US" i="1" dirty="0" smtClean="0">
                          <a:latin typeface="Cambria Math" panose="02040503050406030204" pitchFamily="18" charset="0"/>
                        </a:rPr>
                        <m:t>ₕ·</m:t>
                      </m:r>
                      <m:r>
                        <a:rPr lang="en-US" i="1" dirty="0" smtClean="0">
                          <a:latin typeface="Cambria Math" panose="02040503050406030204" pitchFamily="18" charset="0"/>
                        </a:rPr>
                        <m:t>h</m:t>
                      </m:r>
                      <m:r>
                        <a:rPr lang="en-US" i="1" dirty="0" smtClean="0">
                          <a:latin typeface="Cambria Math" panose="02040503050406030204" pitchFamily="18" charset="0"/>
                        </a:rPr>
                        <m:t>ₜ₋₁ + </m:t>
                      </m:r>
                      <m:r>
                        <a:rPr lang="en-US" i="1" dirty="0" smtClean="0">
                          <a:latin typeface="Cambria Math" panose="02040503050406030204" pitchFamily="18" charset="0"/>
                        </a:rPr>
                        <m:t>𝑏</m:t>
                      </m:r>
                      <m:r>
                        <a:rPr lang="en-US" i="1" dirty="0" smtClean="0">
                          <a:latin typeface="Cambria Math" panose="02040503050406030204" pitchFamily="18" charset="0"/>
                        </a:rPr>
                        <m:t>)</m:t>
                      </m:r>
                    </m:oMath>
                  </m:oMathPara>
                </a14:m>
                <a:endParaRPr lang="en-US" dirty="0"/>
              </a:p>
              <a:p>
                <a:r>
                  <a:rPr lang="en-US" dirty="0"/>
                  <a:t>2. Compute candidate: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𝐶</m:t>
                      </m:r>
                      <m:r>
                        <a:rPr lang="en-US" i="1" dirty="0" smtClean="0">
                          <a:latin typeface="Cambria Math" panose="02040503050406030204" pitchFamily="18" charset="0"/>
                        </a:rPr>
                        <m:t>ₜ = </m:t>
                      </m:r>
                      <m:r>
                        <m:rPr>
                          <m:sty m:val="p"/>
                        </m:rPr>
                        <a:rPr lang="en-US" i="1" dirty="0" smtClean="0">
                          <a:latin typeface="Cambria Math" panose="02040503050406030204" pitchFamily="18" charset="0"/>
                        </a:rPr>
                        <m:t>tanh</m:t>
                      </m:r>
                      <m:r>
                        <a:rPr lang="en-US" i="1" dirty="0" smtClean="0">
                          <a:latin typeface="Cambria Math" panose="02040503050406030204" pitchFamily="18" charset="0"/>
                        </a:rPr>
                        <m:t>⁡(</m:t>
                      </m:r>
                      <m:r>
                        <a:rPr lang="en-US" i="1" dirty="0" err="1" smtClean="0">
                          <a:latin typeface="Cambria Math" panose="02040503050406030204" pitchFamily="18" charset="0"/>
                        </a:rPr>
                        <m:t>𝑊</m:t>
                      </m:r>
                      <m:r>
                        <a:rPr lang="en-US" i="1" dirty="0" err="1" smtClean="0">
                          <a:latin typeface="Cambria Math" panose="02040503050406030204" pitchFamily="18" charset="0"/>
                        </a:rPr>
                        <m:t>ₓ</m:t>
                      </m:r>
                      <m:r>
                        <a:rPr lang="en-US" i="1" dirty="0" err="1" smtClean="0">
                          <a:latin typeface="Cambria Math" panose="02040503050406030204" pitchFamily="18" charset="0"/>
                        </a:rPr>
                        <m:t>𝑐</m:t>
                      </m:r>
                      <m:r>
                        <a:rPr lang="en-US" i="1" dirty="0" err="1" smtClean="0">
                          <a:latin typeface="Cambria Math" panose="02040503050406030204" pitchFamily="18" charset="0"/>
                        </a:rPr>
                        <m:t>·</m:t>
                      </m:r>
                      <m:r>
                        <a:rPr lang="en-US" i="1" dirty="0" err="1" smtClean="0">
                          <a:latin typeface="Cambria Math" panose="02040503050406030204" pitchFamily="18" charset="0"/>
                        </a:rPr>
                        <m:t>𝑥</m:t>
                      </m:r>
                      <m:r>
                        <a:rPr lang="en-US" i="1" dirty="0" smtClean="0">
                          <a:latin typeface="Cambria Math" panose="02040503050406030204" pitchFamily="18" charset="0"/>
                        </a:rPr>
                        <m:t>ₜ + </m:t>
                      </m:r>
                      <m:r>
                        <a:rPr lang="en-US" i="1" dirty="0" err="1" smtClean="0">
                          <a:latin typeface="Cambria Math" panose="02040503050406030204" pitchFamily="18" charset="0"/>
                        </a:rPr>
                        <m:t>𝑊</m:t>
                      </m:r>
                      <m:r>
                        <a:rPr lang="en-US" i="1" dirty="0" err="1" smtClean="0">
                          <a:latin typeface="Cambria Math" panose="02040503050406030204" pitchFamily="18" charset="0"/>
                        </a:rPr>
                        <m:t>ₕ</m:t>
                      </m:r>
                      <m:r>
                        <a:rPr lang="en-US" i="1" dirty="0" err="1" smtClean="0">
                          <a:latin typeface="Cambria Math" panose="02040503050406030204" pitchFamily="18" charset="0"/>
                        </a:rPr>
                        <m:t>𝑐</m:t>
                      </m:r>
                      <m:r>
                        <a:rPr lang="en-US" i="1" dirty="0" err="1" smtClean="0">
                          <a:latin typeface="Cambria Math" panose="02040503050406030204" pitchFamily="18" charset="0"/>
                        </a:rPr>
                        <m:t>·</m:t>
                      </m:r>
                      <m:r>
                        <a:rPr lang="en-US" i="1" dirty="0" err="1" smtClean="0">
                          <a:latin typeface="Cambria Math" panose="02040503050406030204" pitchFamily="18" charset="0"/>
                        </a:rPr>
                        <m:t>h</m:t>
                      </m:r>
                      <m:r>
                        <a:rPr lang="en-US" i="1" dirty="0" smtClean="0">
                          <a:latin typeface="Cambria Math" panose="02040503050406030204" pitchFamily="18" charset="0"/>
                        </a:rPr>
                        <m:t>ₜ₋₁ + </m:t>
                      </m:r>
                      <m:r>
                        <a:rPr lang="en-US" i="1" dirty="0" err="1" smtClean="0">
                          <a:latin typeface="Cambria Math" panose="02040503050406030204" pitchFamily="18" charset="0"/>
                        </a:rPr>
                        <m:t>𝑏</m:t>
                      </m:r>
                      <m:r>
                        <a:rPr lang="en-US" i="1" dirty="0" err="1" smtClean="0">
                          <a:latin typeface="Cambria Math" panose="02040503050406030204" pitchFamily="18" charset="0"/>
                        </a:rPr>
                        <m:t>_</m:t>
                      </m:r>
                      <m:r>
                        <a:rPr lang="en-US" i="1" dirty="0" err="1" smtClean="0">
                          <a:latin typeface="Cambria Math" panose="02040503050406030204" pitchFamily="18" charset="0"/>
                        </a:rPr>
                        <m:t>𝑐</m:t>
                      </m:r>
                      <m:r>
                        <a:rPr lang="en-US" i="1" dirty="0" smtClean="0">
                          <a:latin typeface="Cambria Math" panose="02040503050406030204" pitchFamily="18" charset="0"/>
                        </a:rPr>
                        <m:t>)</m:t>
                      </m:r>
                    </m:oMath>
                  </m:oMathPara>
                </a14:m>
                <a:endParaRPr lang="en-US" dirty="0"/>
              </a:p>
              <a:p>
                <a:r>
                  <a:rPr lang="en-US" dirty="0"/>
                  <a:t>3. Update cell: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ₜ = </m:t>
                      </m:r>
                      <m:r>
                        <a:rPr lang="en-US" i="1" dirty="0" smtClean="0">
                          <a:latin typeface="Cambria Math" panose="02040503050406030204" pitchFamily="18" charset="0"/>
                        </a:rPr>
                        <m:t>𝐹</m:t>
                      </m:r>
                      <m:r>
                        <a:rPr lang="en-US" i="1" dirty="0" smtClean="0">
                          <a:latin typeface="Cambria Math" panose="02040503050406030204" pitchFamily="18" charset="0"/>
                        </a:rPr>
                        <m:t>ₜ ⊙ </m:t>
                      </m:r>
                      <m:r>
                        <a:rPr lang="en-US" i="1" dirty="0" smtClean="0">
                          <a:latin typeface="Cambria Math" panose="02040503050406030204" pitchFamily="18" charset="0"/>
                        </a:rPr>
                        <m:t>𝐶</m:t>
                      </m:r>
                      <m:r>
                        <a:rPr lang="en-US" i="1" dirty="0" smtClean="0">
                          <a:latin typeface="Cambria Math" panose="02040503050406030204" pitchFamily="18" charset="0"/>
                        </a:rPr>
                        <m:t>ₜ₋₁ + </m:t>
                      </m:r>
                      <m:r>
                        <a:rPr lang="en-US" i="1" dirty="0" smtClean="0">
                          <a:latin typeface="Cambria Math" panose="02040503050406030204" pitchFamily="18" charset="0"/>
                        </a:rPr>
                        <m:t>𝐼</m:t>
                      </m:r>
                      <m:r>
                        <a:rPr lang="en-US" i="1" dirty="0" smtClean="0">
                          <a:latin typeface="Cambria Math" panose="02040503050406030204" pitchFamily="18" charset="0"/>
                        </a:rPr>
                        <m:t>ₜ ⊙  ̃</m:t>
                      </m:r>
                      <m:r>
                        <a:rPr lang="en-US" i="1" dirty="0" smtClean="0">
                          <a:latin typeface="Cambria Math" panose="02040503050406030204" pitchFamily="18" charset="0"/>
                        </a:rPr>
                        <m:t>𝐶</m:t>
                      </m:r>
                      <m:r>
                        <a:rPr lang="en-US" i="1" dirty="0" smtClean="0">
                          <a:latin typeface="Cambria Math" panose="02040503050406030204" pitchFamily="18" charset="0"/>
                        </a:rPr>
                        <m:t>ₜ</m:t>
                      </m:r>
                    </m:oMath>
                  </m:oMathPara>
                </a14:m>
                <a:endParaRPr lang="en-US" dirty="0"/>
              </a:p>
              <a:p>
                <a:r>
                  <a:rPr lang="en-US" dirty="0"/>
                  <a:t>4. Produce output: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ₜ = </m:t>
                      </m:r>
                      <m:r>
                        <a:rPr lang="en-US" i="1" dirty="0" smtClean="0">
                          <a:latin typeface="Cambria Math" panose="02040503050406030204" pitchFamily="18" charset="0"/>
                        </a:rPr>
                        <m:t>𝑂</m:t>
                      </m:r>
                      <m:r>
                        <a:rPr lang="en-US" i="1" dirty="0" smtClean="0">
                          <a:latin typeface="Cambria Math" panose="02040503050406030204" pitchFamily="18" charset="0"/>
                        </a:rPr>
                        <m:t>ₜ ⊙ </m:t>
                      </m:r>
                      <m:r>
                        <m:rPr>
                          <m:sty m:val="p"/>
                        </m:rPr>
                        <a:rPr lang="en-US" i="1" dirty="0" smtClean="0">
                          <a:latin typeface="Cambria Math" panose="02040503050406030204" pitchFamily="18" charset="0"/>
                        </a:rPr>
                        <m:t>tanh</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ₜ)</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1BC3E802-5610-0DD4-5505-9A2BCBF07ABE}"/>
                  </a:ext>
                </a:extLst>
              </p:cNvPr>
              <p:cNvSpPr>
                <a:spLocks noGrp="1" noRot="1" noChangeAspect="1" noMove="1" noResize="1" noEditPoints="1" noAdjustHandles="1" noChangeArrowheads="1" noChangeShapeType="1" noTextEdit="1"/>
              </p:cNvSpPr>
              <p:nvPr>
                <p:ph idx="1"/>
              </p:nvPr>
            </p:nvSpPr>
            <p:spPr>
              <a:blipFill>
                <a:blip r:embed="rId2"/>
                <a:stretch>
                  <a:fillRect l="-1368" t="-2439"/>
                </a:stretch>
              </a:blipFill>
            </p:spPr>
            <p:txBody>
              <a:bodyPr/>
              <a:lstStyle/>
              <a:p>
                <a:r>
                  <a:rPr lang="en-US">
                    <a:noFill/>
                  </a:rPr>
                  <a:t> </a:t>
                </a:r>
              </a:p>
            </p:txBody>
          </p:sp>
        </mc:Fallback>
      </mc:AlternateContent>
    </p:spTree>
    <p:extLst>
      <p:ext uri="{BB962C8B-B14F-4D97-AF65-F5344CB8AC3E}">
        <p14:creationId xmlns:p14="http://schemas.microsoft.com/office/powerpoint/2010/main" val="382741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DB1E-BDEC-6111-EB3F-C37D69CB8CC1}"/>
              </a:ext>
            </a:extLst>
          </p:cNvPr>
          <p:cNvSpPr>
            <a:spLocks noGrp="1"/>
          </p:cNvSpPr>
          <p:nvPr>
            <p:ph type="title"/>
          </p:nvPr>
        </p:nvSpPr>
        <p:spPr/>
        <p:txBody>
          <a:bodyPr/>
          <a:lstStyle/>
          <a:p>
            <a:r>
              <a:rPr lang="en-US" dirty="0"/>
              <a:t>LSTM diagram</a:t>
            </a:r>
          </a:p>
        </p:txBody>
      </p:sp>
      <p:sp>
        <p:nvSpPr>
          <p:cNvPr id="3" name="Content Placeholder 2">
            <a:extLst>
              <a:ext uri="{FF2B5EF4-FFF2-40B4-BE49-F238E27FC236}">
                <a16:creationId xmlns:a16="http://schemas.microsoft.com/office/drawing/2014/main" id="{E9970C35-E0AE-07D5-72A8-60E8AF55A76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2152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AFE1-45A8-A7C2-ADC8-ACE7ECF0AF96}"/>
              </a:ext>
            </a:extLst>
          </p:cNvPr>
          <p:cNvSpPr>
            <a:spLocks noGrp="1"/>
          </p:cNvSpPr>
          <p:nvPr>
            <p:ph type="title"/>
          </p:nvPr>
        </p:nvSpPr>
        <p:spPr/>
        <p:txBody>
          <a:bodyPr/>
          <a:lstStyle/>
          <a:p>
            <a:r>
              <a:rPr lang="en-US" dirty="0"/>
              <a:t>A weather prediction task</a:t>
            </a:r>
          </a:p>
        </p:txBody>
      </p:sp>
      <p:sp>
        <p:nvSpPr>
          <p:cNvPr id="3" name="Content Placeholder 2">
            <a:extLst>
              <a:ext uri="{FF2B5EF4-FFF2-40B4-BE49-F238E27FC236}">
                <a16:creationId xmlns:a16="http://schemas.microsoft.com/office/drawing/2014/main" id="{5B43D18F-294A-BD28-62A7-037B2BFEF8C1}"/>
              </a:ext>
            </a:extLst>
          </p:cNvPr>
          <p:cNvSpPr>
            <a:spLocks noGrp="1"/>
          </p:cNvSpPr>
          <p:nvPr>
            <p:ph idx="1"/>
          </p:nvPr>
        </p:nvSpPr>
        <p:spPr>
          <a:xfrm>
            <a:off x="838200" y="1825625"/>
            <a:ext cx="5879690" cy="4149290"/>
          </a:xfrm>
        </p:spPr>
        <p:txBody>
          <a:bodyPr>
            <a:normAutofit/>
          </a:bodyPr>
          <a:lstStyle/>
          <a:p>
            <a:r>
              <a:rPr lang="en-US" dirty="0"/>
              <a:t>Use historical measurements of temperature, rainfall and humidity to predict the next day’s weather.</a:t>
            </a:r>
          </a:p>
          <a:p>
            <a:r>
              <a:rPr lang="en-US" dirty="0"/>
              <a:t>3 variables: temperature (°C), rainfall (mm), humidity (%)</a:t>
            </a:r>
          </a:p>
          <a:p>
            <a:r>
              <a:rPr lang="en-US" dirty="0"/>
              <a:t>We consider a 5‑day window to forecast the 6th day.</a:t>
            </a:r>
          </a:p>
          <a:p>
            <a:endParaRPr lang="en-US" dirty="0"/>
          </a:p>
          <a:p>
            <a:endParaRPr lang="en-US" dirty="0"/>
          </a:p>
        </p:txBody>
      </p:sp>
      <p:graphicFrame>
        <p:nvGraphicFramePr>
          <p:cNvPr id="4" name="Table 0">
            <a:extLst>
              <a:ext uri="{FF2B5EF4-FFF2-40B4-BE49-F238E27FC236}">
                <a16:creationId xmlns:a16="http://schemas.microsoft.com/office/drawing/2014/main" id="{94F04368-301D-E226-B8DA-00C4236273E8}"/>
              </a:ext>
            </a:extLst>
          </p:cNvPr>
          <p:cNvGraphicFramePr>
            <a:graphicFrameLocks noGrp="1"/>
          </p:cNvGraphicFramePr>
          <p:nvPr>
            <p:extLst>
              <p:ext uri="{D42A27DB-BD31-4B8C-83A1-F6EECF244321}">
                <p14:modId xmlns:p14="http://schemas.microsoft.com/office/powerpoint/2010/main" val="3167199912"/>
              </p:ext>
            </p:extLst>
          </p:nvPr>
        </p:nvGraphicFramePr>
        <p:xfrm>
          <a:off x="7057104" y="2150806"/>
          <a:ext cx="4632960" cy="2438400"/>
        </p:xfrm>
        <a:graphic>
          <a:graphicData uri="http://schemas.openxmlformats.org/drawingml/2006/table">
            <a:tbl>
              <a:tblPr/>
              <a:tblGrid>
                <a:gridCol w="1158240">
                  <a:extLst>
                    <a:ext uri="{9D8B030D-6E8A-4147-A177-3AD203B41FA5}">
                      <a16:colId xmlns:a16="http://schemas.microsoft.com/office/drawing/2014/main" val="20000"/>
                    </a:ext>
                  </a:extLst>
                </a:gridCol>
                <a:gridCol w="1158240">
                  <a:extLst>
                    <a:ext uri="{9D8B030D-6E8A-4147-A177-3AD203B41FA5}">
                      <a16:colId xmlns:a16="http://schemas.microsoft.com/office/drawing/2014/main" val="20001"/>
                    </a:ext>
                  </a:extLst>
                </a:gridCol>
                <a:gridCol w="1158240">
                  <a:extLst>
                    <a:ext uri="{9D8B030D-6E8A-4147-A177-3AD203B41FA5}">
                      <a16:colId xmlns:a16="http://schemas.microsoft.com/office/drawing/2014/main" val="20002"/>
                    </a:ext>
                  </a:extLst>
                </a:gridCol>
                <a:gridCol w="1158240">
                  <a:extLst>
                    <a:ext uri="{9D8B030D-6E8A-4147-A177-3AD203B41FA5}">
                      <a16:colId xmlns:a16="http://schemas.microsoft.com/office/drawing/2014/main" val="20003"/>
                    </a:ext>
                  </a:extLst>
                </a:gridCol>
              </a:tblGrid>
              <a:tr h="406400">
                <a:tc>
                  <a:txBody>
                    <a:bodyPr/>
                    <a:lstStyle/>
                    <a:p>
                      <a:pPr marL="0" indent="0">
                        <a:buNone/>
                      </a:pPr>
                      <a:r>
                        <a:rPr lang="en-US" sz="1100" b="1" dirty="0">
                          <a:solidFill>
                            <a:srgbClr val="030A18"/>
                          </a:solidFill>
                        </a:rPr>
                        <a:t>Day</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100" b="1" dirty="0">
                          <a:solidFill>
                            <a:srgbClr val="030A18"/>
                          </a:solidFill>
                        </a:rPr>
                        <a:t>Temp (°C)</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100" b="1" dirty="0">
                          <a:solidFill>
                            <a:srgbClr val="030A18"/>
                          </a:solidFill>
                        </a:rPr>
                        <a:t>Rain (mm)</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100" b="1" dirty="0">
                          <a:solidFill>
                            <a:srgbClr val="030A18"/>
                          </a:solidFill>
                        </a:rPr>
                        <a:t>Humidity (%)</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406400">
                <a:tc>
                  <a:txBody>
                    <a:bodyPr/>
                    <a:lstStyle/>
                    <a:p>
                      <a:pPr marL="0" indent="0">
                        <a:buNone/>
                      </a:pPr>
                      <a:r>
                        <a:rPr lang="en-US" sz="1100" dirty="0">
                          <a:solidFill>
                            <a:srgbClr val="030A18"/>
                          </a:solidFill>
                        </a:rPr>
                        <a:t>D1</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20.9</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4.23</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69.48</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6400">
                <a:tc>
                  <a:txBody>
                    <a:bodyPr/>
                    <a:lstStyle/>
                    <a:p>
                      <a:pPr marL="0" indent="0">
                        <a:buNone/>
                      </a:pPr>
                      <a:r>
                        <a:rPr lang="en-US" sz="1100" dirty="0">
                          <a:solidFill>
                            <a:srgbClr val="030A18"/>
                          </a:solidFill>
                        </a:rPr>
                        <a:t>D2</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20.5</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5.67</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68.75</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extLst>
                  <a:ext uri="{0D108BD9-81ED-4DB2-BD59-A6C34878D82A}">
                    <a16:rowId xmlns:a16="http://schemas.microsoft.com/office/drawing/2014/main" val="10002"/>
                  </a:ext>
                </a:extLst>
              </a:tr>
              <a:tr h="406400">
                <a:tc>
                  <a:txBody>
                    <a:bodyPr/>
                    <a:lstStyle/>
                    <a:p>
                      <a:pPr marL="0" indent="0">
                        <a:buNone/>
                      </a:pPr>
                      <a:r>
                        <a:rPr lang="en-US" sz="1100" dirty="0">
                          <a:solidFill>
                            <a:srgbClr val="030A18"/>
                          </a:solidFill>
                        </a:rPr>
                        <a:t>D3</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21.0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6.10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67.04</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6400">
                <a:tc>
                  <a:txBody>
                    <a:bodyPr/>
                    <a:lstStyle/>
                    <a:p>
                      <a:pPr marL="0" indent="0">
                        <a:buNone/>
                      </a:pPr>
                      <a:r>
                        <a:rPr lang="en-US" sz="1100" dirty="0">
                          <a:solidFill>
                            <a:srgbClr val="030A18"/>
                          </a:solidFill>
                        </a:rPr>
                        <a:t>D4</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21.9</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5.77</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66.44</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extLst>
                  <a:ext uri="{0D108BD9-81ED-4DB2-BD59-A6C34878D82A}">
                    <a16:rowId xmlns:a16="http://schemas.microsoft.com/office/drawing/2014/main" val="10004"/>
                  </a:ext>
                </a:extLst>
              </a:tr>
              <a:tr h="406400">
                <a:tc>
                  <a:txBody>
                    <a:bodyPr/>
                    <a:lstStyle/>
                    <a:p>
                      <a:pPr marL="0" indent="0">
                        <a:buNone/>
                      </a:pPr>
                      <a:r>
                        <a:rPr lang="en-US" sz="1100" dirty="0">
                          <a:solidFill>
                            <a:srgbClr val="030A18"/>
                          </a:solidFill>
                        </a:rPr>
                        <a:t>D5</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22.0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6.60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62.20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56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FC7A-719C-E59D-DBBE-E584C9969FC1}"/>
              </a:ext>
            </a:extLst>
          </p:cNvPr>
          <p:cNvSpPr>
            <a:spLocks noGrp="1"/>
          </p:cNvSpPr>
          <p:nvPr>
            <p:ph type="title"/>
          </p:nvPr>
        </p:nvSpPr>
        <p:spPr/>
        <p:txBody>
          <a:bodyPr>
            <a:normAutofit/>
          </a:bodyPr>
          <a:lstStyle/>
          <a:p>
            <a:r>
              <a:rPr lang="en-US" dirty="0"/>
              <a:t>Preparing Input Sequences</a:t>
            </a:r>
          </a:p>
        </p:txBody>
      </p:sp>
      <p:sp>
        <p:nvSpPr>
          <p:cNvPr id="3" name="Content Placeholder 2">
            <a:extLst>
              <a:ext uri="{FF2B5EF4-FFF2-40B4-BE49-F238E27FC236}">
                <a16:creationId xmlns:a16="http://schemas.microsoft.com/office/drawing/2014/main" id="{FEFF60E6-D518-B359-1742-5E2B50DDA459}"/>
              </a:ext>
            </a:extLst>
          </p:cNvPr>
          <p:cNvSpPr>
            <a:spLocks noGrp="1"/>
          </p:cNvSpPr>
          <p:nvPr>
            <p:ph idx="1"/>
          </p:nvPr>
        </p:nvSpPr>
        <p:spPr>
          <a:xfrm>
            <a:off x="838200" y="1825625"/>
            <a:ext cx="8261555" cy="4149290"/>
          </a:xfrm>
        </p:spPr>
        <p:txBody>
          <a:bodyPr>
            <a:normAutofit fontScale="85000" lnSpcReduction="20000"/>
          </a:bodyPr>
          <a:lstStyle/>
          <a:p>
            <a:pPr marL="0" indent="0">
              <a:buNone/>
            </a:pPr>
            <a:r>
              <a:rPr lang="en-US" b="1" dirty="0"/>
              <a:t>Windowing</a:t>
            </a:r>
          </a:p>
          <a:p>
            <a:r>
              <a:rPr lang="en-US" dirty="0"/>
              <a:t>Create training examples by sliding a fixed‑length window of 5 days over the data.</a:t>
            </a:r>
          </a:p>
          <a:p>
            <a:endParaRPr lang="en-US" dirty="0"/>
          </a:p>
          <a:p>
            <a:pPr marL="0" indent="0">
              <a:buNone/>
            </a:pPr>
            <a:r>
              <a:rPr lang="en-US" b="1" dirty="0"/>
              <a:t>Normalization</a:t>
            </a:r>
          </a:p>
          <a:p>
            <a:r>
              <a:rPr lang="en-US" dirty="0"/>
              <a:t>Scale each feature to zero mean and unit variance to ensure stable learning.</a:t>
            </a:r>
          </a:p>
          <a:p>
            <a:endParaRPr lang="en-US" dirty="0"/>
          </a:p>
          <a:p>
            <a:pPr marL="0" indent="0">
              <a:buNone/>
            </a:pPr>
            <a:r>
              <a:rPr lang="en-US" b="1" dirty="0"/>
              <a:t>Training/Testing split</a:t>
            </a:r>
          </a:p>
          <a:p>
            <a:r>
              <a:rPr lang="en-US" dirty="0"/>
              <a:t>Divide the sequences into training and validation sets to evaluate performance.</a:t>
            </a:r>
          </a:p>
          <a:p>
            <a:endParaRPr lang="en-US" dirty="0"/>
          </a:p>
          <a:p>
            <a:endParaRPr lang="en-US" dirty="0"/>
          </a:p>
        </p:txBody>
      </p:sp>
    </p:spTree>
    <p:extLst>
      <p:ext uri="{BB962C8B-B14F-4D97-AF65-F5344CB8AC3E}">
        <p14:creationId xmlns:p14="http://schemas.microsoft.com/office/powerpoint/2010/main" val="277706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D1C9-DF92-A429-C9B0-85567D1E86A5}"/>
              </a:ext>
            </a:extLst>
          </p:cNvPr>
          <p:cNvSpPr>
            <a:spLocks noGrp="1"/>
          </p:cNvSpPr>
          <p:nvPr>
            <p:ph type="title"/>
          </p:nvPr>
        </p:nvSpPr>
        <p:spPr/>
        <p:txBody>
          <a:bodyPr/>
          <a:lstStyle/>
          <a:p>
            <a:r>
              <a:rPr lang="en-US" dirty="0"/>
              <a:t>Implementation of an RNN</a:t>
            </a:r>
          </a:p>
        </p:txBody>
      </p:sp>
      <p:sp>
        <p:nvSpPr>
          <p:cNvPr id="3" name="Content Placeholder 2">
            <a:extLst>
              <a:ext uri="{FF2B5EF4-FFF2-40B4-BE49-F238E27FC236}">
                <a16:creationId xmlns:a16="http://schemas.microsoft.com/office/drawing/2014/main" id="{CBE03336-E66B-9ACF-6DD2-3B65CCF5BAF3}"/>
              </a:ext>
            </a:extLst>
          </p:cNvPr>
          <p:cNvSpPr>
            <a:spLocks noGrp="1"/>
          </p:cNvSpPr>
          <p:nvPr>
            <p:ph sz="half" idx="1"/>
          </p:nvPr>
        </p:nvSpPr>
        <p:spPr/>
        <p:txBody>
          <a:bodyPr>
            <a:noAutofit/>
          </a:bodyPr>
          <a:lstStyle/>
          <a:p>
            <a:r>
              <a:rPr lang="en-US" dirty="0"/>
              <a:t>Initialize hidden state h₀ to zeros.</a:t>
            </a:r>
          </a:p>
          <a:p>
            <a:r>
              <a:rPr lang="en-US" dirty="0"/>
              <a:t>At each time step t:</a:t>
            </a:r>
          </a:p>
          <a:p>
            <a:pPr lvl="1"/>
            <a:r>
              <a:rPr lang="en-US" sz="2800" dirty="0"/>
              <a:t>Compute new hidden state hₜ via tanh activation</a:t>
            </a:r>
          </a:p>
          <a:p>
            <a:pPr lvl="1"/>
            <a:r>
              <a:rPr lang="en-US" sz="2800" dirty="0"/>
              <a:t>Generate output yₜ from hₜ</a:t>
            </a:r>
          </a:p>
          <a:p>
            <a:pPr lvl="1"/>
            <a:r>
              <a:rPr lang="en-US" sz="2800" dirty="0"/>
              <a:t>Store predictions for loss calculation.</a:t>
            </a:r>
          </a:p>
        </p:txBody>
      </p:sp>
      <p:sp>
        <p:nvSpPr>
          <p:cNvPr id="4" name="Content Placeholder 3">
            <a:extLst>
              <a:ext uri="{FF2B5EF4-FFF2-40B4-BE49-F238E27FC236}">
                <a16:creationId xmlns:a16="http://schemas.microsoft.com/office/drawing/2014/main" id="{B8511E6F-DF4F-DF37-6420-3A97AF24C307}"/>
              </a:ext>
            </a:extLst>
          </p:cNvPr>
          <p:cNvSpPr>
            <a:spLocks noGrp="1"/>
          </p:cNvSpPr>
          <p:nvPr>
            <p:ph sz="half" idx="2"/>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weights and biases</a:t>
            </a:r>
          </a:p>
          <a:p>
            <a:pPr marL="0" indent="0">
              <a:buNone/>
            </a:pPr>
            <a:r>
              <a:rPr lang="en-US" dirty="0" err="1">
                <a:latin typeface="Courier New" panose="02070309020205020404" pitchFamily="49" charset="0"/>
                <a:cs typeface="Courier New" panose="02070309020205020404" pitchFamily="49" charset="0"/>
              </a:rPr>
              <a:t>Wxh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Whh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bh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Why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by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forward pass</a:t>
            </a:r>
          </a:p>
          <a:p>
            <a:pPr marL="0" indent="0">
              <a:buNone/>
            </a:pP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y_preds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for t in range(T):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X[t]  # shape (1, </a:t>
            </a:r>
            <a:r>
              <a:rPr lang="en-US" dirty="0" err="1">
                <a:latin typeface="Courier New" panose="02070309020205020404" pitchFamily="49" charset="0"/>
                <a:cs typeface="Courier New" panose="02070309020205020404" pitchFamily="49" charset="0"/>
              </a:rPr>
              <a:t>input_dim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np.tanh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Whh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bh</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Why + by</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y_preds.append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42527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014A-385F-12A3-1178-AD2A540E89EA}"/>
              </a:ext>
            </a:extLst>
          </p:cNvPr>
          <p:cNvSpPr>
            <a:spLocks noGrp="1"/>
          </p:cNvSpPr>
          <p:nvPr>
            <p:ph type="title"/>
          </p:nvPr>
        </p:nvSpPr>
        <p:spPr/>
        <p:txBody>
          <a:bodyPr/>
          <a:lstStyle/>
          <a:p>
            <a:r>
              <a:rPr lang="en-US" dirty="0"/>
              <a:t>Training the RNN</a:t>
            </a:r>
          </a:p>
        </p:txBody>
      </p:sp>
      <p:sp>
        <p:nvSpPr>
          <p:cNvPr id="5" name="Content Placeholder 4">
            <a:extLst>
              <a:ext uri="{FF2B5EF4-FFF2-40B4-BE49-F238E27FC236}">
                <a16:creationId xmlns:a16="http://schemas.microsoft.com/office/drawing/2014/main" id="{2203C958-F85E-0A30-C9C3-49383901F37C}"/>
              </a:ext>
            </a:extLst>
          </p:cNvPr>
          <p:cNvSpPr>
            <a:spLocks noGrp="1"/>
          </p:cNvSpPr>
          <p:nvPr>
            <p:ph idx="1"/>
          </p:nvPr>
        </p:nvSpPr>
        <p:spPr/>
        <p:txBody>
          <a:bodyPr>
            <a:normAutofit/>
          </a:bodyPr>
          <a:lstStyle/>
          <a:p>
            <a:r>
              <a:rPr lang="en-US" dirty="0"/>
              <a:t>Backpropagate errors through time to update parameters (</a:t>
            </a:r>
            <a:r>
              <a:rPr lang="en-US" dirty="0" err="1"/>
              <a:t>Wxh</a:t>
            </a:r>
            <a:r>
              <a:rPr lang="en-US" dirty="0"/>
              <a:t>, </a:t>
            </a:r>
            <a:r>
              <a:rPr lang="en-US" dirty="0" err="1"/>
              <a:t>Whh</a:t>
            </a:r>
            <a:r>
              <a:rPr lang="en-US" dirty="0"/>
              <a:t>, Why). Derivatives accumulate across the unrolled network.</a:t>
            </a:r>
          </a:p>
          <a:p>
            <a:r>
              <a:rPr lang="en-US" dirty="0"/>
              <a:t>For long sequences, gradients tend to vanish or explode, leading to slow or unstable learning.</a:t>
            </a:r>
          </a:p>
          <a:p>
            <a:r>
              <a:rPr lang="en-US" dirty="0"/>
              <a:t>Often the model fails to capture long‑range patterns (e.g., seasonal weather cycles).</a:t>
            </a:r>
          </a:p>
          <a:p>
            <a:endParaRPr lang="en-US" dirty="0"/>
          </a:p>
          <a:p>
            <a:endParaRPr lang="en-US" dirty="0"/>
          </a:p>
        </p:txBody>
      </p:sp>
    </p:spTree>
    <p:extLst>
      <p:ext uri="{BB962C8B-B14F-4D97-AF65-F5344CB8AC3E}">
        <p14:creationId xmlns:p14="http://schemas.microsoft.com/office/powerpoint/2010/main" val="3929826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79E8-9C03-43D5-BDFE-9FBA552BE988}"/>
              </a:ext>
            </a:extLst>
          </p:cNvPr>
          <p:cNvSpPr>
            <a:spLocks noGrp="1"/>
          </p:cNvSpPr>
          <p:nvPr>
            <p:ph type="title"/>
          </p:nvPr>
        </p:nvSpPr>
        <p:spPr/>
        <p:txBody>
          <a:bodyPr/>
          <a:lstStyle/>
          <a:p>
            <a:r>
              <a:rPr lang="en-US" dirty="0"/>
              <a:t>Implementing the LSTM</a:t>
            </a:r>
          </a:p>
        </p:txBody>
      </p:sp>
      <p:sp>
        <p:nvSpPr>
          <p:cNvPr id="4" name="Content Placeholder 3">
            <a:extLst>
              <a:ext uri="{FF2B5EF4-FFF2-40B4-BE49-F238E27FC236}">
                <a16:creationId xmlns:a16="http://schemas.microsoft.com/office/drawing/2014/main" id="{F2FF33B5-D396-DDB0-9B40-E87736795A66}"/>
              </a:ext>
            </a:extLst>
          </p:cNvPr>
          <p:cNvSpPr>
            <a:spLocks noGrp="1"/>
          </p:cNvSpPr>
          <p:nvPr>
            <p:ph sz="half" idx="1"/>
          </p:nvPr>
        </p:nvSpPr>
        <p:spPr/>
        <p:txBody>
          <a:bodyPr>
            <a:noAutofit/>
          </a:bodyPr>
          <a:lstStyle/>
          <a:p>
            <a:r>
              <a:rPr lang="en-US" dirty="0"/>
              <a:t>Separate parameters for each gate</a:t>
            </a:r>
          </a:p>
          <a:p>
            <a:r>
              <a:rPr lang="en-US" dirty="0"/>
              <a:t>Maintains both hidden state (hₜ) and cell state (Cₜ)</a:t>
            </a:r>
          </a:p>
          <a:p>
            <a:r>
              <a:rPr lang="en-US" dirty="0"/>
              <a:t>Uses elementwise operations to update the cell and hidden state</a:t>
            </a:r>
          </a:p>
          <a:p>
            <a:r>
              <a:rPr lang="en-US" dirty="0"/>
              <a:t>Nonlinearity: sigmoid for gates, tanh for candidate and cell output</a:t>
            </a:r>
          </a:p>
        </p:txBody>
      </p:sp>
      <p:sp>
        <p:nvSpPr>
          <p:cNvPr id="5" name="Content Placeholder 4">
            <a:extLst>
              <a:ext uri="{FF2B5EF4-FFF2-40B4-BE49-F238E27FC236}">
                <a16:creationId xmlns:a16="http://schemas.microsoft.com/office/drawing/2014/main" id="{275785BD-5BAB-8928-495F-10E284E084D7}"/>
              </a:ext>
            </a:extLst>
          </p:cNvPr>
          <p:cNvSpPr>
            <a:spLocks noGrp="1"/>
          </p:cNvSpPr>
          <p:nvPr>
            <p:ph sz="half" idx="2"/>
          </p:nvPr>
        </p:nvSpPr>
        <p:spPr/>
        <p:txBody>
          <a:bodyPr>
            <a:normAutofit fontScale="25000" lnSpcReduction="20000"/>
          </a:bodyPr>
          <a:lstStyle/>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initialise</a:t>
            </a:r>
            <a:r>
              <a:rPr lang="en-US" dirty="0">
                <a:latin typeface="Courier New" panose="02070309020205020404" pitchFamily="49" charset="0"/>
                <a:cs typeface="Courier New" panose="02070309020205020404" pitchFamily="49" charset="0"/>
              </a:rPr>
              <a:t> weights for gates</a:t>
            </a:r>
          </a:p>
          <a:p>
            <a:pPr marL="0" indent="0">
              <a:buNone/>
            </a:pPr>
            <a:r>
              <a:rPr lang="en-US" dirty="0" err="1">
                <a:latin typeface="Courier New" panose="02070309020205020404" pitchFamily="49" charset="0"/>
                <a:cs typeface="Courier New" panose="02070309020205020404" pitchFamily="49" charset="0"/>
              </a:rPr>
              <a:t>Wxi,Wxf,Wxo,Wxc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for _ in range(4)]</a:t>
            </a:r>
          </a:p>
          <a:p>
            <a:pPr marL="0" indent="0">
              <a:buNone/>
            </a:pPr>
            <a:r>
              <a:rPr lang="en-US" dirty="0" err="1">
                <a:latin typeface="Courier New" panose="02070309020205020404" pitchFamily="49" charset="0"/>
                <a:cs typeface="Courier New" panose="02070309020205020404" pitchFamily="49" charset="0"/>
              </a:rPr>
              <a:t>Whi,Whf,Who,Whc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for _ in range(4)]</a:t>
            </a:r>
          </a:p>
          <a:p>
            <a:pPr marL="0" indent="0">
              <a:buNone/>
            </a:pPr>
            <a:r>
              <a:rPr lang="en-US" dirty="0" err="1">
                <a:latin typeface="Courier New" panose="02070309020205020404" pitchFamily="49" charset="0"/>
                <a:cs typeface="Courier New" panose="02070309020205020404" pitchFamily="49" charset="0"/>
              </a:rPr>
              <a:t>bi,bf,bo,bc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for _ in range(4)]</a:t>
            </a:r>
          </a:p>
          <a:p>
            <a:pPr marL="0" indent="0">
              <a:buNone/>
            </a:pPr>
            <a:r>
              <a:rPr lang="en-US" dirty="0">
                <a:latin typeface="Courier New" panose="02070309020205020404" pitchFamily="49" charset="0"/>
                <a:cs typeface="Courier New" panose="02070309020205020404" pitchFamily="49" charset="0"/>
              </a:rPr>
              <a:t>Wy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by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forward pass</a:t>
            </a:r>
          </a:p>
          <a:p>
            <a:pPr marL="0" indent="0">
              <a:buNone/>
            </a:pP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y_preds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for t in range(T):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X[t]</a:t>
            </a:r>
          </a:p>
          <a:p>
            <a:pPr marL="0" indent="0">
              <a:buNone/>
            </a:pPr>
            <a:r>
              <a:rPr lang="en-US" dirty="0">
                <a:latin typeface="Courier New" panose="02070309020205020404" pitchFamily="49" charset="0"/>
                <a:cs typeface="Courier New" panose="02070309020205020404" pitchFamily="49" charset="0"/>
              </a:rPr>
              <a:t>    I = sigmoid(</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Whi + bi)</a:t>
            </a:r>
          </a:p>
          <a:p>
            <a:pPr marL="0" indent="0">
              <a:buNone/>
            </a:pPr>
            <a:r>
              <a:rPr lang="en-US" dirty="0">
                <a:latin typeface="Courier New" panose="02070309020205020404" pitchFamily="49" charset="0"/>
                <a:cs typeface="Courier New" panose="02070309020205020404" pitchFamily="49" charset="0"/>
              </a:rPr>
              <a:t>    F = sigmoid(</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Whf</a:t>
            </a:r>
            <a:r>
              <a:rPr lang="en-US" dirty="0">
                <a:latin typeface="Courier New" panose="02070309020205020404" pitchFamily="49" charset="0"/>
                <a:cs typeface="Courier New" panose="02070309020205020404" pitchFamily="49" charset="0"/>
              </a:rPr>
              <a:t> + bf)</a:t>
            </a:r>
          </a:p>
          <a:p>
            <a:pPr marL="0" indent="0">
              <a:buNone/>
            </a:pPr>
            <a:r>
              <a:rPr lang="en-US" dirty="0">
                <a:latin typeface="Courier New" panose="02070309020205020404" pitchFamily="49" charset="0"/>
                <a:cs typeface="Courier New" panose="02070309020205020404" pitchFamily="49" charset="0"/>
              </a:rPr>
              <a:t>    O = sigmoid(</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Wxo</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Who + </a:t>
            </a:r>
            <a:r>
              <a:rPr lang="en-US" dirty="0" err="1">
                <a:latin typeface="Courier New" panose="02070309020205020404" pitchFamily="49" charset="0"/>
                <a:cs typeface="Courier New" panose="02070309020205020404" pitchFamily="49" charset="0"/>
              </a:rPr>
              <a:t>bo</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C_tilde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np.tanh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Whc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 = F * </a:t>
            </a: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 + I * </a:t>
            </a:r>
            <a:r>
              <a:rPr lang="en-US" dirty="0" err="1">
                <a:latin typeface="Courier New" panose="02070309020205020404" pitchFamily="49" charset="0"/>
                <a:cs typeface="Courier New" panose="02070309020205020404" pitchFamily="49" charset="0"/>
              </a:rPr>
              <a:t>C_tilde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O * </a:t>
            </a:r>
            <a:r>
              <a:rPr lang="en-US" dirty="0" err="1">
                <a:latin typeface="Courier New" panose="02070309020205020404" pitchFamily="49" charset="0"/>
                <a:cs typeface="Courier New" panose="02070309020205020404" pitchFamily="49" charset="0"/>
              </a:rPr>
              <a:t>np.tanh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Wy + by</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y_preds.append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671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C0C2-8D39-79C0-863F-C950A2D4E04A}"/>
              </a:ext>
            </a:extLst>
          </p:cNvPr>
          <p:cNvSpPr>
            <a:spLocks noGrp="1"/>
          </p:cNvSpPr>
          <p:nvPr>
            <p:ph type="title"/>
          </p:nvPr>
        </p:nvSpPr>
        <p:spPr/>
        <p:txBody>
          <a:bodyPr>
            <a:normAutofit/>
          </a:bodyPr>
          <a:lstStyle/>
          <a:p>
            <a:r>
              <a:rPr lang="en-US" dirty="0"/>
              <a:t>LSTM Training &amp; Predictions</a:t>
            </a:r>
          </a:p>
        </p:txBody>
      </p:sp>
      <p:sp>
        <p:nvSpPr>
          <p:cNvPr id="3" name="Content Placeholder 2">
            <a:extLst>
              <a:ext uri="{FF2B5EF4-FFF2-40B4-BE49-F238E27FC236}">
                <a16:creationId xmlns:a16="http://schemas.microsoft.com/office/drawing/2014/main" id="{08CDE308-ECD0-CA51-CA13-BD090D29FBE8}"/>
              </a:ext>
            </a:extLst>
          </p:cNvPr>
          <p:cNvSpPr>
            <a:spLocks noGrp="1"/>
          </p:cNvSpPr>
          <p:nvPr>
            <p:ph sz="half" idx="1"/>
          </p:nvPr>
        </p:nvSpPr>
        <p:spPr/>
        <p:txBody>
          <a:bodyPr>
            <a:normAutofit/>
          </a:bodyPr>
          <a:lstStyle/>
          <a:p>
            <a:r>
              <a:rPr lang="en-US" dirty="0"/>
              <a:t>Use gradient descent and backpropagation through time to update all gate parameters.</a:t>
            </a:r>
          </a:p>
          <a:p>
            <a:r>
              <a:rPr lang="en-US" dirty="0"/>
              <a:t>The LSTM learns to follow the general trend of the weather variables and reduce forecasting error over time.</a:t>
            </a:r>
          </a:p>
          <a:p>
            <a:r>
              <a:rPr lang="en-US" dirty="0"/>
              <a:t>Can produce similar graphs for rainfall and humidity.</a:t>
            </a:r>
          </a:p>
          <a:p>
            <a:endParaRPr lang="en-US" dirty="0"/>
          </a:p>
        </p:txBody>
      </p:sp>
      <p:graphicFrame>
        <p:nvGraphicFramePr>
          <p:cNvPr id="5" name="Chart 0">
            <a:extLst>
              <a:ext uri="{FF2B5EF4-FFF2-40B4-BE49-F238E27FC236}">
                <a16:creationId xmlns:a16="http://schemas.microsoft.com/office/drawing/2014/main" id="{67EB3518-456C-15D2-1BBE-59F864688D13}"/>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610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63834-368D-B509-3505-86202B7DC68D}"/>
              </a:ext>
            </a:extLst>
          </p:cNvPr>
          <p:cNvSpPr>
            <a:spLocks noGrp="1"/>
          </p:cNvSpPr>
          <p:nvPr>
            <p:ph type="title"/>
          </p:nvPr>
        </p:nvSpPr>
        <p:spPr/>
        <p:txBody>
          <a:bodyPr>
            <a:normAutofit/>
          </a:bodyPr>
          <a:lstStyle/>
          <a:p>
            <a:r>
              <a:rPr lang="en-US" dirty="0"/>
              <a:t>RNN vs LSTM: A Comparison</a:t>
            </a:r>
          </a:p>
        </p:txBody>
      </p:sp>
      <p:sp>
        <p:nvSpPr>
          <p:cNvPr id="7" name="Content Placeholder 6">
            <a:extLst>
              <a:ext uri="{FF2B5EF4-FFF2-40B4-BE49-F238E27FC236}">
                <a16:creationId xmlns:a16="http://schemas.microsoft.com/office/drawing/2014/main" id="{5D7E82E9-DFD3-62C6-E088-D8037974AEE5}"/>
              </a:ext>
            </a:extLst>
          </p:cNvPr>
          <p:cNvSpPr>
            <a:spLocks noGrp="1"/>
          </p:cNvSpPr>
          <p:nvPr>
            <p:ph sz="half" idx="1"/>
          </p:nvPr>
        </p:nvSpPr>
        <p:spPr>
          <a:xfrm>
            <a:off x="838200" y="1825625"/>
            <a:ext cx="3696929" cy="4351338"/>
          </a:xfrm>
        </p:spPr>
        <p:txBody>
          <a:bodyPr>
            <a:normAutofit fontScale="85000" lnSpcReduction="10000"/>
          </a:bodyPr>
          <a:lstStyle/>
          <a:p>
            <a:r>
              <a:rPr lang="en-US" dirty="0"/>
              <a:t>LSTMs trade computational efficiency for better performance on long sequences.</a:t>
            </a:r>
          </a:p>
          <a:p>
            <a:r>
              <a:rPr lang="en-US" dirty="0"/>
              <a:t>When sequence lengths are short, a simple RNN may suffice.</a:t>
            </a:r>
          </a:p>
          <a:p>
            <a:r>
              <a:rPr lang="en-US" dirty="0"/>
              <a:t>For very long sequences or </a:t>
            </a:r>
            <a:r>
              <a:rPr lang="en-US" dirty="0" err="1"/>
              <a:t>parallelisable</a:t>
            </a:r>
            <a:r>
              <a:rPr lang="en-US" dirty="0"/>
              <a:t> tasks, Transformer architectures might be preferred.</a:t>
            </a:r>
          </a:p>
          <a:p>
            <a:r>
              <a:rPr lang="en-US" dirty="0"/>
              <a:t>Coming next!</a:t>
            </a:r>
          </a:p>
        </p:txBody>
      </p:sp>
      <p:graphicFrame>
        <p:nvGraphicFramePr>
          <p:cNvPr id="9" name="Table 0">
            <a:extLst>
              <a:ext uri="{FF2B5EF4-FFF2-40B4-BE49-F238E27FC236}">
                <a16:creationId xmlns:a16="http://schemas.microsoft.com/office/drawing/2014/main" id="{66B69029-F9C1-A1B8-1B7F-3325F5A37192}"/>
              </a:ext>
            </a:extLst>
          </p:cNvPr>
          <p:cNvGraphicFramePr>
            <a:graphicFrameLocks noGrp="1"/>
          </p:cNvGraphicFramePr>
          <p:nvPr>
            <p:extLst>
              <p:ext uri="{D42A27DB-BD31-4B8C-83A1-F6EECF244321}">
                <p14:modId xmlns:p14="http://schemas.microsoft.com/office/powerpoint/2010/main" val="3053980711"/>
              </p:ext>
            </p:extLst>
          </p:nvPr>
        </p:nvGraphicFramePr>
        <p:xfrm>
          <a:off x="4876800" y="1825625"/>
          <a:ext cx="7315200" cy="3413760"/>
        </p:xfrm>
        <a:graphic>
          <a:graphicData uri="http://schemas.openxmlformats.org/drawingml/2006/table">
            <a:tbl>
              <a:tblPr>
                <a:solidFill>
                  <a:srgbClr val="FFFFFF">
                    <a:alpha val="60000"/>
                  </a:srgbClr>
                </a:solidFill>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568960">
                <a:tc>
                  <a:txBody>
                    <a:bodyPr/>
                    <a:lstStyle/>
                    <a:p>
                      <a:pPr marL="0" indent="0">
                        <a:buNone/>
                      </a:pP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b="1" dirty="0">
                          <a:solidFill>
                            <a:srgbClr val="030A18"/>
                          </a:solidFill>
                        </a:rPr>
                        <a:t>RNN</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b="1" dirty="0">
                          <a:solidFill>
                            <a:srgbClr val="030A18"/>
                          </a:solidFill>
                        </a:rPr>
                        <a:t>LSTM</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68960">
                <a:tc>
                  <a:txBody>
                    <a:bodyPr/>
                    <a:lstStyle/>
                    <a:p>
                      <a:pPr marL="0" indent="0">
                        <a:buNone/>
                      </a:pPr>
                      <a:r>
                        <a:rPr lang="en-US" sz="1100" b="1" dirty="0">
                          <a:solidFill>
                            <a:srgbClr val="030A18"/>
                          </a:solidFill>
                        </a:rPr>
                        <a:t>Memory</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Single hidden state hₜ</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Hidden state hₜ and cell state Cₜ</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68960">
                <a:tc>
                  <a:txBody>
                    <a:bodyPr/>
                    <a:lstStyle/>
                    <a:p>
                      <a:pPr marL="0" indent="0">
                        <a:buNone/>
                      </a:pPr>
                      <a:r>
                        <a:rPr lang="en-US" sz="1100" b="1" dirty="0">
                          <a:solidFill>
                            <a:srgbClr val="030A18"/>
                          </a:solidFill>
                        </a:rPr>
                        <a:t>Gates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None</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Input, forget &amp; output gates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68960">
                <a:tc>
                  <a:txBody>
                    <a:bodyPr/>
                    <a:lstStyle/>
                    <a:p>
                      <a:pPr marL="0" indent="0">
                        <a:buNone/>
                      </a:pPr>
                      <a:r>
                        <a:rPr lang="en-US" sz="1100" b="1" dirty="0">
                          <a:solidFill>
                            <a:srgbClr val="030A18"/>
                          </a:solidFill>
                        </a:rPr>
                        <a:t>Vanishing gradient</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Severe</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Mitigated</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68960">
                <a:tc>
                  <a:txBody>
                    <a:bodyPr/>
                    <a:lstStyle/>
                    <a:p>
                      <a:pPr marL="0" indent="0">
                        <a:buNone/>
                      </a:pPr>
                      <a:r>
                        <a:rPr lang="en-US" sz="1100" b="1" dirty="0">
                          <a:solidFill>
                            <a:srgbClr val="030A18"/>
                          </a:solidFill>
                        </a:rPr>
                        <a:t>Parameter count</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Fewer</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More due to multiple gates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68960">
                <a:tc>
                  <a:txBody>
                    <a:bodyPr/>
                    <a:lstStyle/>
                    <a:p>
                      <a:pPr marL="0" indent="0">
                        <a:buNone/>
                      </a:pPr>
                      <a:r>
                        <a:rPr lang="en-US" sz="1100" b="1" dirty="0">
                          <a:solidFill>
                            <a:srgbClr val="030A18"/>
                          </a:solidFill>
                        </a:rPr>
                        <a:t>Use cases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Short sequences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Long‑range dependencies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393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0" y="1690688"/>
            <a:ext cx="10728960" cy="4267200"/>
          </a:xfrm>
          <a:prstGeom prst="rect">
            <a:avLst/>
          </a:prstGeom>
          <a:noFill/>
          <a:ln/>
        </p:spPr>
        <p:txBody>
          <a:bodyPr wrap="square" lIns="0" tIns="0" rIns="0" bIns="0" rtlCol="0" anchor="ctr"/>
          <a:lstStyle/>
          <a:p>
            <a:pPr marL="253994" indent="-253994">
              <a:buSzPct val="100000"/>
              <a:buChar char="•"/>
            </a:pPr>
            <a:endParaRPr lang="en-US" sz="1600" dirty="0"/>
          </a:p>
        </p:txBody>
      </p:sp>
      <p:sp>
        <p:nvSpPr>
          <p:cNvPr id="4" name="Text 2"/>
          <p:cNvSpPr/>
          <p:nvPr/>
        </p:nvSpPr>
        <p:spPr>
          <a:xfrm>
            <a:off x="609600" y="6431280"/>
            <a:ext cx="10972800" cy="365760"/>
          </a:xfrm>
          <a:prstGeom prst="rect">
            <a:avLst/>
          </a:prstGeom>
          <a:noFill/>
          <a:ln/>
        </p:spPr>
        <p:txBody>
          <a:bodyPr wrap="square" lIns="0" tIns="0" rIns="0" bIns="0" rtlCol="0" anchor="ctr"/>
          <a:lstStyle/>
          <a:p>
            <a:r>
              <a:rPr lang="en-US" sz="800" u="sng" dirty="0">
                <a:solidFill>
                  <a:srgbClr val="4472C4"/>
                </a:solidFill>
                <a:hlinkClick r:id="rId3"/>
              </a:rPr>
              <a:t>[3]</a:t>
            </a:r>
            <a:r>
              <a:rPr lang="en-US" sz="800" dirty="0">
                <a:solidFill>
                  <a:srgbClr val="000000"/>
                </a:solidFill>
              </a:rPr>
              <a:t>   </a:t>
            </a:r>
            <a:r>
              <a:rPr lang="en-US" sz="800" u="sng" dirty="0">
                <a:solidFill>
                  <a:srgbClr val="4472C4"/>
                </a:solidFill>
                <a:hlinkClick r:id="rId4"/>
              </a:rPr>
              <a:t>[4]</a:t>
            </a:r>
            <a:endParaRPr lang="en-US" sz="800" dirty="0"/>
          </a:p>
        </p:txBody>
      </p:sp>
      <p:sp>
        <p:nvSpPr>
          <p:cNvPr id="5" name="Title 4">
            <a:extLst>
              <a:ext uri="{FF2B5EF4-FFF2-40B4-BE49-F238E27FC236}">
                <a16:creationId xmlns:a16="http://schemas.microsoft.com/office/drawing/2014/main" id="{E3B9A732-BE54-E279-CA7D-74CCA3C67414}"/>
              </a:ext>
            </a:extLst>
          </p:cNvPr>
          <p:cNvSpPr>
            <a:spLocks noGrp="1"/>
          </p:cNvSpPr>
          <p:nvPr>
            <p:ph type="title"/>
          </p:nvPr>
        </p:nvSpPr>
        <p:spPr/>
        <p:txBody>
          <a:bodyPr/>
          <a:lstStyle/>
          <a:p>
            <a:r>
              <a:rPr lang="en-US" dirty="0"/>
              <a:t>Outline</a:t>
            </a:r>
          </a:p>
        </p:txBody>
      </p:sp>
      <p:sp>
        <p:nvSpPr>
          <p:cNvPr id="6" name="Content Placeholder 5">
            <a:extLst>
              <a:ext uri="{FF2B5EF4-FFF2-40B4-BE49-F238E27FC236}">
                <a16:creationId xmlns:a16="http://schemas.microsoft.com/office/drawing/2014/main" id="{6194E0D3-21BE-C87E-2D17-490B6D560A81}"/>
              </a:ext>
            </a:extLst>
          </p:cNvPr>
          <p:cNvSpPr>
            <a:spLocks noGrp="1"/>
          </p:cNvSpPr>
          <p:nvPr>
            <p:ph idx="1"/>
          </p:nvPr>
        </p:nvSpPr>
        <p:spPr/>
        <p:txBody>
          <a:bodyPr>
            <a:normAutofit fontScale="92500" lnSpcReduction="10000"/>
          </a:bodyPr>
          <a:lstStyle/>
          <a:p>
            <a:r>
              <a:rPr lang="en-US" dirty="0"/>
              <a:t>Go from deep learning to recurrent neural networks</a:t>
            </a:r>
          </a:p>
          <a:p>
            <a:pPr marL="253994">
              <a:spcAft>
                <a:spcPts val="480"/>
              </a:spcAft>
              <a:buSzPct val="100000"/>
            </a:pPr>
            <a:r>
              <a:rPr lang="en-US" dirty="0"/>
              <a:t>Introduction to sequential modelling and RNNs</a:t>
            </a:r>
          </a:p>
          <a:p>
            <a:pPr marL="253994">
              <a:spcAft>
                <a:spcPts val="480"/>
              </a:spcAft>
              <a:buSzPct val="100000"/>
            </a:pPr>
            <a:r>
              <a:rPr lang="en-US" dirty="0"/>
              <a:t>Challenges: vanishing gradients</a:t>
            </a:r>
          </a:p>
          <a:p>
            <a:pPr marL="253994">
              <a:spcAft>
                <a:spcPts val="480"/>
              </a:spcAft>
              <a:buSzPct val="100000"/>
            </a:pPr>
            <a:r>
              <a:rPr lang="en-US" dirty="0"/>
              <a:t>Long Short‑Term Memory (LSTM) mechanics</a:t>
            </a:r>
          </a:p>
          <a:p>
            <a:pPr marL="253994">
              <a:spcAft>
                <a:spcPts val="480"/>
              </a:spcAft>
              <a:buSzPct val="100000"/>
            </a:pPr>
            <a:r>
              <a:rPr lang="en-US" dirty="0"/>
              <a:t>Manual implementation &amp; weather example</a:t>
            </a:r>
          </a:p>
          <a:p>
            <a:pPr marL="253994">
              <a:spcAft>
                <a:spcPts val="480"/>
              </a:spcAft>
              <a:buSzPct val="100000"/>
            </a:pPr>
            <a:r>
              <a:rPr lang="en-US" dirty="0"/>
              <a:t>Comparing RNNs and LSTMs</a:t>
            </a:r>
          </a:p>
          <a:p>
            <a:pPr marL="253994">
              <a:spcAft>
                <a:spcPts val="480"/>
              </a:spcAft>
              <a:buSzPct val="100000"/>
            </a:pPr>
            <a:r>
              <a:rPr lang="en-US" dirty="0"/>
              <a:t>Practical tips &amp; frameworks</a:t>
            </a:r>
          </a:p>
          <a:p>
            <a:r>
              <a:rPr lang="en-US" dirty="0"/>
              <a:t>Predict the weather!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144B-5F37-6AAB-4D8D-B72267B6BA58}"/>
              </a:ext>
            </a:extLst>
          </p:cNvPr>
          <p:cNvSpPr>
            <a:spLocks noGrp="1"/>
          </p:cNvSpPr>
          <p:nvPr>
            <p:ph type="title"/>
          </p:nvPr>
        </p:nvSpPr>
        <p:spPr/>
        <p:txBody>
          <a:bodyPr/>
          <a:lstStyle/>
          <a:p>
            <a:r>
              <a:rPr lang="en-US" dirty="0"/>
              <a:t>Implementing LSTM with </a:t>
            </a:r>
            <a:r>
              <a:rPr lang="en-US" dirty="0" err="1"/>
              <a:t>Pytorch</a:t>
            </a:r>
            <a:endParaRPr lang="en-US" dirty="0"/>
          </a:p>
        </p:txBody>
      </p:sp>
      <p:sp>
        <p:nvSpPr>
          <p:cNvPr id="5" name="Content Placeholder 4">
            <a:extLst>
              <a:ext uri="{FF2B5EF4-FFF2-40B4-BE49-F238E27FC236}">
                <a16:creationId xmlns:a16="http://schemas.microsoft.com/office/drawing/2014/main" id="{CB2AF9B0-8D7A-F071-1168-A16F6B1CF3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79247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96F0-5287-84CD-BBF5-7B6C0C728584}"/>
              </a:ext>
            </a:extLst>
          </p:cNvPr>
          <p:cNvSpPr>
            <a:spLocks noGrp="1"/>
          </p:cNvSpPr>
          <p:nvPr>
            <p:ph type="title"/>
          </p:nvPr>
        </p:nvSpPr>
        <p:spPr/>
        <p:txBody>
          <a:bodyPr/>
          <a:lstStyle/>
          <a:p>
            <a:r>
              <a:rPr lang="en-US" dirty="0"/>
              <a:t>Other applications of RNNs/LSTMs</a:t>
            </a:r>
          </a:p>
        </p:txBody>
      </p:sp>
      <p:sp>
        <p:nvSpPr>
          <p:cNvPr id="3" name="Content Placeholder 2">
            <a:extLst>
              <a:ext uri="{FF2B5EF4-FFF2-40B4-BE49-F238E27FC236}">
                <a16:creationId xmlns:a16="http://schemas.microsoft.com/office/drawing/2014/main" id="{63FDF027-B41F-CB8F-F3B5-5154C4D71655}"/>
              </a:ext>
            </a:extLst>
          </p:cNvPr>
          <p:cNvSpPr>
            <a:spLocks noGrp="1"/>
          </p:cNvSpPr>
          <p:nvPr>
            <p:ph idx="1"/>
          </p:nvPr>
        </p:nvSpPr>
        <p:spPr/>
        <p:txBody>
          <a:bodyPr>
            <a:normAutofit/>
          </a:bodyPr>
          <a:lstStyle/>
          <a:p>
            <a:r>
              <a:rPr lang="en-US" dirty="0"/>
              <a:t>Natural language processing: language modelling, machine translation, sentiment analysis</a:t>
            </a:r>
          </a:p>
          <a:p>
            <a:r>
              <a:rPr lang="en-US" dirty="0"/>
              <a:t>Speech recognition and synthesis</a:t>
            </a:r>
          </a:p>
          <a:p>
            <a:r>
              <a:rPr lang="en-US" dirty="0"/>
              <a:t>Time‑series forecasting (weather obvs, finance, IoT)</a:t>
            </a:r>
          </a:p>
          <a:p>
            <a:r>
              <a:rPr lang="en-US" dirty="0"/>
              <a:t>Biological sequence analysis: DNA/RNA modelling</a:t>
            </a:r>
          </a:p>
          <a:p>
            <a:r>
              <a:rPr lang="en-US" dirty="0"/>
              <a:t>Music generation and audio signal processing</a:t>
            </a:r>
          </a:p>
        </p:txBody>
      </p:sp>
    </p:spTree>
    <p:extLst>
      <p:ext uri="{BB962C8B-B14F-4D97-AF65-F5344CB8AC3E}">
        <p14:creationId xmlns:p14="http://schemas.microsoft.com/office/powerpoint/2010/main" val="181249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94E9-2774-3E11-56AF-4731CE891C4D}"/>
              </a:ext>
            </a:extLst>
          </p:cNvPr>
          <p:cNvSpPr>
            <a:spLocks noGrp="1"/>
          </p:cNvSpPr>
          <p:nvPr>
            <p:ph type="title"/>
          </p:nvPr>
        </p:nvSpPr>
        <p:spPr/>
        <p:txBody>
          <a:bodyPr/>
          <a:lstStyle/>
          <a:p>
            <a:r>
              <a:rPr lang="en-US" dirty="0"/>
              <a:t>Other RNNs</a:t>
            </a:r>
          </a:p>
        </p:txBody>
      </p:sp>
      <p:sp>
        <p:nvSpPr>
          <p:cNvPr id="3" name="Content Placeholder 2">
            <a:extLst>
              <a:ext uri="{FF2B5EF4-FFF2-40B4-BE49-F238E27FC236}">
                <a16:creationId xmlns:a16="http://schemas.microsoft.com/office/drawing/2014/main" id="{AAF26AAC-D45D-A0A2-162B-A36BC8501BDA}"/>
              </a:ext>
            </a:extLst>
          </p:cNvPr>
          <p:cNvSpPr>
            <a:spLocks noGrp="1"/>
          </p:cNvSpPr>
          <p:nvPr>
            <p:ph idx="1"/>
          </p:nvPr>
        </p:nvSpPr>
        <p:spPr/>
        <p:txBody>
          <a:bodyPr>
            <a:normAutofit fontScale="85000" lnSpcReduction="20000"/>
          </a:bodyPr>
          <a:lstStyle/>
          <a:p>
            <a:pPr marL="0" indent="0">
              <a:buNone/>
            </a:pPr>
            <a:r>
              <a:rPr lang="en-US" b="1" dirty="0"/>
              <a:t>Gated Recurrent Unit (GRU)</a:t>
            </a:r>
          </a:p>
          <a:p>
            <a:r>
              <a:rPr lang="en-US" dirty="0"/>
              <a:t>Simplified version of LSTM with fewer gates (update and reset). Competitive performance with fewer parameters.</a:t>
            </a:r>
          </a:p>
          <a:p>
            <a:endParaRPr lang="en-US" dirty="0"/>
          </a:p>
          <a:p>
            <a:pPr marL="0" indent="0">
              <a:buNone/>
            </a:pPr>
            <a:r>
              <a:rPr lang="en-US" b="1" dirty="0"/>
              <a:t>Bidirectional RNN/LSTM</a:t>
            </a:r>
          </a:p>
          <a:p>
            <a:r>
              <a:rPr lang="en-US" dirty="0"/>
              <a:t>Processes sequences forwards and backwards to capture past and future context.</a:t>
            </a:r>
          </a:p>
          <a:p>
            <a:endParaRPr lang="en-US" dirty="0"/>
          </a:p>
          <a:p>
            <a:pPr marL="0" indent="0">
              <a:buNone/>
            </a:pPr>
            <a:r>
              <a:rPr lang="en-US" b="1" dirty="0"/>
              <a:t>Transformers</a:t>
            </a:r>
          </a:p>
          <a:p>
            <a:r>
              <a:rPr lang="en-US" dirty="0"/>
              <a:t>Self‑attention mechanisms remove recurrence entirely, enabling parallel processing and better long‑range modelling.</a:t>
            </a:r>
          </a:p>
          <a:p>
            <a:endParaRPr lang="en-US" dirty="0"/>
          </a:p>
          <a:p>
            <a:endParaRPr lang="en-US" dirty="0"/>
          </a:p>
        </p:txBody>
      </p:sp>
    </p:spTree>
    <p:extLst>
      <p:ext uri="{BB962C8B-B14F-4D97-AF65-F5344CB8AC3E}">
        <p14:creationId xmlns:p14="http://schemas.microsoft.com/office/powerpoint/2010/main" val="34082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48C1-F59D-29E6-F9E0-42B68E4EC60F}"/>
              </a:ext>
            </a:extLst>
          </p:cNvPr>
          <p:cNvSpPr>
            <a:spLocks noGrp="1"/>
          </p:cNvSpPr>
          <p:nvPr>
            <p:ph type="title"/>
          </p:nvPr>
        </p:nvSpPr>
        <p:spPr/>
        <p:txBody>
          <a:bodyPr/>
          <a:lstStyle/>
          <a:p>
            <a:r>
              <a:rPr lang="en-US" dirty="0"/>
              <a:t>Practical tips</a:t>
            </a:r>
          </a:p>
        </p:txBody>
      </p:sp>
      <p:sp>
        <p:nvSpPr>
          <p:cNvPr id="3" name="Content Placeholder 2">
            <a:extLst>
              <a:ext uri="{FF2B5EF4-FFF2-40B4-BE49-F238E27FC236}">
                <a16:creationId xmlns:a16="http://schemas.microsoft.com/office/drawing/2014/main" id="{C39A2ADA-C047-7B4C-225E-B2691332AFDF}"/>
              </a:ext>
            </a:extLst>
          </p:cNvPr>
          <p:cNvSpPr>
            <a:spLocks noGrp="1"/>
          </p:cNvSpPr>
          <p:nvPr>
            <p:ph idx="1"/>
          </p:nvPr>
        </p:nvSpPr>
        <p:spPr/>
        <p:txBody>
          <a:bodyPr>
            <a:normAutofit lnSpcReduction="10000"/>
          </a:bodyPr>
          <a:lstStyle/>
          <a:p>
            <a:r>
              <a:rPr lang="en-US" dirty="0"/>
              <a:t>Normalize and scale your inputs to accelerate convergence.</a:t>
            </a:r>
          </a:p>
          <a:p>
            <a:r>
              <a:rPr lang="en-US" dirty="0"/>
              <a:t>Choose sequence length based on the task’s (maximum) temporal dependencies.</a:t>
            </a:r>
          </a:p>
          <a:p>
            <a:r>
              <a:rPr lang="en-US" dirty="0"/>
              <a:t>Use regularization (dropout, L2) and gradient clipping to prevent overfitting and exploding gradients.</a:t>
            </a:r>
          </a:p>
          <a:p>
            <a:r>
              <a:rPr lang="en-US" dirty="0"/>
              <a:t>Monitor training/validation curves to detect underfitting or overfitting.</a:t>
            </a:r>
          </a:p>
          <a:p>
            <a:r>
              <a:rPr lang="en-US" dirty="0"/>
              <a:t>If LSTMs don’t work for you, experiment with other types of RNN</a:t>
            </a:r>
          </a:p>
        </p:txBody>
      </p:sp>
    </p:spTree>
    <p:extLst>
      <p:ext uri="{BB962C8B-B14F-4D97-AF65-F5344CB8AC3E}">
        <p14:creationId xmlns:p14="http://schemas.microsoft.com/office/powerpoint/2010/main" val="411645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5760" y="365760"/>
            <a:ext cx="11460480" cy="670560"/>
          </a:xfrm>
          <a:prstGeom prst="rect">
            <a:avLst/>
          </a:prstGeom>
          <a:noFill/>
          <a:ln/>
        </p:spPr>
        <p:txBody>
          <a:bodyPr wrap="square" rtlCol="0" anchor="ctr"/>
          <a:lstStyle/>
          <a:p>
            <a:r>
              <a:rPr lang="en-US" sz="3200" dirty="0">
                <a:solidFill>
                  <a:srgbClr val="000000"/>
                </a:solidFill>
                <a:latin typeface="Arial" pitchFamily="34" charset="0"/>
                <a:ea typeface="Arial" pitchFamily="34" charset="-122"/>
                <a:cs typeface="Arial" pitchFamily="34" charset="-120"/>
              </a:rPr>
              <a:t>Summary &amp; Takeaways</a:t>
            </a:r>
            <a:endParaRPr lang="en-US" sz="3200" dirty="0"/>
          </a:p>
        </p:txBody>
      </p:sp>
      <p:sp>
        <p:nvSpPr>
          <p:cNvPr id="3" name="Text 1"/>
          <p:cNvSpPr/>
          <p:nvPr/>
        </p:nvSpPr>
        <p:spPr>
          <a:xfrm>
            <a:off x="609600" y="1950720"/>
            <a:ext cx="11582400" cy="4632960"/>
          </a:xfrm>
          <a:prstGeom prst="rect">
            <a:avLst/>
          </a:prstGeom>
          <a:noFill/>
          <a:ln/>
        </p:spPr>
        <p:txBody>
          <a:bodyPr wrap="square" rtlCol="0" anchor="ctr"/>
          <a:lstStyle/>
          <a:p>
            <a:pPr marL="253994" indent="-253994">
              <a:lnSpc>
                <a:spcPts val="2133"/>
              </a:lnSpc>
              <a:spcAft>
                <a:spcPts val="480"/>
              </a:spcAft>
              <a:buSzPct val="100000"/>
              <a:buChar char="•"/>
            </a:pPr>
            <a:r>
              <a:rPr lang="en-US" sz="1600" dirty="0">
                <a:solidFill>
                  <a:srgbClr val="030A18"/>
                </a:solidFill>
              </a:rPr>
              <a:t>RNNs enable sequential modelling by maintaining a hidden state but struggle with vanishing gradients.</a:t>
            </a:r>
            <a:endParaRPr lang="en-US" sz="1600" dirty="0"/>
          </a:p>
          <a:p>
            <a:pPr marL="253994" indent="-253994">
              <a:lnSpc>
                <a:spcPts val="2133"/>
              </a:lnSpc>
              <a:spcAft>
                <a:spcPts val="480"/>
              </a:spcAft>
              <a:buSzPct val="100000"/>
              <a:buChar char="•"/>
            </a:pPr>
            <a:r>
              <a:rPr lang="en-US" sz="1600" dirty="0">
                <a:solidFill>
                  <a:srgbClr val="030A18"/>
                </a:solidFill>
              </a:rPr>
              <a:t>LSTMs introduce gates and a cell state to mitigate these issues and learn long‑range dependencies.</a:t>
            </a:r>
            <a:endParaRPr lang="en-US" sz="1600" dirty="0"/>
          </a:p>
          <a:p>
            <a:pPr marL="253994" indent="-253994">
              <a:lnSpc>
                <a:spcPts val="2133"/>
              </a:lnSpc>
              <a:spcAft>
                <a:spcPts val="480"/>
              </a:spcAft>
              <a:buSzPct val="100000"/>
              <a:buChar char="•"/>
            </a:pPr>
            <a:r>
              <a:rPr lang="en-US" sz="1600" dirty="0">
                <a:solidFill>
                  <a:srgbClr val="030A18"/>
                </a:solidFill>
              </a:rPr>
              <a:t>Manual implementations provide insight into the underlying operations and challenges.</a:t>
            </a:r>
            <a:endParaRPr lang="en-US" sz="1600" dirty="0"/>
          </a:p>
          <a:p>
            <a:pPr marL="253994" indent="-253994">
              <a:lnSpc>
                <a:spcPts val="2133"/>
              </a:lnSpc>
              <a:spcAft>
                <a:spcPts val="480"/>
              </a:spcAft>
              <a:buSzPct val="100000"/>
              <a:buChar char="•"/>
            </a:pPr>
            <a:r>
              <a:rPr lang="en-US" sz="1600" dirty="0">
                <a:solidFill>
                  <a:srgbClr val="030A18"/>
                </a:solidFill>
              </a:rPr>
              <a:t>Practical applications span NLP, speech, time‑series analysis and beyond.</a:t>
            </a:r>
            <a:endParaRPr lang="en-US" sz="1600" dirty="0"/>
          </a:p>
          <a:p>
            <a:pPr marL="253994" indent="-253994">
              <a:lnSpc>
                <a:spcPts val="2133"/>
              </a:lnSpc>
              <a:spcAft>
                <a:spcPts val="480"/>
              </a:spcAft>
              <a:buSzPct val="100000"/>
              <a:buChar char="•"/>
            </a:pPr>
            <a:r>
              <a:rPr lang="en-US" sz="1600" dirty="0">
                <a:solidFill>
                  <a:srgbClr val="030A18"/>
                </a:solidFill>
              </a:rPr>
              <a:t>Modern frameworks (Keras/PyTorch) simplify experimentation and deployment.</a:t>
            </a:r>
            <a:endParaRPr lang="en-US" sz="1600" dirty="0"/>
          </a:p>
        </p:txBody>
      </p:sp>
      <p:sp>
        <p:nvSpPr>
          <p:cNvPr id="4" name="Text 2"/>
          <p:cNvSpPr/>
          <p:nvPr/>
        </p:nvSpPr>
        <p:spPr>
          <a:xfrm>
            <a:off x="609600" y="6431280"/>
            <a:ext cx="10972800" cy="304800"/>
          </a:xfrm>
          <a:prstGeom prst="rect">
            <a:avLst/>
          </a:prstGeom>
          <a:noFill/>
          <a:ln/>
        </p:spPr>
        <p:txBody>
          <a:bodyPr wrap="square" lIns="0" tIns="0" rIns="0" bIns="0" rtlCol="0" anchor="ctr"/>
          <a:lstStyle/>
          <a:p>
            <a:r>
              <a:rPr lang="en-US" sz="800" u="sng" dirty="0">
                <a:solidFill>
                  <a:srgbClr val="0000FF"/>
                </a:solidFill>
                <a:hlinkClick r:id="rId3"/>
              </a:rPr>
              <a:t>[1]</a:t>
            </a:r>
            <a:r>
              <a:rPr lang="en-US" sz="800" dirty="0">
                <a:solidFill>
                  <a:srgbClr val="000000"/>
                </a:solidFill>
              </a:rPr>
              <a:t>   </a:t>
            </a:r>
            <a:r>
              <a:rPr lang="en-US" sz="800" u="sng" dirty="0">
                <a:solidFill>
                  <a:srgbClr val="0000FF"/>
                </a:solidFill>
                <a:hlinkClick r:id="rId4"/>
              </a:rPr>
              <a:t>[2]</a:t>
            </a:r>
            <a:r>
              <a:rPr lang="en-US" sz="800" dirty="0">
                <a:solidFill>
                  <a:srgbClr val="000000"/>
                </a:solidFill>
              </a:rPr>
              <a:t>   </a:t>
            </a:r>
            <a:r>
              <a:rPr lang="en-US" sz="800" u="sng" dirty="0">
                <a:solidFill>
                  <a:srgbClr val="0000FF"/>
                </a:solidFill>
                <a:hlinkClick r:id="rId5"/>
              </a:rPr>
              <a:t>[3]</a:t>
            </a:r>
            <a:r>
              <a:rPr lang="en-US" sz="800" dirty="0">
                <a:solidFill>
                  <a:srgbClr val="000000"/>
                </a:solidFill>
              </a:rPr>
              <a:t>   </a:t>
            </a:r>
            <a:r>
              <a:rPr lang="en-US" sz="800" u="sng" dirty="0">
                <a:solidFill>
                  <a:srgbClr val="0000FF"/>
                </a:solidFill>
                <a:hlinkClick r:id="rId6"/>
              </a:rPr>
              <a:t>[4]</a:t>
            </a:r>
            <a:r>
              <a:rPr lang="en-US" sz="800" dirty="0">
                <a:solidFill>
                  <a:srgbClr val="000000"/>
                </a:solidFill>
              </a:rPr>
              <a:t>   </a:t>
            </a:r>
            <a:r>
              <a:rPr lang="en-US" sz="800" u="sng" dirty="0">
                <a:solidFill>
                  <a:srgbClr val="0000FF"/>
                </a:solidFill>
                <a:hlinkClick r:id="rId7"/>
              </a:rPr>
              <a:t>[5]</a:t>
            </a:r>
            <a:r>
              <a:rPr lang="en-US" sz="800" dirty="0">
                <a:solidFill>
                  <a:srgbClr val="000000"/>
                </a:solidFill>
              </a:rPr>
              <a:t>   </a:t>
            </a:r>
            <a:r>
              <a:rPr lang="en-US" sz="800" u="sng" dirty="0">
                <a:solidFill>
                  <a:srgbClr val="0000FF"/>
                </a:solidFill>
                <a:hlinkClick r:id="rId8"/>
              </a:rPr>
              <a:t>[6]</a:t>
            </a:r>
            <a:endParaRPr lang="en-US" sz="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E3C7-E02A-F443-93FF-99B0D12844E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2B1495C-38DD-F9F0-478E-D16C6E4C61EA}"/>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RNNs enable sequential modelling by maintaining a hidden state but struggle with vanishing gradients.</a:t>
            </a:r>
          </a:p>
          <a:p>
            <a:pPr marL="457200" indent="-457200">
              <a:buFont typeface="Arial" panose="020B0604020202020204" pitchFamily="34" charset="0"/>
              <a:buChar char="•"/>
            </a:pPr>
            <a:r>
              <a:rPr lang="en-US" dirty="0"/>
              <a:t>LSTMs introduce gates and a cell state to mitigate these issues and learn long‑range dependencies.</a:t>
            </a:r>
          </a:p>
          <a:p>
            <a:pPr marL="457200" indent="-457200">
              <a:buFont typeface="Arial" panose="020B0604020202020204" pitchFamily="34" charset="0"/>
              <a:buChar char="•"/>
            </a:pPr>
            <a:r>
              <a:rPr lang="en-US" dirty="0"/>
              <a:t>Manual implementations provide insight into the underlying operations and challenges.</a:t>
            </a:r>
          </a:p>
          <a:p>
            <a:pPr marL="457200" indent="-457200">
              <a:buFont typeface="Arial" panose="020B0604020202020204" pitchFamily="34" charset="0"/>
              <a:buChar char="•"/>
            </a:pPr>
            <a:r>
              <a:rPr lang="en-US" dirty="0"/>
              <a:t>Practical applications span NLP, speech, time‑series analysis and beyond.</a:t>
            </a:r>
          </a:p>
          <a:p>
            <a:pPr marL="457200" indent="-457200">
              <a:buFont typeface="Arial" panose="020B0604020202020204" pitchFamily="34" charset="0"/>
              <a:buChar char="•"/>
            </a:pPr>
            <a:r>
              <a:rPr lang="en-US" dirty="0"/>
              <a:t>Modern frameworks (</a:t>
            </a:r>
            <a:r>
              <a:rPr lang="en-US" dirty="0" err="1"/>
              <a:t>Keras</a:t>
            </a:r>
            <a:r>
              <a:rPr lang="en-US" dirty="0"/>
              <a:t>/</a:t>
            </a:r>
            <a:r>
              <a:rPr lang="en-US" dirty="0" err="1"/>
              <a:t>PyTorch</a:t>
            </a:r>
            <a:r>
              <a:rPr lang="en-US" dirty="0"/>
              <a:t>) simplify experimentation and deployment.</a:t>
            </a:r>
          </a:p>
        </p:txBody>
      </p:sp>
    </p:spTree>
    <p:extLst>
      <p:ext uri="{BB962C8B-B14F-4D97-AF65-F5344CB8AC3E}">
        <p14:creationId xmlns:p14="http://schemas.microsoft.com/office/powerpoint/2010/main" val="290237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58D0-E208-1FA0-1DF1-8EA79DF201F8}"/>
              </a:ext>
            </a:extLst>
          </p:cNvPr>
          <p:cNvSpPr>
            <a:spLocks noGrp="1"/>
          </p:cNvSpPr>
          <p:nvPr>
            <p:ph type="title"/>
          </p:nvPr>
        </p:nvSpPr>
        <p:spPr/>
        <p:txBody>
          <a:bodyPr>
            <a:normAutofit/>
          </a:bodyPr>
          <a:lstStyle/>
          <a:p>
            <a:r>
              <a:rPr lang="en-US" dirty="0"/>
              <a:t>Why Sequential Models?</a:t>
            </a:r>
          </a:p>
        </p:txBody>
      </p:sp>
      <p:sp>
        <p:nvSpPr>
          <p:cNvPr id="3" name="Content Placeholder 2">
            <a:extLst>
              <a:ext uri="{FF2B5EF4-FFF2-40B4-BE49-F238E27FC236}">
                <a16:creationId xmlns:a16="http://schemas.microsoft.com/office/drawing/2014/main" id="{8436657C-B44D-D1AE-03A0-DE6B083334AB}"/>
              </a:ext>
            </a:extLst>
          </p:cNvPr>
          <p:cNvSpPr>
            <a:spLocks noGrp="1"/>
          </p:cNvSpPr>
          <p:nvPr>
            <p:ph sz="half" idx="1"/>
          </p:nvPr>
        </p:nvSpPr>
        <p:spPr/>
        <p:txBody>
          <a:bodyPr>
            <a:normAutofit/>
          </a:bodyPr>
          <a:lstStyle/>
          <a:p>
            <a:r>
              <a:rPr lang="en-US" dirty="0"/>
              <a:t>Traditional feedforward networks treat inputs independently, ignoring temporal context.</a:t>
            </a:r>
          </a:p>
          <a:p>
            <a:r>
              <a:rPr lang="en-US" dirty="0"/>
              <a:t>Sequential data (audio, language, weather) requires models with memory.</a:t>
            </a:r>
          </a:p>
          <a:p>
            <a:r>
              <a:rPr lang="en-US" dirty="0"/>
              <a:t>RNNs introduce a hidden state that carries information from prior time steps.</a:t>
            </a:r>
          </a:p>
          <a:p>
            <a:endParaRPr lang="en-US" dirty="0"/>
          </a:p>
          <a:p>
            <a:endParaRPr lang="en-US" dirty="0"/>
          </a:p>
        </p:txBody>
      </p:sp>
      <p:graphicFrame>
        <p:nvGraphicFramePr>
          <p:cNvPr id="5" name="Table 0">
            <a:extLst>
              <a:ext uri="{FF2B5EF4-FFF2-40B4-BE49-F238E27FC236}">
                <a16:creationId xmlns:a16="http://schemas.microsoft.com/office/drawing/2014/main" id="{EC6D272D-4448-F35A-21B2-714C6E1FAC8C}"/>
              </a:ext>
            </a:extLst>
          </p:cNvPr>
          <p:cNvGraphicFramePr>
            <a:graphicFrameLocks noGrp="1"/>
          </p:cNvGraphicFramePr>
          <p:nvPr>
            <p:extLst>
              <p:ext uri="{D42A27DB-BD31-4B8C-83A1-F6EECF244321}">
                <p14:modId xmlns:p14="http://schemas.microsoft.com/office/powerpoint/2010/main" val="2474112965"/>
              </p:ext>
            </p:extLst>
          </p:nvPr>
        </p:nvGraphicFramePr>
        <p:xfrm>
          <a:off x="6314289" y="2085427"/>
          <a:ext cx="4747548" cy="2352903"/>
        </p:xfrm>
        <a:graphic>
          <a:graphicData uri="http://schemas.openxmlformats.org/drawingml/2006/table">
            <a:tbl>
              <a:tblPr firstRow="1" bandRow="1"/>
              <a:tblGrid>
                <a:gridCol w="1456117">
                  <a:extLst>
                    <a:ext uri="{9D8B030D-6E8A-4147-A177-3AD203B41FA5}">
                      <a16:colId xmlns:a16="http://schemas.microsoft.com/office/drawing/2014/main" val="20000"/>
                    </a:ext>
                  </a:extLst>
                </a:gridCol>
                <a:gridCol w="1969491">
                  <a:extLst>
                    <a:ext uri="{9D8B030D-6E8A-4147-A177-3AD203B41FA5}">
                      <a16:colId xmlns:a16="http://schemas.microsoft.com/office/drawing/2014/main" val="20001"/>
                    </a:ext>
                  </a:extLst>
                </a:gridCol>
                <a:gridCol w="1321940">
                  <a:extLst>
                    <a:ext uri="{9D8B030D-6E8A-4147-A177-3AD203B41FA5}">
                      <a16:colId xmlns:a16="http://schemas.microsoft.com/office/drawing/2014/main" val="20002"/>
                    </a:ext>
                  </a:extLst>
                </a:gridCol>
              </a:tblGrid>
              <a:tr h="399499">
                <a:tc>
                  <a:txBody>
                    <a:bodyPr/>
                    <a:lstStyle/>
                    <a:p>
                      <a:pPr marL="0" indent="0">
                        <a:buNone/>
                      </a:pP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300" b="1">
                          <a:solidFill>
                            <a:srgbClr val="030A18"/>
                          </a:solidFill>
                        </a:rPr>
                        <a:t>Feedforward</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300" b="1">
                          <a:solidFill>
                            <a:srgbClr val="030A18"/>
                          </a:solidFill>
                        </a:rPr>
                        <a:t>RNN</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604849">
                <a:tc>
                  <a:txBody>
                    <a:bodyPr/>
                    <a:lstStyle/>
                    <a:p>
                      <a:pPr marL="0" indent="0">
                        <a:buNone/>
                      </a:pPr>
                      <a:r>
                        <a:rPr lang="en-US" sz="1300" b="1">
                          <a:solidFill>
                            <a:srgbClr val="030A18"/>
                          </a:solidFill>
                        </a:rPr>
                        <a:t>Memory</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dirty="0">
                          <a:solidFill>
                            <a:srgbClr val="030A18"/>
                          </a:solidFill>
                        </a:rPr>
                        <a:t>No internal memory</a:t>
                      </a:r>
                      <a:endParaRPr lang="en-US" sz="1300" dirty="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Maintains hidden state</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4849">
                <a:tc>
                  <a:txBody>
                    <a:bodyPr/>
                    <a:lstStyle/>
                    <a:p>
                      <a:pPr marL="0" indent="0">
                        <a:buNone/>
                      </a:pPr>
                      <a:r>
                        <a:rPr lang="en-US" sz="1300" b="1">
                          <a:solidFill>
                            <a:srgbClr val="030A18"/>
                          </a:solidFill>
                        </a:rPr>
                        <a:t>Parameter sharing</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Across layers</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Across time steps</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04849">
                <a:tc>
                  <a:txBody>
                    <a:bodyPr/>
                    <a:lstStyle/>
                    <a:p>
                      <a:pPr marL="0" indent="0">
                        <a:buNone/>
                      </a:pPr>
                      <a:r>
                        <a:rPr lang="en-US" sz="1300" b="1">
                          <a:solidFill>
                            <a:srgbClr val="030A18"/>
                          </a:solidFill>
                        </a:rPr>
                        <a:t>Applications</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Image classification, tabular data</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dirty="0">
                          <a:solidFill>
                            <a:srgbClr val="030A18"/>
                          </a:solidFill>
                        </a:rPr>
                        <a:t>Time series, NLP, weather forecasting!</a:t>
                      </a:r>
                      <a:endParaRPr lang="en-US" sz="1300" dirty="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981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945A-C620-0079-75F1-AAD1233428D2}"/>
              </a:ext>
            </a:extLst>
          </p:cNvPr>
          <p:cNvSpPr>
            <a:spLocks noGrp="1"/>
          </p:cNvSpPr>
          <p:nvPr>
            <p:ph type="title"/>
          </p:nvPr>
        </p:nvSpPr>
        <p:spPr/>
        <p:txBody>
          <a:bodyPr>
            <a:normAutofit/>
          </a:bodyPr>
          <a:lstStyle/>
          <a:p>
            <a:r>
              <a:rPr lang="en-US" dirty="0"/>
              <a:t>Recurrent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3B7157-8535-FD65-F215-3A412FC713CA}"/>
                  </a:ext>
                </a:extLst>
              </p:cNvPr>
              <p:cNvSpPr>
                <a:spLocks noGrp="1"/>
              </p:cNvSpPr>
              <p:nvPr>
                <p:ph idx="1"/>
              </p:nvPr>
            </p:nvSpPr>
            <p:spPr>
              <a:xfrm>
                <a:off x="838200" y="1825625"/>
                <a:ext cx="6196781" cy="4149290"/>
              </a:xfrm>
            </p:spPr>
            <p:txBody>
              <a:bodyPr/>
              <a:lstStyle/>
              <a:p>
                <a:pPr marL="0" indent="0">
                  <a:buNone/>
                </a:pPr>
                <a:r>
                  <a:rPr lang="en-US" b="1" dirty="0"/>
                  <a:t>Definition</a:t>
                </a:r>
              </a:p>
              <a:p>
                <a:r>
                  <a:rPr lang="en-US" dirty="0"/>
                  <a:t>An RNN processes sequences by feeding the hidden state back into the network at each time step.</a:t>
                </a:r>
              </a:p>
              <a:p>
                <a:pPr marL="0" indent="0">
                  <a:buNone/>
                </a:pPr>
                <a:endParaRPr lang="en-US" dirty="0"/>
              </a:p>
              <a:p>
                <a:pPr marL="0" indent="0">
                  <a:buNone/>
                </a:pPr>
                <a:r>
                  <a:rPr lang="en-US" b="1" dirty="0"/>
                  <a:t>Equations</a:t>
                </a:r>
              </a:p>
              <a:p>
                <a:pPr marL="0" indent="0">
                  <a:buNone/>
                </a:pPr>
                <a14:m>
                  <m:oMathPara xmlns:m="http://schemas.openxmlformats.org/officeDocument/2006/math">
                    <m:oMathParaPr>
                      <m:jc m:val="left"/>
                    </m:oMathParaPr>
                    <m:oMath xmlns:m="http://schemas.openxmlformats.org/officeDocument/2006/math">
                      <m:acc>
                        <m:accPr>
                          <m:chr m:val="̂"/>
                          <m:ctrlPr>
                            <a:rPr lang="en-IE" b="0" i="1" dirty="0" smtClean="0">
                              <a:latin typeface="Cambria Math" panose="02040503050406030204" pitchFamily="18" charset="0"/>
                            </a:rPr>
                          </m:ctrlPr>
                        </m:accPr>
                        <m:e>
                          <m:r>
                            <a:rPr lang="en-IE" b="0" i="1" dirty="0" smtClean="0">
                              <a:latin typeface="Cambria Math" panose="02040503050406030204" pitchFamily="18" charset="0"/>
                            </a:rPr>
                            <m:t>𝑦</m:t>
                          </m:r>
                        </m:e>
                      </m:acc>
                      <m:r>
                        <a:rPr lang="en-US" i="1" dirty="0" smtClean="0">
                          <a:latin typeface="Cambria Math" panose="02040503050406030204" pitchFamily="18" charset="0"/>
                        </a:rPr>
                        <m:t>ₜ = </m:t>
                      </m:r>
                      <m:r>
                        <a:rPr lang="en-US" i="1" dirty="0" smtClean="0">
                          <a:latin typeface="Cambria Math" panose="02040503050406030204" pitchFamily="18" charset="0"/>
                        </a:rPr>
                        <m:t>𝑊</m:t>
                      </m:r>
                      <m:r>
                        <a:rPr lang="en-US" i="1" dirty="0" smtClean="0">
                          <a:latin typeface="Cambria Math" panose="02040503050406030204" pitchFamily="18" charset="0"/>
                        </a:rPr>
                        <m:t>ₕ</m:t>
                      </m:r>
                      <m:r>
                        <a:rPr lang="el-GR" i="1" dirty="0" smtClean="0">
                          <a:latin typeface="Cambria Math" panose="02040503050406030204" pitchFamily="18" charset="0"/>
                        </a:rPr>
                        <m:t>ᵧ·</m:t>
                      </m:r>
                      <m:r>
                        <a:rPr lang="en-US" i="1" dirty="0" smtClean="0">
                          <a:latin typeface="Cambria Math" panose="02040503050406030204" pitchFamily="18" charset="0"/>
                        </a:rPr>
                        <m:t>h</m:t>
                      </m:r>
                      <m:r>
                        <a:rPr lang="en-US" i="1" dirty="0" smtClean="0">
                          <a:latin typeface="Cambria Math" panose="02040503050406030204" pitchFamily="18" charset="0"/>
                        </a:rPr>
                        <m:t>ₜ + </m:t>
                      </m:r>
                      <m:r>
                        <a:rPr lang="en-US" i="1" dirty="0" smtClean="0">
                          <a:latin typeface="Cambria Math" panose="02040503050406030204" pitchFamily="18" charset="0"/>
                        </a:rPr>
                        <m:t>𝑏</m:t>
                      </m:r>
                      <m:r>
                        <a:rPr lang="el-GR" i="1" dirty="0" smtClean="0">
                          <a:latin typeface="Cambria Math" panose="02040503050406030204" pitchFamily="18" charset="0"/>
                        </a:rPr>
                        <m:t>ᵧ</m:t>
                      </m:r>
                      <m:r>
                        <a:rPr lang="en-US" i="1" dirty="0" smtClean="0">
                          <a:latin typeface="Cambria Math" panose="02040503050406030204" pitchFamily="18" charset="0"/>
                        </a:rPr>
                        <m:t>h</m:t>
                      </m:r>
                      <m:r>
                        <a:rPr lang="en-US" i="1" dirty="0" smtClean="0">
                          <a:latin typeface="Cambria Math" panose="02040503050406030204" pitchFamily="18" charset="0"/>
                        </a:rPr>
                        <m:t>ₜ = </m:t>
                      </m:r>
                      <m:r>
                        <m:rPr>
                          <m:sty m:val="p"/>
                        </m:rPr>
                        <a:rPr lang="en-US" i="1" dirty="0" smtClean="0">
                          <a:latin typeface="Cambria Math" panose="02040503050406030204" pitchFamily="18" charset="0"/>
                        </a:rPr>
                        <m:t>tanh</m:t>
                      </m:r>
                      <m:r>
                        <a:rPr lang="en-US" i="1" dirty="0" smtClean="0">
                          <a:latin typeface="Cambria Math" panose="02040503050406030204" pitchFamily="18" charset="0"/>
                        </a:rPr>
                        <m:t>⁡(</m:t>
                      </m:r>
                      <m:r>
                        <a:rPr lang="en-US" i="1" dirty="0" smtClean="0">
                          <a:latin typeface="Cambria Math" panose="02040503050406030204" pitchFamily="18" charset="0"/>
                        </a:rPr>
                        <m:t>𝑊</m:t>
                      </m:r>
                      <m:r>
                        <a:rPr lang="en-US" i="1" dirty="0" smtClean="0">
                          <a:latin typeface="Cambria Math" panose="02040503050406030204" pitchFamily="18" charset="0"/>
                        </a:rPr>
                        <m:t>ₕₕ·</m:t>
                      </m:r>
                      <m:r>
                        <a:rPr lang="en-US" i="1" dirty="0" smtClean="0">
                          <a:latin typeface="Cambria Math" panose="02040503050406030204" pitchFamily="18" charset="0"/>
                        </a:rPr>
                        <m:t>h</m:t>
                      </m:r>
                      <m:r>
                        <a:rPr lang="en-US" i="1" dirty="0" smtClean="0">
                          <a:latin typeface="Cambria Math" panose="02040503050406030204" pitchFamily="18" charset="0"/>
                        </a:rPr>
                        <m:t>ₜ₋₁ + </m:t>
                      </m:r>
                      <m:r>
                        <a:rPr lang="en-US" i="1" dirty="0" smtClean="0">
                          <a:latin typeface="Cambria Math" panose="02040503050406030204" pitchFamily="18" charset="0"/>
                        </a:rPr>
                        <m:t>𝑊</m:t>
                      </m:r>
                      <m:r>
                        <a:rPr lang="en-US" i="1" dirty="0" smtClean="0">
                          <a:latin typeface="Cambria Math" panose="02040503050406030204" pitchFamily="18" charset="0"/>
                        </a:rPr>
                        <m:t>ₓₕ·</m:t>
                      </m:r>
                      <m:r>
                        <a:rPr lang="en-US" i="1" dirty="0" smtClean="0">
                          <a:latin typeface="Cambria Math" panose="02040503050406030204" pitchFamily="18" charset="0"/>
                        </a:rPr>
                        <m:t>𝑥</m:t>
                      </m:r>
                      <m:r>
                        <a:rPr lang="en-US" i="1" dirty="0" smtClean="0">
                          <a:latin typeface="Cambria Math" panose="02040503050406030204" pitchFamily="18" charset="0"/>
                        </a:rPr>
                        <m:t>ₜ + </m:t>
                      </m:r>
                      <m:r>
                        <a:rPr lang="en-US" i="1" dirty="0" smtClean="0">
                          <a:latin typeface="Cambria Math" panose="02040503050406030204" pitchFamily="18" charset="0"/>
                        </a:rPr>
                        <m:t>𝑏</m:t>
                      </m:r>
                      <m:r>
                        <a:rPr lang="en-US" i="1" dirty="0" smtClean="0">
                          <a:latin typeface="Cambria Math" panose="02040503050406030204" pitchFamily="18" charset="0"/>
                        </a:rPr>
                        <m:t>ₕ)</m:t>
                      </m:r>
                    </m:oMath>
                  </m:oMathPara>
                </a14:m>
                <a:endParaRPr lang="en-US" b="1" dirty="0"/>
              </a:p>
              <a:p>
                <a:pPr marL="0" indent="0">
                  <a:buNone/>
                </a:pPr>
                <a:endParaRPr lang="el-GR" dirty="0"/>
              </a:p>
              <a:p>
                <a:endParaRPr lang="el-GR" dirty="0"/>
              </a:p>
              <a:p>
                <a:endParaRPr lang="en-US" dirty="0"/>
              </a:p>
            </p:txBody>
          </p:sp>
        </mc:Choice>
        <mc:Fallback xmlns="">
          <p:sp>
            <p:nvSpPr>
              <p:cNvPr id="3" name="Content Placeholder 2">
                <a:extLst>
                  <a:ext uri="{FF2B5EF4-FFF2-40B4-BE49-F238E27FC236}">
                    <a16:creationId xmlns:a16="http://schemas.microsoft.com/office/drawing/2014/main" id="{E63B7157-8535-FD65-F215-3A412FC713CA}"/>
                  </a:ext>
                </a:extLst>
              </p:cNvPr>
              <p:cNvSpPr>
                <a:spLocks noGrp="1" noRot="1" noChangeAspect="1" noMove="1" noResize="1" noEditPoints="1" noAdjustHandles="1" noChangeArrowheads="1" noChangeShapeType="1" noTextEdit="1"/>
              </p:cNvSpPr>
              <p:nvPr>
                <p:ph idx="1"/>
              </p:nvPr>
            </p:nvSpPr>
            <p:spPr>
              <a:xfrm>
                <a:off x="838200" y="1825625"/>
                <a:ext cx="6196781" cy="4149290"/>
              </a:xfrm>
              <a:blipFill>
                <a:blip r:embed="rId3"/>
                <a:stretch>
                  <a:fillRect l="-2049" t="-2439" r="-410"/>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F8F071A3-F288-0D5D-7A6F-198AD65A460D}"/>
              </a:ext>
            </a:extLst>
          </p:cNvPr>
          <p:cNvPicPr>
            <a:picLocks noChangeAspect="1"/>
          </p:cNvPicPr>
          <p:nvPr/>
        </p:nvPicPr>
        <p:blipFill>
          <a:blip r:embed="rId4"/>
          <a:stretch>
            <a:fillRect/>
          </a:stretch>
        </p:blipFill>
        <p:spPr>
          <a:xfrm>
            <a:off x="7130846" y="2438990"/>
            <a:ext cx="4584290" cy="1561883"/>
          </a:xfrm>
          <a:prstGeom prst="rect">
            <a:avLst/>
          </a:prstGeom>
        </p:spPr>
      </p:pic>
      <p:sp>
        <p:nvSpPr>
          <p:cNvPr id="16" name="TextBox 15">
            <a:extLst>
              <a:ext uri="{FF2B5EF4-FFF2-40B4-BE49-F238E27FC236}">
                <a16:creationId xmlns:a16="http://schemas.microsoft.com/office/drawing/2014/main" id="{A50B41E4-3789-2F08-2908-756605AFE3E5}"/>
              </a:ext>
            </a:extLst>
          </p:cNvPr>
          <p:cNvSpPr txBox="1"/>
          <p:nvPr/>
        </p:nvSpPr>
        <p:spPr>
          <a:xfrm>
            <a:off x="838200" y="6292820"/>
            <a:ext cx="9313607" cy="246221"/>
          </a:xfrm>
          <a:prstGeom prst="rect">
            <a:avLst/>
          </a:prstGeom>
          <a:noFill/>
        </p:spPr>
        <p:txBody>
          <a:bodyPr wrap="square" rtlCol="0">
            <a:spAutoFit/>
          </a:bodyPr>
          <a:lstStyle/>
          <a:p>
            <a:r>
              <a:rPr lang="en-US" sz="1000" dirty="0"/>
              <a:t>Picture from https://</a:t>
            </a:r>
            <a:r>
              <a:rPr lang="en-US" sz="1000" dirty="0" err="1"/>
              <a:t>www.techtarget.com</a:t>
            </a:r>
            <a:r>
              <a:rPr lang="en-US" sz="1000" dirty="0"/>
              <a:t>/</a:t>
            </a:r>
            <a:r>
              <a:rPr lang="en-US" sz="1000" dirty="0" err="1"/>
              <a:t>searchenterpriseai</a:t>
            </a:r>
            <a:r>
              <a:rPr lang="en-US" sz="1000" dirty="0"/>
              <a:t>/definition/recurrent-neural-networks</a:t>
            </a:r>
          </a:p>
        </p:txBody>
      </p:sp>
    </p:spTree>
    <p:extLst>
      <p:ext uri="{BB962C8B-B14F-4D97-AF65-F5344CB8AC3E}">
        <p14:creationId xmlns:p14="http://schemas.microsoft.com/office/powerpoint/2010/main" val="225305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544C-08A6-B01D-F6E8-C36646CF5A04}"/>
              </a:ext>
            </a:extLst>
          </p:cNvPr>
          <p:cNvSpPr>
            <a:spLocks noGrp="1"/>
          </p:cNvSpPr>
          <p:nvPr>
            <p:ph type="title"/>
          </p:nvPr>
        </p:nvSpPr>
        <p:spPr/>
        <p:txBody>
          <a:bodyPr>
            <a:normAutofit/>
          </a:bodyPr>
          <a:lstStyle/>
          <a:p>
            <a:r>
              <a:rPr lang="en-US" dirty="0"/>
              <a:t>Training RNNs &amp; BPTT</a:t>
            </a:r>
          </a:p>
        </p:txBody>
      </p:sp>
      <p:sp>
        <p:nvSpPr>
          <p:cNvPr id="3" name="Content Placeholder 2">
            <a:extLst>
              <a:ext uri="{FF2B5EF4-FFF2-40B4-BE49-F238E27FC236}">
                <a16:creationId xmlns:a16="http://schemas.microsoft.com/office/drawing/2014/main" id="{F312D2DF-D94F-082F-E22F-80C14961363C}"/>
              </a:ext>
            </a:extLst>
          </p:cNvPr>
          <p:cNvSpPr>
            <a:spLocks noGrp="1"/>
          </p:cNvSpPr>
          <p:nvPr>
            <p:ph idx="1"/>
          </p:nvPr>
        </p:nvSpPr>
        <p:spPr>
          <a:xfrm>
            <a:off x="838200" y="1825625"/>
            <a:ext cx="6329516" cy="4149290"/>
          </a:xfrm>
        </p:spPr>
        <p:txBody>
          <a:bodyPr>
            <a:normAutofit fontScale="92500" lnSpcReduction="10000"/>
          </a:bodyPr>
          <a:lstStyle/>
          <a:p>
            <a:pPr marL="0" indent="0">
              <a:buNone/>
            </a:pPr>
            <a:r>
              <a:rPr lang="en-US" b="1" dirty="0"/>
              <a:t>Backpropagation Through Time</a:t>
            </a:r>
          </a:p>
          <a:p>
            <a:r>
              <a:rPr lang="en-US" dirty="0"/>
              <a:t>To train an RNN, the sequence is unrolled over time and gradients are accumulated across all time steps. This process is known as backpropagation through time (BPTT).</a:t>
            </a:r>
          </a:p>
          <a:p>
            <a:endParaRPr lang="en-US" dirty="0"/>
          </a:p>
          <a:p>
            <a:pPr marL="0" indent="0">
              <a:buNone/>
            </a:pPr>
            <a:r>
              <a:rPr lang="en-US" b="1" dirty="0"/>
              <a:t>Challenges</a:t>
            </a:r>
          </a:p>
          <a:p>
            <a:r>
              <a:rPr lang="en-US" dirty="0"/>
              <a:t>Gradients can explode or vanish when propagated through many time steps, making learning long‑range dependencies difficult.</a:t>
            </a:r>
          </a:p>
          <a:p>
            <a:endParaRPr lang="en-US" dirty="0"/>
          </a:p>
          <a:p>
            <a:endParaRPr lang="en-US" dirty="0"/>
          </a:p>
        </p:txBody>
      </p:sp>
      <p:graphicFrame>
        <p:nvGraphicFramePr>
          <p:cNvPr id="4" name="Chart 0">
            <a:extLst>
              <a:ext uri="{FF2B5EF4-FFF2-40B4-BE49-F238E27FC236}">
                <a16:creationId xmlns:a16="http://schemas.microsoft.com/office/drawing/2014/main" id="{7E0F53C4-06DC-B7F6-1971-CAFD86AAAD89}"/>
              </a:ext>
            </a:extLst>
          </p:cNvPr>
          <p:cNvGraphicFramePr/>
          <p:nvPr>
            <p:extLst>
              <p:ext uri="{D42A27DB-BD31-4B8C-83A1-F6EECF244321}">
                <p14:modId xmlns:p14="http://schemas.microsoft.com/office/powerpoint/2010/main" val="3245716691"/>
              </p:ext>
            </p:extLst>
          </p:nvPr>
        </p:nvGraphicFramePr>
        <p:xfrm>
          <a:off x="7426304" y="1825625"/>
          <a:ext cx="4267200" cy="304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65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ADF00B-1D26-8A0D-95F3-808521FD71AF}"/>
              </a:ext>
            </a:extLst>
          </p:cNvPr>
          <p:cNvSpPr>
            <a:spLocks noGrp="1"/>
          </p:cNvSpPr>
          <p:nvPr>
            <p:ph type="title"/>
          </p:nvPr>
        </p:nvSpPr>
        <p:spPr/>
        <p:txBody>
          <a:bodyPr>
            <a:normAutofit/>
          </a:bodyPr>
          <a:lstStyle/>
          <a:p>
            <a:r>
              <a:rPr lang="en-US" dirty="0"/>
              <a:t>Long Short‑Term Memory (LSTM)</a:t>
            </a:r>
          </a:p>
        </p:txBody>
      </p:sp>
      <p:sp>
        <p:nvSpPr>
          <p:cNvPr id="8" name="Content Placeholder 7">
            <a:extLst>
              <a:ext uri="{FF2B5EF4-FFF2-40B4-BE49-F238E27FC236}">
                <a16:creationId xmlns:a16="http://schemas.microsoft.com/office/drawing/2014/main" id="{7A8D1424-A097-944D-9AC3-3DD95C94C64D}"/>
              </a:ext>
            </a:extLst>
          </p:cNvPr>
          <p:cNvSpPr>
            <a:spLocks noGrp="1"/>
          </p:cNvSpPr>
          <p:nvPr>
            <p:ph idx="1"/>
          </p:nvPr>
        </p:nvSpPr>
        <p:spPr/>
        <p:txBody>
          <a:bodyPr/>
          <a:lstStyle/>
          <a:p>
            <a:pPr marL="0" indent="0">
              <a:buNone/>
            </a:pPr>
            <a:r>
              <a:rPr lang="en-US" b="1" dirty="0"/>
              <a:t>Motivation</a:t>
            </a:r>
          </a:p>
          <a:p>
            <a:r>
              <a:rPr lang="en-US" dirty="0"/>
              <a:t>LSTMs were proposed to overcome vanishing gradients by introducing a dedicated memory cell.</a:t>
            </a:r>
          </a:p>
          <a:p>
            <a:endParaRPr lang="en-US" dirty="0"/>
          </a:p>
          <a:p>
            <a:pPr marL="0" indent="0">
              <a:buNone/>
            </a:pPr>
            <a:r>
              <a:rPr lang="en-US" b="1" dirty="0"/>
              <a:t>Key idea</a:t>
            </a:r>
          </a:p>
          <a:p>
            <a:r>
              <a:rPr lang="en-US" dirty="0"/>
              <a:t>Control the flow of information with gates that learn when to forget past data, when to incorporate new input and when to expose the memory to the rest of the network.</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0F73-DBE6-3244-34D8-B63CF84D6B5E}"/>
              </a:ext>
            </a:extLst>
          </p:cNvPr>
          <p:cNvSpPr>
            <a:spLocks noGrp="1"/>
          </p:cNvSpPr>
          <p:nvPr>
            <p:ph type="title"/>
          </p:nvPr>
        </p:nvSpPr>
        <p:spPr/>
        <p:txBody>
          <a:bodyPr>
            <a:normAutofit/>
          </a:bodyPr>
          <a:lstStyle/>
          <a:p>
            <a:r>
              <a:rPr lang="en-US" dirty="0"/>
              <a:t>Anatomy of an LSTM Cell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BFE5B8-1654-D2A5-B6FC-23BCF9FFE9F6}"/>
                  </a:ext>
                </a:extLst>
              </p:cNvPr>
              <p:cNvSpPr>
                <a:spLocks noGrp="1"/>
              </p:cNvSpPr>
              <p:nvPr>
                <p:ph idx="1"/>
              </p:nvPr>
            </p:nvSpPr>
            <p:spPr/>
            <p:txBody>
              <a:bodyPr/>
              <a:lstStyle/>
              <a:p>
                <a:r>
                  <a:rPr lang="en-US" dirty="0"/>
                  <a:t>Input gate (</a:t>
                </a:r>
                <a14:m>
                  <m:oMath xmlns:m="http://schemas.openxmlformats.org/officeDocument/2006/math">
                    <m:r>
                      <a:rPr lang="en-US" i="1" dirty="0" smtClean="0">
                        <a:latin typeface="Cambria Math" panose="02040503050406030204" pitchFamily="18" charset="0"/>
                      </a:rPr>
                      <m:t>𝐼</m:t>
                    </m:r>
                    <m:r>
                      <a:rPr lang="en-US" i="1" dirty="0" smtClean="0">
                        <a:latin typeface="Cambria Math" panose="02040503050406030204" pitchFamily="18" charset="0"/>
                      </a:rPr>
                      <m:t>ₜ</m:t>
                    </m:r>
                  </m:oMath>
                </a14:m>
                <a:r>
                  <a:rPr lang="en-US" dirty="0"/>
                  <a:t>): decides which new information enters the cell.</a:t>
                </a:r>
              </a:p>
              <a:p>
                <a:r>
                  <a:rPr lang="en-US" dirty="0"/>
                  <a:t>Forget gate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ₜ</m:t>
                    </m:r>
                  </m:oMath>
                </a14:m>
                <a:r>
                  <a:rPr lang="en-US" dirty="0"/>
                  <a:t>): controls what fraction of the previous cell state is retained.</a:t>
                </a:r>
              </a:p>
              <a:p>
                <a:r>
                  <a:rPr lang="en-US" dirty="0"/>
                  <a:t>Output gate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ₜ</m:t>
                    </m:r>
                  </m:oMath>
                </a14:m>
                <a:r>
                  <a:rPr lang="en-US" dirty="0"/>
                  <a:t>): determines how much of the cell state is exposed to the hidden state.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7BFE5B8-1654-D2A5-B6FC-23BCF9FFE9F6}"/>
                  </a:ext>
                </a:extLst>
              </p:cNvPr>
              <p:cNvSpPr>
                <a:spLocks noGrp="1" noRot="1" noChangeAspect="1" noMove="1" noResize="1" noEditPoints="1" noAdjustHandles="1" noChangeArrowheads="1" noChangeShapeType="1" noTextEdit="1"/>
              </p:cNvSpPr>
              <p:nvPr>
                <p:ph idx="1"/>
              </p:nvPr>
            </p:nvSpPr>
            <p:spPr>
              <a:blipFill>
                <a:blip r:embed="rId2"/>
                <a:stretch>
                  <a:fillRect l="-1368" t="-2439" r="-1064"/>
                </a:stretch>
              </a:blipFill>
            </p:spPr>
            <p:txBody>
              <a:bodyPr/>
              <a:lstStyle/>
              <a:p>
                <a:r>
                  <a:rPr lang="en-US">
                    <a:noFill/>
                  </a:rPr>
                  <a:t> </a:t>
                </a:r>
              </a:p>
            </p:txBody>
          </p:sp>
        </mc:Fallback>
      </mc:AlternateContent>
    </p:spTree>
    <p:extLst>
      <p:ext uri="{BB962C8B-B14F-4D97-AF65-F5344CB8AC3E}">
        <p14:creationId xmlns:p14="http://schemas.microsoft.com/office/powerpoint/2010/main" val="352733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6B4F-D4A5-265E-8D94-66A1631F7D4A}"/>
              </a:ext>
            </a:extLst>
          </p:cNvPr>
          <p:cNvSpPr>
            <a:spLocks noGrp="1"/>
          </p:cNvSpPr>
          <p:nvPr>
            <p:ph type="title"/>
          </p:nvPr>
        </p:nvSpPr>
        <p:spPr/>
        <p:txBody>
          <a:bodyPr>
            <a:normAutofit/>
          </a:bodyPr>
          <a:lstStyle/>
          <a:p>
            <a:r>
              <a:rPr lang="en-US" dirty="0"/>
              <a:t>Input Gate &amp; Candidate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8F5FA5-6C95-84EA-6E34-F68DA33C67CD}"/>
                  </a:ext>
                </a:extLst>
              </p:cNvPr>
              <p:cNvSpPr>
                <a:spLocks noGrp="1"/>
              </p:cNvSpPr>
              <p:nvPr>
                <p:ph idx="1"/>
              </p:nvPr>
            </p:nvSpPr>
            <p:spPr/>
            <p:txBody>
              <a:bodyPr/>
              <a:lstStyle/>
              <a:p>
                <a:r>
                  <a:rPr lang="en-US" dirty="0"/>
                  <a:t>Input gate: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𝐼</m:t>
                      </m:r>
                      <m:r>
                        <a:rPr lang="en-US" i="1" dirty="0" smtClean="0">
                          <a:latin typeface="Cambria Math" panose="02040503050406030204" pitchFamily="18" charset="0"/>
                        </a:rPr>
                        <m:t>ₜ = </m:t>
                      </m:r>
                      <m:r>
                        <a:rPr lang="el-GR" i="1" dirty="0" smtClean="0">
                          <a:latin typeface="Cambria Math" panose="02040503050406030204" pitchFamily="18" charset="0"/>
                        </a:rPr>
                        <m:t>𝜎</m:t>
                      </m:r>
                      <m:r>
                        <a:rPr lang="el-GR"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ₜ </m:t>
                      </m:r>
                      <m:r>
                        <a:rPr lang="en-US" i="1" dirty="0" smtClean="0">
                          <a:latin typeface="Cambria Math" panose="02040503050406030204" pitchFamily="18" charset="0"/>
                        </a:rPr>
                        <m:t>𝑊</m:t>
                      </m:r>
                      <m:r>
                        <a:rPr lang="en-US" i="1" dirty="0" smtClean="0">
                          <a:latin typeface="Cambria Math" panose="02040503050406030204" pitchFamily="18" charset="0"/>
                        </a:rPr>
                        <m:t>ₓᵢ + </m:t>
                      </m:r>
                      <m:r>
                        <a:rPr lang="en-US" i="1" dirty="0" smtClean="0">
                          <a:latin typeface="Cambria Math" panose="02040503050406030204" pitchFamily="18" charset="0"/>
                        </a:rPr>
                        <m:t>𝐻</m:t>
                      </m:r>
                      <m:r>
                        <a:rPr lang="en-US" i="1" dirty="0" smtClean="0">
                          <a:latin typeface="Cambria Math" panose="02040503050406030204" pitchFamily="18" charset="0"/>
                        </a:rPr>
                        <m:t>ₜ₋₁ </m:t>
                      </m:r>
                      <m:r>
                        <a:rPr lang="en-US" i="1" dirty="0" smtClean="0">
                          <a:latin typeface="Cambria Math" panose="02040503050406030204" pitchFamily="18" charset="0"/>
                        </a:rPr>
                        <m:t>𝑊</m:t>
                      </m:r>
                      <m:r>
                        <a:rPr lang="en-US" i="1" dirty="0" smtClean="0">
                          <a:latin typeface="Cambria Math" panose="02040503050406030204" pitchFamily="18" charset="0"/>
                        </a:rPr>
                        <m:t>ₕᵢ + </m:t>
                      </m:r>
                      <m:r>
                        <a:rPr lang="en-US" i="1" dirty="0" smtClean="0">
                          <a:latin typeface="Cambria Math" panose="02040503050406030204" pitchFamily="18" charset="0"/>
                        </a:rPr>
                        <m:t>𝑏</m:t>
                      </m:r>
                      <m:r>
                        <a:rPr lang="en-US" i="1" dirty="0" smtClean="0">
                          <a:latin typeface="Cambria Math" panose="02040503050406030204" pitchFamily="18" charset="0"/>
                        </a:rPr>
                        <m:t>ᵢ)</m:t>
                      </m:r>
                    </m:oMath>
                  </m:oMathPara>
                </a14:m>
                <a:endParaRPr lang="en-US" dirty="0"/>
              </a:p>
              <a:p>
                <a:r>
                  <a:rPr lang="en-US" dirty="0"/>
                  <a:t>Candidate state: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ₜ = </m:t>
                      </m:r>
                      <m:r>
                        <m:rPr>
                          <m:sty m:val="p"/>
                        </m:rPr>
                        <a:rPr lang="en-US" i="1" dirty="0" smtClean="0">
                          <a:latin typeface="Cambria Math" panose="02040503050406030204" pitchFamily="18" charset="0"/>
                        </a:rPr>
                        <m:t>tanh</m:t>
                      </m:r>
                      <m:r>
                        <a:rPr lang="en-US"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ₜ </m:t>
                      </m:r>
                      <m:r>
                        <a:rPr lang="en-US" i="1" dirty="0" err="1" smtClean="0">
                          <a:latin typeface="Cambria Math" panose="02040503050406030204" pitchFamily="18" charset="0"/>
                        </a:rPr>
                        <m:t>𝑊</m:t>
                      </m:r>
                      <m:r>
                        <a:rPr lang="en-US" i="1" dirty="0" err="1" smtClean="0">
                          <a:latin typeface="Cambria Math" panose="02040503050406030204" pitchFamily="18" charset="0"/>
                        </a:rPr>
                        <m:t>ₓ</m:t>
                      </m:r>
                      <m:r>
                        <a:rPr lang="en-US" i="1" dirty="0" err="1" smtClean="0">
                          <a:latin typeface="Cambria Math" panose="02040503050406030204" pitchFamily="18" charset="0"/>
                        </a:rPr>
                        <m:t>𝑐</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ₜ₋₁ </m:t>
                      </m:r>
                      <m:r>
                        <a:rPr lang="en-US" i="1" dirty="0" err="1" smtClean="0">
                          <a:latin typeface="Cambria Math" panose="02040503050406030204" pitchFamily="18" charset="0"/>
                        </a:rPr>
                        <m:t>𝑊</m:t>
                      </m:r>
                      <m:r>
                        <a:rPr lang="en-US" i="1" dirty="0" err="1" smtClean="0">
                          <a:latin typeface="Cambria Math" panose="02040503050406030204" pitchFamily="18" charset="0"/>
                        </a:rPr>
                        <m:t>ₕ</m:t>
                      </m:r>
                      <m:r>
                        <a:rPr lang="en-US" i="1" dirty="0" err="1" smtClean="0">
                          <a:latin typeface="Cambria Math" panose="02040503050406030204" pitchFamily="18" charset="0"/>
                        </a:rPr>
                        <m:t>𝑐</m:t>
                      </m:r>
                      <m:r>
                        <a:rPr lang="en-US" i="1" dirty="0" smtClean="0">
                          <a:latin typeface="Cambria Math" panose="02040503050406030204" pitchFamily="18" charset="0"/>
                        </a:rPr>
                        <m:t> + </m:t>
                      </m:r>
                      <m:r>
                        <a:rPr lang="en-US" i="1" dirty="0" err="1" smtClean="0">
                          <a:latin typeface="Cambria Math" panose="02040503050406030204" pitchFamily="18" charset="0"/>
                        </a:rPr>
                        <m:t>𝑏</m:t>
                      </m:r>
                      <m:r>
                        <a:rPr lang="en-US" i="1" dirty="0" err="1" smtClean="0">
                          <a:latin typeface="Cambria Math" panose="02040503050406030204" pitchFamily="18" charset="0"/>
                        </a:rPr>
                        <m:t>_</m:t>
                      </m:r>
                      <m:r>
                        <a:rPr lang="en-US" i="1" dirty="0" err="1" smtClean="0">
                          <a:latin typeface="Cambria Math" panose="02040503050406030204" pitchFamily="18" charset="0"/>
                        </a:rPr>
                        <m:t>𝑐</m:t>
                      </m:r>
                      <m:r>
                        <a:rPr lang="en-US" i="1" dirty="0" smtClean="0">
                          <a:latin typeface="Cambria Math" panose="02040503050406030204" pitchFamily="18" charset="0"/>
                        </a:rPr>
                        <m:t>)</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98F5FA5-6C95-84EA-6E34-F68DA33C67CD}"/>
                  </a:ext>
                </a:extLst>
              </p:cNvPr>
              <p:cNvSpPr>
                <a:spLocks noGrp="1" noRot="1" noChangeAspect="1" noMove="1" noResize="1" noEditPoints="1" noAdjustHandles="1" noChangeArrowheads="1" noChangeShapeType="1" noTextEdit="1"/>
              </p:cNvSpPr>
              <p:nvPr>
                <p:ph idx="1"/>
              </p:nvPr>
            </p:nvSpPr>
            <p:spPr>
              <a:blipFill>
                <a:blip r:embed="rId2"/>
                <a:stretch>
                  <a:fillRect l="-1368" t="-2439"/>
                </a:stretch>
              </a:blipFill>
            </p:spPr>
            <p:txBody>
              <a:bodyPr/>
              <a:lstStyle/>
              <a:p>
                <a:r>
                  <a:rPr lang="en-US">
                    <a:noFill/>
                  </a:rPr>
                  <a:t> </a:t>
                </a:r>
              </a:p>
            </p:txBody>
          </p:sp>
        </mc:Fallback>
      </mc:AlternateContent>
    </p:spTree>
    <p:extLst>
      <p:ext uri="{BB962C8B-B14F-4D97-AF65-F5344CB8AC3E}">
        <p14:creationId xmlns:p14="http://schemas.microsoft.com/office/powerpoint/2010/main" val="67431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2687-E8FB-F136-9B0C-AD8B4FF2C7B7}"/>
              </a:ext>
            </a:extLst>
          </p:cNvPr>
          <p:cNvSpPr>
            <a:spLocks noGrp="1"/>
          </p:cNvSpPr>
          <p:nvPr>
            <p:ph type="title"/>
          </p:nvPr>
        </p:nvSpPr>
        <p:spPr/>
        <p:txBody>
          <a:bodyPr>
            <a:normAutofit/>
          </a:bodyPr>
          <a:lstStyle/>
          <a:p>
            <a:r>
              <a:rPr lang="en-US" dirty="0"/>
              <a:t>Forget Gate &amp; Cell Update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33BAEB-119A-4900-FAE3-FD92583C8B68}"/>
                  </a:ext>
                </a:extLst>
              </p:cNvPr>
              <p:cNvSpPr>
                <a:spLocks noGrp="1"/>
              </p:cNvSpPr>
              <p:nvPr>
                <p:ph idx="1"/>
              </p:nvPr>
            </p:nvSpPr>
            <p:spPr/>
            <p:txBody>
              <a:bodyPr/>
              <a:lstStyle/>
              <a:p>
                <a:r>
                  <a:rPr lang="en-US" dirty="0"/>
                  <a:t>Forget gate: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ₜ = </m:t>
                      </m:r>
                      <m:r>
                        <a:rPr lang="el-GR" i="1" dirty="0" smtClean="0">
                          <a:latin typeface="Cambria Math" panose="02040503050406030204" pitchFamily="18" charset="0"/>
                        </a:rPr>
                        <m:t>𝜎</m:t>
                      </m:r>
                      <m:r>
                        <a:rPr lang="el-GR"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ₜ </m:t>
                      </m:r>
                      <m:r>
                        <a:rPr lang="en-US" i="1" dirty="0" err="1" smtClean="0">
                          <a:latin typeface="Cambria Math" panose="02040503050406030204" pitchFamily="18" charset="0"/>
                        </a:rPr>
                        <m:t>𝑊</m:t>
                      </m:r>
                      <m:r>
                        <a:rPr lang="en-US" i="1" dirty="0" err="1" smtClean="0">
                          <a:latin typeface="Cambria Math" panose="02040503050406030204" pitchFamily="18" charset="0"/>
                        </a:rPr>
                        <m:t>ₓ</m:t>
                      </m:r>
                      <m:r>
                        <a:rPr lang="en-US" i="1" dirty="0" err="1" smtClean="0">
                          <a:latin typeface="Cambria Math" panose="02040503050406030204" pitchFamily="18" charset="0"/>
                        </a:rPr>
                        <m:t>𝑓</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ₜ₋₁ </m:t>
                      </m:r>
                      <m:r>
                        <a:rPr lang="en-US" i="1" dirty="0" err="1" smtClean="0">
                          <a:latin typeface="Cambria Math" panose="02040503050406030204" pitchFamily="18" charset="0"/>
                        </a:rPr>
                        <m:t>𝑊</m:t>
                      </m:r>
                      <m:r>
                        <a:rPr lang="en-US" i="1" dirty="0" err="1" smtClean="0">
                          <a:latin typeface="Cambria Math" panose="02040503050406030204" pitchFamily="18" charset="0"/>
                        </a:rPr>
                        <m:t>ₕ</m:t>
                      </m:r>
                      <m:r>
                        <a:rPr lang="en-US" i="1" dirty="0" err="1" smtClean="0">
                          <a:latin typeface="Cambria Math" panose="02040503050406030204" pitchFamily="18" charset="0"/>
                        </a:rPr>
                        <m:t>𝑓</m:t>
                      </m:r>
                      <m:r>
                        <a:rPr lang="en-US" i="1" dirty="0" smtClean="0">
                          <a:latin typeface="Cambria Math" panose="02040503050406030204" pitchFamily="18" charset="0"/>
                        </a:rPr>
                        <m:t> + </m:t>
                      </m:r>
                      <m:r>
                        <a:rPr lang="en-US" i="1" dirty="0" err="1" smtClean="0">
                          <a:latin typeface="Cambria Math" panose="02040503050406030204" pitchFamily="18" charset="0"/>
                        </a:rPr>
                        <m:t>𝑏</m:t>
                      </m:r>
                      <m:r>
                        <a:rPr lang="en-US" i="1" dirty="0" err="1" smtClean="0">
                          <a:latin typeface="Cambria Math" panose="02040503050406030204" pitchFamily="18" charset="0"/>
                        </a:rPr>
                        <m:t>_</m:t>
                      </m:r>
                      <m:r>
                        <a:rPr lang="en-US" i="1" dirty="0" err="1" smtClean="0">
                          <a:latin typeface="Cambria Math" panose="02040503050406030204" pitchFamily="18" charset="0"/>
                        </a:rPr>
                        <m:t>𝑓</m:t>
                      </m:r>
                      <m:r>
                        <a:rPr lang="en-US" i="1" dirty="0" smtClean="0">
                          <a:latin typeface="Cambria Math" panose="02040503050406030204" pitchFamily="18" charset="0"/>
                        </a:rPr>
                        <m:t>)</m:t>
                      </m:r>
                    </m:oMath>
                  </m:oMathPara>
                </a14:m>
                <a:endParaRPr lang="en-US" dirty="0"/>
              </a:p>
              <a:p>
                <a:endParaRPr lang="en-US" dirty="0"/>
              </a:p>
              <a:p>
                <a:r>
                  <a:rPr lang="en-US" dirty="0"/>
                  <a:t>Cell state update: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r>
                        <a:rPr lang="en-US" i="1" dirty="0" smtClean="0">
                          <a:latin typeface="Cambria Math" panose="02040503050406030204" pitchFamily="18" charset="0"/>
                        </a:rPr>
                        <m:t>ₜ = </m:t>
                      </m:r>
                      <m:r>
                        <a:rPr lang="en-US" i="1" dirty="0" smtClean="0">
                          <a:latin typeface="Cambria Math" panose="02040503050406030204" pitchFamily="18" charset="0"/>
                        </a:rPr>
                        <m:t>𝐹</m:t>
                      </m:r>
                      <m:r>
                        <a:rPr lang="en-US" i="1" dirty="0" smtClean="0">
                          <a:latin typeface="Cambria Math" panose="02040503050406030204" pitchFamily="18" charset="0"/>
                        </a:rPr>
                        <m:t>ₜ ⊙ </m:t>
                      </m:r>
                      <m:r>
                        <a:rPr lang="en-US" i="1" dirty="0" smtClean="0">
                          <a:latin typeface="Cambria Math" panose="02040503050406030204" pitchFamily="18" charset="0"/>
                        </a:rPr>
                        <m:t>𝐶</m:t>
                      </m:r>
                      <m:r>
                        <a:rPr lang="en-US" i="1" dirty="0" smtClean="0">
                          <a:latin typeface="Cambria Math" panose="02040503050406030204" pitchFamily="18" charset="0"/>
                        </a:rPr>
                        <m:t>ₜ₋₁ + </m:t>
                      </m:r>
                      <m:r>
                        <a:rPr lang="en-US" i="1" dirty="0" smtClean="0">
                          <a:latin typeface="Cambria Math" panose="02040503050406030204" pitchFamily="18" charset="0"/>
                        </a:rPr>
                        <m:t>𝐼</m:t>
                      </m:r>
                      <m:r>
                        <a:rPr lang="en-US" i="1" dirty="0" smtClean="0">
                          <a:latin typeface="Cambria Math" panose="02040503050406030204" pitchFamily="18" charset="0"/>
                        </a:rPr>
                        <m:t>ₜ ⊙  ̃</m:t>
                      </m:r>
                      <m:r>
                        <a:rPr lang="en-US" i="1" dirty="0" smtClean="0">
                          <a:latin typeface="Cambria Math" panose="02040503050406030204" pitchFamily="18" charset="0"/>
                        </a:rPr>
                        <m:t>𝐶</m:t>
                      </m:r>
                      <m:r>
                        <a:rPr lang="en-US" i="1" dirty="0" smtClean="0">
                          <a:latin typeface="Cambria Math" panose="02040503050406030204" pitchFamily="18" charset="0"/>
                        </a:rPr>
                        <m:t>ₜ</m:t>
                      </m:r>
                    </m:oMath>
                  </m:oMathPara>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AF33BAEB-119A-4900-FAE3-FD92583C8B68}"/>
                  </a:ext>
                </a:extLst>
              </p:cNvPr>
              <p:cNvSpPr>
                <a:spLocks noGrp="1" noRot="1" noChangeAspect="1" noMove="1" noResize="1" noEditPoints="1" noAdjustHandles="1" noChangeArrowheads="1" noChangeShapeType="1" noTextEdit="1"/>
              </p:cNvSpPr>
              <p:nvPr>
                <p:ph idx="1"/>
              </p:nvPr>
            </p:nvSpPr>
            <p:spPr>
              <a:blipFill>
                <a:blip r:embed="rId2"/>
                <a:stretch>
                  <a:fillRect l="-1368" t="-2439"/>
                </a:stretch>
              </a:blipFill>
            </p:spPr>
            <p:txBody>
              <a:bodyPr/>
              <a:lstStyle/>
              <a:p>
                <a:r>
                  <a:rPr lang="en-US">
                    <a:noFill/>
                  </a:rPr>
                  <a:t> </a:t>
                </a:r>
              </a:p>
            </p:txBody>
          </p:sp>
        </mc:Fallback>
      </mc:AlternateContent>
    </p:spTree>
    <p:extLst>
      <p:ext uri="{BB962C8B-B14F-4D97-AF65-F5344CB8AC3E}">
        <p14:creationId xmlns:p14="http://schemas.microsoft.com/office/powerpoint/2010/main" val="307830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msir_template_2" id="{885FC850-5704-7C40-B0D5-B2BE1CAB90DE}" vid="{17F42F5C-6F7C-FD4F-918A-67665F080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274</TotalTime>
  <Words>1868</Words>
  <Application>Microsoft Macintosh PowerPoint</Application>
  <PresentationFormat>Widescreen</PresentationFormat>
  <Paragraphs>237</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Calibri</vt:lpstr>
      <vt:lpstr>Cambria Math</vt:lpstr>
      <vt:lpstr>Courier New</vt:lpstr>
      <vt:lpstr>Office Theme</vt:lpstr>
      <vt:lpstr>Class 5: Recurrent Neural Networks</vt:lpstr>
      <vt:lpstr>Outline</vt:lpstr>
      <vt:lpstr>Why Sequential Models?</vt:lpstr>
      <vt:lpstr>Recurrent Neural Networks</vt:lpstr>
      <vt:lpstr>Training RNNs &amp; BPTT</vt:lpstr>
      <vt:lpstr>Long Short‑Term Memory (LSTM)</vt:lpstr>
      <vt:lpstr>Anatomy of an LSTM Cell</vt:lpstr>
      <vt:lpstr>Input Gate &amp; Candidate</vt:lpstr>
      <vt:lpstr>Forget Gate &amp; Cell Update</vt:lpstr>
      <vt:lpstr>Output Gate &amp; Hidden State</vt:lpstr>
      <vt:lpstr>LSTM Forward Pass Summary</vt:lpstr>
      <vt:lpstr>LSTM diagram</vt:lpstr>
      <vt:lpstr>A weather prediction task</vt:lpstr>
      <vt:lpstr>Preparing Input Sequences</vt:lpstr>
      <vt:lpstr>Implementation of an RNN</vt:lpstr>
      <vt:lpstr>Training the RNN</vt:lpstr>
      <vt:lpstr>Implementing the LSTM</vt:lpstr>
      <vt:lpstr>LSTM Training &amp; Predictions</vt:lpstr>
      <vt:lpstr>RNN vs LSTM: A Comparison</vt:lpstr>
      <vt:lpstr>Implementing LSTM with Pytorch</vt:lpstr>
      <vt:lpstr>Other applications of RNNs/LSTMs</vt:lpstr>
      <vt:lpstr>Other RNNs</vt:lpstr>
      <vt:lpstr>Practical tips</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Parnell</dc:creator>
  <cp:lastModifiedBy>Andrew Parnell</cp:lastModifiedBy>
  <cp:revision>65</cp:revision>
  <dcterms:created xsi:type="dcterms:W3CDTF">2025-09-24T09:34:21Z</dcterms:created>
  <dcterms:modified xsi:type="dcterms:W3CDTF">2025-09-29T14:11:40Z</dcterms:modified>
</cp:coreProperties>
</file>