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8" r:id="rId4"/>
    <p:sldId id="317" r:id="rId5"/>
    <p:sldId id="289" r:id="rId6"/>
    <p:sldId id="259" r:id="rId7"/>
    <p:sldId id="260" r:id="rId8"/>
    <p:sldId id="314" r:id="rId9"/>
    <p:sldId id="315" r:id="rId10"/>
    <p:sldId id="266" r:id="rId11"/>
    <p:sldId id="261" r:id="rId12"/>
    <p:sldId id="292" r:id="rId13"/>
    <p:sldId id="26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18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A"/>
    <a:srgbClr val="00959F"/>
    <a:srgbClr val="009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6"/>
    <p:restoredTop sz="94724"/>
  </p:normalViewPr>
  <p:slideViewPr>
    <p:cSldViewPr snapToGrid="0">
      <p:cViewPr varScale="1">
        <p:scale>
          <a:sx n="70" d="100"/>
          <a:sy n="70" d="100"/>
        </p:scale>
        <p:origin x="7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Effect of </a:t>
            </a:r>
            <a:r>
              <a:rPr lang="el-GR" sz="1800" b="0" i="0" u="none" strike="noStrike">
                <a:solidFill>
                  <a:srgbClr val="000000"/>
                </a:solidFill>
                <a:latin typeface="Arial"/>
              </a:rPr>
              <a:t>α </a:t>
            </a: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on Convergence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α</c:v>
                </c:pt>
              </c:strCache>
            </c:strRef>
          </c:tx>
          <c:spPr>
            <a:ln w="25400" cap="flat">
              <a:solidFill>
                <a:srgbClr val="375E9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75E97"/>
              </a:solidFill>
              <a:ln w="9525" cap="flat">
                <a:solidFill>
                  <a:srgbClr val="375E9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  <c:pt idx="4">
                  <c:v>25</c:v>
                </c:pt>
                <c:pt idx="5">
                  <c:v>24</c:v>
                </c:pt>
                <c:pt idx="6">
                  <c:v>23.5</c:v>
                </c:pt>
                <c:pt idx="7">
                  <c:v>23</c:v>
                </c:pt>
                <c:pt idx="8">
                  <c:v>22.8</c:v>
                </c:pt>
                <c:pt idx="9">
                  <c:v>22.7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D-1E49-865B-53E9D10F0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Large α</c:v>
                </c:pt>
              </c:strCache>
            </c:strRef>
          </c:tx>
          <c:spPr>
            <a:ln w="25400" cap="flat">
              <a:solidFill>
                <a:srgbClr val="F0583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05837"/>
              </a:solidFill>
              <a:ln w="9525" cap="flat">
                <a:solidFill>
                  <a:srgbClr val="F0583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</c:v>
                </c:pt>
                <c:pt idx="1">
                  <c:v>20</c:v>
                </c:pt>
                <c:pt idx="2">
                  <c:v>150</c:v>
                </c:pt>
                <c:pt idx="3">
                  <c:v>50</c:v>
                </c:pt>
                <c:pt idx="4">
                  <c:v>80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D-1E49-865B-53E9D10F0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Iteration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5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8BED2-D1F4-47CD-A600-632C51F5E02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F0D650-7AEE-425B-9DF3-C4F6D0FAEAF0}">
      <dgm:prSet/>
      <dgm:spPr>
        <a:solidFill>
          <a:srgbClr val="00427A"/>
        </a:solidFill>
        <a:ln>
          <a:noFill/>
        </a:ln>
      </dgm:spPr>
      <dgm:t>
        <a:bodyPr/>
        <a:lstStyle/>
        <a:p>
          <a:r>
            <a:rPr lang="en-US" dirty="0"/>
            <a:t>Learn to build and evaluate ML models for weather forecasting for use in your research</a:t>
          </a:r>
        </a:p>
      </dgm:t>
    </dgm:pt>
    <dgm:pt modelId="{CD38BC38-8900-46CE-ACC6-429681AAFC4B}" type="parTrans" cxnId="{04D02288-DB36-41E6-BCDD-E581458DF15F}">
      <dgm:prSet/>
      <dgm:spPr/>
      <dgm:t>
        <a:bodyPr/>
        <a:lstStyle/>
        <a:p>
          <a:endParaRPr lang="en-US"/>
        </a:p>
      </dgm:t>
    </dgm:pt>
    <dgm:pt modelId="{C8E2BEE5-3AF4-4AAC-B140-A8A8BF55BB8C}" type="sibTrans" cxnId="{04D02288-DB36-41E6-BCDD-E581458DF15F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F722D835-B117-48B9-B65B-033F493AEA25}">
      <dgm:prSet/>
      <dgm:spPr>
        <a:solidFill>
          <a:srgbClr val="009749"/>
        </a:solidFill>
        <a:ln>
          <a:noFill/>
        </a:ln>
      </dgm:spPr>
      <dgm:t>
        <a:bodyPr/>
        <a:lstStyle/>
        <a:p>
          <a:r>
            <a:rPr lang="en-US"/>
            <a:t>Understand what the models are doing in the background so that you can extend them</a:t>
          </a:r>
        </a:p>
      </dgm:t>
    </dgm:pt>
    <dgm:pt modelId="{BA7A5A3A-9F79-4373-9EC2-065BF136DDDE}" type="parTrans" cxnId="{008C6FC1-C8A1-4FDE-BB2A-8B065680DBCC}">
      <dgm:prSet/>
      <dgm:spPr/>
      <dgm:t>
        <a:bodyPr/>
        <a:lstStyle/>
        <a:p>
          <a:endParaRPr lang="en-US"/>
        </a:p>
      </dgm:t>
    </dgm:pt>
    <dgm:pt modelId="{B3152D6C-71A9-4F33-83A4-76C68B8ACE93}" type="sibTrans" cxnId="{008C6FC1-C8A1-4FDE-BB2A-8B065680DBC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1279308-7B81-4C49-8358-C9C64D57DC5D}">
      <dgm:prSet/>
      <dgm:spPr>
        <a:solidFill>
          <a:srgbClr val="00959F"/>
        </a:solidFill>
        <a:ln>
          <a:noFill/>
        </a:ln>
      </dgm:spPr>
      <dgm:t>
        <a:bodyPr/>
        <a:lstStyle/>
        <a:p>
          <a:r>
            <a:rPr lang="en-US" dirty="0"/>
            <a:t>Work with real meteorological datasets from e.g. the Climate Data Store</a:t>
          </a:r>
        </a:p>
      </dgm:t>
    </dgm:pt>
    <dgm:pt modelId="{B4AF5776-7FB7-42C0-8826-69AF3735E8AD}" type="parTrans" cxnId="{272E4991-24A5-41D5-B5CC-593177BAFF8E}">
      <dgm:prSet/>
      <dgm:spPr/>
      <dgm:t>
        <a:bodyPr/>
        <a:lstStyle/>
        <a:p>
          <a:endParaRPr lang="en-US"/>
        </a:p>
      </dgm:t>
    </dgm:pt>
    <dgm:pt modelId="{A0DD7E18-D529-4841-8090-D4E136E60FDC}" type="sibTrans" cxnId="{272E4991-24A5-41D5-B5CC-593177BAFF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101E194-7FED-BA40-A92E-300E402F64A0}" type="pres">
      <dgm:prSet presAssocID="{71B8BED2-D1F4-47CD-A600-632C51F5E028}" presName="Name0" presStyleCnt="0">
        <dgm:presLayoutVars>
          <dgm:animLvl val="lvl"/>
          <dgm:resizeHandles val="exact"/>
        </dgm:presLayoutVars>
      </dgm:prSet>
      <dgm:spPr/>
    </dgm:pt>
    <dgm:pt modelId="{BC3F38A0-C7C7-E748-8886-B110FD0859E9}" type="pres">
      <dgm:prSet presAssocID="{7DF0D650-7AEE-425B-9DF3-C4F6D0FAEAF0}" presName="compositeNode" presStyleCnt="0">
        <dgm:presLayoutVars>
          <dgm:bulletEnabled val="1"/>
        </dgm:presLayoutVars>
      </dgm:prSet>
      <dgm:spPr/>
    </dgm:pt>
    <dgm:pt modelId="{629DADDF-CD7E-B34F-8073-436B27DCA6B0}" type="pres">
      <dgm:prSet presAssocID="{7DF0D650-7AEE-425B-9DF3-C4F6D0FAEAF0}" presName="bgRect" presStyleLbl="alignNode1" presStyleIdx="0" presStyleCnt="3"/>
      <dgm:spPr/>
    </dgm:pt>
    <dgm:pt modelId="{AF5BBA6B-6FC8-6D46-8691-C6B98DD2A28A}" type="pres">
      <dgm:prSet presAssocID="{C8E2BEE5-3AF4-4AAC-B140-A8A8BF55BB8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83796CA-EC71-DE4C-9D0A-A6C9CD68901E}" type="pres">
      <dgm:prSet presAssocID="{7DF0D650-7AEE-425B-9DF3-C4F6D0FAEAF0}" presName="nodeRect" presStyleLbl="alignNode1" presStyleIdx="0" presStyleCnt="3">
        <dgm:presLayoutVars>
          <dgm:bulletEnabled val="1"/>
        </dgm:presLayoutVars>
      </dgm:prSet>
      <dgm:spPr/>
    </dgm:pt>
    <dgm:pt modelId="{74AA9172-C599-D043-BFFE-B2D35B9181C7}" type="pres">
      <dgm:prSet presAssocID="{C8E2BEE5-3AF4-4AAC-B140-A8A8BF55BB8C}" presName="sibTrans" presStyleCnt="0"/>
      <dgm:spPr/>
    </dgm:pt>
    <dgm:pt modelId="{407DE072-DA84-3546-A201-D936C8A75273}" type="pres">
      <dgm:prSet presAssocID="{F722D835-B117-48B9-B65B-033F493AEA25}" presName="compositeNode" presStyleCnt="0">
        <dgm:presLayoutVars>
          <dgm:bulletEnabled val="1"/>
        </dgm:presLayoutVars>
      </dgm:prSet>
      <dgm:spPr/>
    </dgm:pt>
    <dgm:pt modelId="{701FD564-57B3-8249-9FEF-00608BDAC407}" type="pres">
      <dgm:prSet presAssocID="{F722D835-B117-48B9-B65B-033F493AEA25}" presName="bgRect" presStyleLbl="alignNode1" presStyleIdx="1" presStyleCnt="3"/>
      <dgm:spPr/>
    </dgm:pt>
    <dgm:pt modelId="{36D27448-1ED2-5845-A2C3-11BCECD53E53}" type="pres">
      <dgm:prSet presAssocID="{B3152D6C-71A9-4F33-83A4-76C68B8ACE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7F5D824-6F48-1949-9562-7AABCB472EE7}" type="pres">
      <dgm:prSet presAssocID="{F722D835-B117-48B9-B65B-033F493AEA25}" presName="nodeRect" presStyleLbl="alignNode1" presStyleIdx="1" presStyleCnt="3">
        <dgm:presLayoutVars>
          <dgm:bulletEnabled val="1"/>
        </dgm:presLayoutVars>
      </dgm:prSet>
      <dgm:spPr/>
    </dgm:pt>
    <dgm:pt modelId="{C61B94DA-D639-A24E-B4E1-ABACCB0842B4}" type="pres">
      <dgm:prSet presAssocID="{B3152D6C-71A9-4F33-83A4-76C68B8ACE93}" presName="sibTrans" presStyleCnt="0"/>
      <dgm:spPr/>
    </dgm:pt>
    <dgm:pt modelId="{E2729637-239A-5441-8DC3-1E73D2F79916}" type="pres">
      <dgm:prSet presAssocID="{A1279308-7B81-4C49-8358-C9C64D57DC5D}" presName="compositeNode" presStyleCnt="0">
        <dgm:presLayoutVars>
          <dgm:bulletEnabled val="1"/>
        </dgm:presLayoutVars>
      </dgm:prSet>
      <dgm:spPr/>
    </dgm:pt>
    <dgm:pt modelId="{66E25734-B316-8F4E-B22C-D1D2451737A6}" type="pres">
      <dgm:prSet presAssocID="{A1279308-7B81-4C49-8358-C9C64D57DC5D}" presName="bgRect" presStyleLbl="alignNode1" presStyleIdx="2" presStyleCnt="3"/>
      <dgm:spPr/>
    </dgm:pt>
    <dgm:pt modelId="{AD8C50C8-5B8C-974B-BF7D-A5DFE98C9C44}" type="pres">
      <dgm:prSet presAssocID="{A0DD7E18-D529-4841-8090-D4E136E60FD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51F56D7-A696-F54C-931B-017B716A204E}" type="pres">
      <dgm:prSet presAssocID="{A1279308-7B81-4C49-8358-C9C64D57DC5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50A7D4C-1B1B-CE4A-9A0E-0FDD87DF6999}" type="presOf" srcId="{B3152D6C-71A9-4F33-83A4-76C68B8ACE93}" destId="{36D27448-1ED2-5845-A2C3-11BCECD53E53}" srcOrd="0" destOrd="0" presId="urn:microsoft.com/office/officeart/2016/7/layout/LinearBlockProcessNumbered"/>
    <dgm:cxn modelId="{F8F2BB7A-AE03-4045-8202-CC202AD9AA94}" type="presOf" srcId="{A1279308-7B81-4C49-8358-C9C64D57DC5D}" destId="{66E25734-B316-8F4E-B22C-D1D2451737A6}" srcOrd="0" destOrd="0" presId="urn:microsoft.com/office/officeart/2016/7/layout/LinearBlockProcessNumbered"/>
    <dgm:cxn modelId="{E5937580-C884-1C4F-B0D4-97953373B677}" type="presOf" srcId="{71B8BED2-D1F4-47CD-A600-632C51F5E028}" destId="{4101E194-7FED-BA40-A92E-300E402F64A0}" srcOrd="0" destOrd="0" presId="urn:microsoft.com/office/officeart/2016/7/layout/LinearBlockProcessNumbered"/>
    <dgm:cxn modelId="{945E9087-8DA0-F842-96DD-932084DDFABF}" type="presOf" srcId="{7DF0D650-7AEE-425B-9DF3-C4F6D0FAEAF0}" destId="{283796CA-EC71-DE4C-9D0A-A6C9CD68901E}" srcOrd="1" destOrd="0" presId="urn:microsoft.com/office/officeart/2016/7/layout/LinearBlockProcessNumbered"/>
    <dgm:cxn modelId="{04D02288-DB36-41E6-BCDD-E581458DF15F}" srcId="{71B8BED2-D1F4-47CD-A600-632C51F5E028}" destId="{7DF0D650-7AEE-425B-9DF3-C4F6D0FAEAF0}" srcOrd="0" destOrd="0" parTransId="{CD38BC38-8900-46CE-ACC6-429681AAFC4B}" sibTransId="{C8E2BEE5-3AF4-4AAC-B140-A8A8BF55BB8C}"/>
    <dgm:cxn modelId="{272E4991-24A5-41D5-B5CC-593177BAFF8E}" srcId="{71B8BED2-D1F4-47CD-A600-632C51F5E028}" destId="{A1279308-7B81-4C49-8358-C9C64D57DC5D}" srcOrd="2" destOrd="0" parTransId="{B4AF5776-7FB7-42C0-8826-69AF3735E8AD}" sibTransId="{A0DD7E18-D529-4841-8090-D4E136E60FDC}"/>
    <dgm:cxn modelId="{232DE291-A5CD-A649-86D8-D372DE62CD77}" type="presOf" srcId="{A0DD7E18-D529-4841-8090-D4E136E60FDC}" destId="{AD8C50C8-5B8C-974B-BF7D-A5DFE98C9C44}" srcOrd="0" destOrd="0" presId="urn:microsoft.com/office/officeart/2016/7/layout/LinearBlockProcessNumbered"/>
    <dgm:cxn modelId="{008C6FC1-C8A1-4FDE-BB2A-8B065680DBCC}" srcId="{71B8BED2-D1F4-47CD-A600-632C51F5E028}" destId="{F722D835-B117-48B9-B65B-033F493AEA25}" srcOrd="1" destOrd="0" parTransId="{BA7A5A3A-9F79-4373-9EC2-065BF136DDDE}" sibTransId="{B3152D6C-71A9-4F33-83A4-76C68B8ACE93}"/>
    <dgm:cxn modelId="{7F0D6FC3-3C63-3B4D-89C9-4F84BA9A7204}" type="presOf" srcId="{A1279308-7B81-4C49-8358-C9C64D57DC5D}" destId="{051F56D7-A696-F54C-931B-017B716A204E}" srcOrd="1" destOrd="0" presId="urn:microsoft.com/office/officeart/2016/7/layout/LinearBlockProcessNumbered"/>
    <dgm:cxn modelId="{DA12ACC5-9D30-924E-9505-C564B73D0DC7}" type="presOf" srcId="{F722D835-B117-48B9-B65B-033F493AEA25}" destId="{F7F5D824-6F48-1949-9562-7AABCB472EE7}" srcOrd="1" destOrd="0" presId="urn:microsoft.com/office/officeart/2016/7/layout/LinearBlockProcessNumbered"/>
    <dgm:cxn modelId="{3CA054CA-2869-AF42-9BF4-12CDA02BFE1B}" type="presOf" srcId="{7DF0D650-7AEE-425B-9DF3-C4F6D0FAEAF0}" destId="{629DADDF-CD7E-B34F-8073-436B27DCA6B0}" srcOrd="0" destOrd="0" presId="urn:microsoft.com/office/officeart/2016/7/layout/LinearBlockProcessNumbered"/>
    <dgm:cxn modelId="{75A4B7E8-8491-2243-A930-3AA18EFD5897}" type="presOf" srcId="{C8E2BEE5-3AF4-4AAC-B140-A8A8BF55BB8C}" destId="{AF5BBA6B-6FC8-6D46-8691-C6B98DD2A28A}" srcOrd="0" destOrd="0" presId="urn:microsoft.com/office/officeart/2016/7/layout/LinearBlockProcessNumbered"/>
    <dgm:cxn modelId="{98A6AFEC-8917-AB42-8DEF-98E9C62D68B1}" type="presOf" srcId="{F722D835-B117-48B9-B65B-033F493AEA25}" destId="{701FD564-57B3-8249-9FEF-00608BDAC407}" srcOrd="0" destOrd="0" presId="urn:microsoft.com/office/officeart/2016/7/layout/LinearBlockProcessNumbered"/>
    <dgm:cxn modelId="{832AC815-2D56-FA43-80B6-0F76E279D62F}" type="presParOf" srcId="{4101E194-7FED-BA40-A92E-300E402F64A0}" destId="{BC3F38A0-C7C7-E748-8886-B110FD0859E9}" srcOrd="0" destOrd="0" presId="urn:microsoft.com/office/officeart/2016/7/layout/LinearBlockProcessNumbered"/>
    <dgm:cxn modelId="{CEC4C172-90DD-5048-BF43-ABF46AC54730}" type="presParOf" srcId="{BC3F38A0-C7C7-E748-8886-B110FD0859E9}" destId="{629DADDF-CD7E-B34F-8073-436B27DCA6B0}" srcOrd="0" destOrd="0" presId="urn:microsoft.com/office/officeart/2016/7/layout/LinearBlockProcessNumbered"/>
    <dgm:cxn modelId="{1A6C90A8-8D61-124D-92F0-A316D4EF7128}" type="presParOf" srcId="{BC3F38A0-C7C7-E748-8886-B110FD0859E9}" destId="{AF5BBA6B-6FC8-6D46-8691-C6B98DD2A28A}" srcOrd="1" destOrd="0" presId="urn:microsoft.com/office/officeart/2016/7/layout/LinearBlockProcessNumbered"/>
    <dgm:cxn modelId="{37DDF70C-455A-7F42-A6DE-1506929DDBDC}" type="presParOf" srcId="{BC3F38A0-C7C7-E748-8886-B110FD0859E9}" destId="{283796CA-EC71-DE4C-9D0A-A6C9CD68901E}" srcOrd="2" destOrd="0" presId="urn:microsoft.com/office/officeart/2016/7/layout/LinearBlockProcessNumbered"/>
    <dgm:cxn modelId="{C454D723-1755-0F42-AB92-304400A3E884}" type="presParOf" srcId="{4101E194-7FED-BA40-A92E-300E402F64A0}" destId="{74AA9172-C599-D043-BFFE-B2D35B9181C7}" srcOrd="1" destOrd="0" presId="urn:microsoft.com/office/officeart/2016/7/layout/LinearBlockProcessNumbered"/>
    <dgm:cxn modelId="{A17E6BC6-8D06-5148-BA26-4A18E5EF73BA}" type="presParOf" srcId="{4101E194-7FED-BA40-A92E-300E402F64A0}" destId="{407DE072-DA84-3546-A201-D936C8A75273}" srcOrd="2" destOrd="0" presId="urn:microsoft.com/office/officeart/2016/7/layout/LinearBlockProcessNumbered"/>
    <dgm:cxn modelId="{7D6D0E8F-2929-1040-AEFB-78BF90AF7CA0}" type="presParOf" srcId="{407DE072-DA84-3546-A201-D936C8A75273}" destId="{701FD564-57B3-8249-9FEF-00608BDAC407}" srcOrd="0" destOrd="0" presId="urn:microsoft.com/office/officeart/2016/7/layout/LinearBlockProcessNumbered"/>
    <dgm:cxn modelId="{C21D9F24-9EA7-3241-9D72-4727FF9FF9D2}" type="presParOf" srcId="{407DE072-DA84-3546-A201-D936C8A75273}" destId="{36D27448-1ED2-5845-A2C3-11BCECD53E53}" srcOrd="1" destOrd="0" presId="urn:microsoft.com/office/officeart/2016/7/layout/LinearBlockProcessNumbered"/>
    <dgm:cxn modelId="{11BFBA38-9239-4045-8058-08D64DDBDED1}" type="presParOf" srcId="{407DE072-DA84-3546-A201-D936C8A75273}" destId="{F7F5D824-6F48-1949-9562-7AABCB472EE7}" srcOrd="2" destOrd="0" presId="urn:microsoft.com/office/officeart/2016/7/layout/LinearBlockProcessNumbered"/>
    <dgm:cxn modelId="{73387B59-21B2-6746-975D-C14AA242B583}" type="presParOf" srcId="{4101E194-7FED-BA40-A92E-300E402F64A0}" destId="{C61B94DA-D639-A24E-B4E1-ABACCB0842B4}" srcOrd="3" destOrd="0" presId="urn:microsoft.com/office/officeart/2016/7/layout/LinearBlockProcessNumbered"/>
    <dgm:cxn modelId="{2FA7C324-CC2F-FE45-BFFF-8C548F2F7133}" type="presParOf" srcId="{4101E194-7FED-BA40-A92E-300E402F64A0}" destId="{E2729637-239A-5441-8DC3-1E73D2F79916}" srcOrd="4" destOrd="0" presId="urn:microsoft.com/office/officeart/2016/7/layout/LinearBlockProcessNumbered"/>
    <dgm:cxn modelId="{B2E54591-7DC4-6E40-AC31-DAA69CEF7238}" type="presParOf" srcId="{E2729637-239A-5441-8DC3-1E73D2F79916}" destId="{66E25734-B316-8F4E-B22C-D1D2451737A6}" srcOrd="0" destOrd="0" presId="urn:microsoft.com/office/officeart/2016/7/layout/LinearBlockProcessNumbered"/>
    <dgm:cxn modelId="{2C053050-4F0F-504F-8122-9068737CB7C3}" type="presParOf" srcId="{E2729637-239A-5441-8DC3-1E73D2F79916}" destId="{AD8C50C8-5B8C-974B-BF7D-A5DFE98C9C44}" srcOrd="1" destOrd="0" presId="urn:microsoft.com/office/officeart/2016/7/layout/LinearBlockProcessNumbered"/>
    <dgm:cxn modelId="{3A300C72-0127-E240-B1FB-04B17A9E6553}" type="presParOf" srcId="{E2729637-239A-5441-8DC3-1E73D2F79916}" destId="{051F56D7-A696-F54C-931B-017B716A204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DADDF-CD7E-B34F-8073-436B27DCA6B0}">
      <dsp:nvSpPr>
        <dsp:cNvPr id="0" name=""/>
        <dsp:cNvSpPr/>
      </dsp:nvSpPr>
      <dsp:spPr>
        <a:xfrm>
          <a:off x="853" y="0"/>
          <a:ext cx="3457295" cy="3689350"/>
        </a:xfrm>
        <a:prstGeom prst="rect">
          <a:avLst/>
        </a:prstGeom>
        <a:solidFill>
          <a:srgbClr val="00427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 to build and evaluate ML models for weather forecasting for use in your research</a:t>
          </a:r>
        </a:p>
      </dsp:txBody>
      <dsp:txXfrm>
        <a:off x="853" y="1475740"/>
        <a:ext cx="3457295" cy="2213610"/>
      </dsp:txXfrm>
    </dsp:sp>
    <dsp:sp modelId="{AF5BBA6B-6FC8-6D46-8691-C6B98DD2A28A}">
      <dsp:nvSpPr>
        <dsp:cNvPr id="0" name=""/>
        <dsp:cNvSpPr/>
      </dsp:nvSpPr>
      <dsp:spPr>
        <a:xfrm>
          <a:off x="85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53" y="0"/>
        <a:ext cx="3457295" cy="1475740"/>
      </dsp:txXfrm>
    </dsp:sp>
    <dsp:sp modelId="{701FD564-57B3-8249-9FEF-00608BDAC407}">
      <dsp:nvSpPr>
        <dsp:cNvPr id="0" name=""/>
        <dsp:cNvSpPr/>
      </dsp:nvSpPr>
      <dsp:spPr>
        <a:xfrm>
          <a:off x="3734733" y="0"/>
          <a:ext cx="3457295" cy="3689350"/>
        </a:xfrm>
        <a:prstGeom prst="rect">
          <a:avLst/>
        </a:prstGeom>
        <a:solidFill>
          <a:srgbClr val="00974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 what the models are doing in the background so that you can extend them</a:t>
          </a:r>
        </a:p>
      </dsp:txBody>
      <dsp:txXfrm>
        <a:off x="3734733" y="1475740"/>
        <a:ext cx="3457295" cy="2213610"/>
      </dsp:txXfrm>
    </dsp:sp>
    <dsp:sp modelId="{36D27448-1ED2-5845-A2C3-11BCECD53E53}">
      <dsp:nvSpPr>
        <dsp:cNvPr id="0" name=""/>
        <dsp:cNvSpPr/>
      </dsp:nvSpPr>
      <dsp:spPr>
        <a:xfrm>
          <a:off x="373473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4733" y="0"/>
        <a:ext cx="3457295" cy="1475740"/>
      </dsp:txXfrm>
    </dsp:sp>
    <dsp:sp modelId="{66E25734-B316-8F4E-B22C-D1D2451737A6}">
      <dsp:nvSpPr>
        <dsp:cNvPr id="0" name=""/>
        <dsp:cNvSpPr/>
      </dsp:nvSpPr>
      <dsp:spPr>
        <a:xfrm>
          <a:off x="7468612" y="0"/>
          <a:ext cx="3457295" cy="3689350"/>
        </a:xfrm>
        <a:prstGeom prst="rect">
          <a:avLst/>
        </a:prstGeom>
        <a:solidFill>
          <a:srgbClr val="00959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with real meteorological datasets from e.g. the Climate Data Store</a:t>
          </a:r>
        </a:p>
      </dsp:txBody>
      <dsp:txXfrm>
        <a:off x="7468612" y="1475740"/>
        <a:ext cx="3457295" cy="2213610"/>
      </dsp:txXfrm>
    </dsp:sp>
    <dsp:sp modelId="{AD8C50C8-5B8C-974B-BF7D-A5DFE98C9C44}">
      <dsp:nvSpPr>
        <dsp:cNvPr id="0" name=""/>
        <dsp:cNvSpPr/>
      </dsp:nvSpPr>
      <dsp:spPr>
        <a:xfrm>
          <a:off x="7468612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8612" y="0"/>
        <a:ext cx="3457295" cy="147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13-2809-9544-9651-1E9FCBB11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82730"/>
            <a:ext cx="4921049" cy="30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D6CD3-4049-A1EF-32DF-B784EA48F43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  <a:endParaRPr lang="en-US" sz="4500" b="1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66AB7-00EC-F435-3D9F-B63B7BA0260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</a:p>
          <a:p>
            <a:r>
              <a:rPr lang="en-US" sz="2500" dirty="0">
                <a:solidFill>
                  <a:srgbClr val="134579"/>
                </a:solidFill>
              </a:rPr>
              <a:t>Lorem ipsum dolor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consectetuer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adipiscing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elit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Fusce</a:t>
            </a:r>
            <a:r>
              <a:rPr lang="en-US" sz="2500" dirty="0">
                <a:solidFill>
                  <a:srgbClr val="134579"/>
                </a:solidFill>
              </a:rPr>
              <a:t> auctor </a:t>
            </a:r>
            <a:r>
              <a:rPr lang="en-US" sz="2500" dirty="0" err="1">
                <a:solidFill>
                  <a:srgbClr val="134579"/>
                </a:solidFill>
              </a:rPr>
              <a:t>turpis</a:t>
            </a:r>
            <a:r>
              <a:rPr lang="en-US" sz="2500" dirty="0">
                <a:solidFill>
                  <a:srgbClr val="134579"/>
                </a:solidFill>
              </a:rPr>
              <a:t>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pede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facilisis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eleifend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Suspendisse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potenti</a:t>
            </a:r>
            <a:r>
              <a:rPr lang="en-US" sz="2500" dirty="0">
                <a:solidFill>
                  <a:srgbClr val="134579"/>
                </a:solidFill>
              </a:rPr>
              <a:t>. In </a:t>
            </a:r>
            <a:r>
              <a:rPr lang="en-US" sz="2500" dirty="0" err="1">
                <a:solidFill>
                  <a:srgbClr val="134579"/>
                </a:solidFill>
              </a:rPr>
              <a:t>sapien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purus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feugiat</a:t>
            </a:r>
            <a:r>
              <a:rPr lang="en-US" sz="2500" dirty="0">
                <a:solidFill>
                  <a:srgbClr val="134579"/>
                </a:solidFill>
              </a:rPr>
              <a:t> sed, </a:t>
            </a:r>
            <a:r>
              <a:rPr lang="en-US" sz="2500" dirty="0" err="1">
                <a:solidFill>
                  <a:srgbClr val="134579"/>
                </a:solidFill>
              </a:rPr>
              <a:t>tristique</a:t>
            </a:r>
            <a:r>
              <a:rPr lang="en-US" sz="2500" dirty="0">
                <a:solidFill>
                  <a:srgbClr val="134579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7855F-4F17-6D28-EA0F-222C7008956E}"/>
              </a:ext>
            </a:extLst>
          </p:cNvPr>
          <p:cNvSpPr txBox="1"/>
          <p:nvPr userDrawn="1"/>
        </p:nvSpPr>
        <p:spPr>
          <a:xfrm>
            <a:off x="8102148" y="1262017"/>
            <a:ext cx="3502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Lorem ipsum dolor sit </a:t>
            </a:r>
            <a:r>
              <a:rPr lang="en-US" sz="3500" b="1" dirty="0" err="1">
                <a:solidFill>
                  <a:schemeClr val="bg1"/>
                </a:solidFill>
              </a:rPr>
              <a:t>amet</a:t>
            </a:r>
            <a:r>
              <a:rPr lang="en-US" sz="3500" b="1" dirty="0">
                <a:solidFill>
                  <a:schemeClr val="bg1"/>
                </a:solidFill>
              </a:rPr>
              <a:t>, </a:t>
            </a:r>
            <a:r>
              <a:rPr lang="en-US" sz="3500" b="1" dirty="0" err="1">
                <a:solidFill>
                  <a:schemeClr val="bg1"/>
                </a:solidFill>
              </a:rPr>
              <a:t>consectetuer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adipiscing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elit</a:t>
            </a:r>
            <a:r>
              <a:rPr lang="en-US" sz="3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1DA-D60D-D35A-E47B-5FA26CA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3E2E-470E-95C5-51E2-05E3A8D2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F805A-CFBD-3EDE-CEA5-D9C176AF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F596-9689-AAE0-EB02-A5FC5B4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839B-90DF-FA46-9D52-D10060A86ADB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E89B-5300-4620-2799-FDF71EF5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D06F-FFF5-76DE-1856-09FAF204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821-5E86-3F78-E8C1-97FE12B4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A6995-33E0-11A7-5C8E-30C5D37E7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44B98-D9D5-FA61-2C88-B342496A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81F9E-80A5-8162-4581-DEAD3738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174-D4B7-E74D-A582-5C71C550CABE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CFA2-E855-56A7-2D4D-CD2F967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13ED-C0DC-9C4A-9CA7-38FD1E6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7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4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4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4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064C77-022D-3743-A04E-645624933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8B8ED-D310-53BD-6BF7-B80F6B548FE2}"/>
              </a:ext>
            </a:extLst>
          </p:cNvPr>
          <p:cNvSpPr txBox="1"/>
          <p:nvPr userDrawn="1"/>
        </p:nvSpPr>
        <p:spPr>
          <a:xfrm>
            <a:off x="870860" y="1262017"/>
            <a:ext cx="738051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Headline</a:t>
            </a: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Ut </a:t>
            </a:r>
            <a:r>
              <a:rPr lang="en-US" sz="2500" dirty="0" err="1">
                <a:solidFill>
                  <a:schemeClr val="bg1"/>
                </a:solidFill>
              </a:rPr>
              <a:t>sem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nisl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rhoncus</a:t>
            </a:r>
            <a:r>
              <a:rPr lang="en-US" sz="2500" dirty="0">
                <a:solidFill>
                  <a:schemeClr val="bg1"/>
                </a:solidFill>
              </a:rPr>
              <a:t> id, lacinia </a:t>
            </a:r>
            <a:r>
              <a:rPr lang="en-US" sz="2500" dirty="0" err="1">
                <a:solidFill>
                  <a:schemeClr val="bg1"/>
                </a:solidFill>
              </a:rPr>
              <a:t>quis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consequat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scelerisque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Aliquam</a:t>
            </a:r>
            <a:r>
              <a:rPr lang="en-US" sz="2500" dirty="0">
                <a:solidFill>
                  <a:schemeClr val="bg1"/>
                </a:solidFill>
              </a:rPr>
              <a:t> fermentum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nulla</a:t>
            </a:r>
            <a:r>
              <a:rPr lang="en-US" sz="2500" dirty="0">
                <a:solidFill>
                  <a:schemeClr val="bg1"/>
                </a:solidFill>
              </a:rPr>
              <a:t>. Cum sociis </a:t>
            </a:r>
            <a:r>
              <a:rPr lang="en-US" sz="2500" dirty="0" err="1">
                <a:solidFill>
                  <a:schemeClr val="bg1"/>
                </a:solidFill>
              </a:rPr>
              <a:t>natoque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penatibus</a:t>
            </a:r>
            <a:r>
              <a:rPr lang="en-US" sz="2500" dirty="0">
                <a:solidFill>
                  <a:schemeClr val="bg1"/>
                </a:solidFill>
              </a:rPr>
              <a:t> et </a:t>
            </a:r>
            <a:r>
              <a:rPr lang="en-US" sz="2500" dirty="0" err="1">
                <a:solidFill>
                  <a:schemeClr val="bg1"/>
                </a:solidFill>
              </a:rPr>
              <a:t>magnis</a:t>
            </a:r>
            <a:r>
              <a:rPr lang="en-US" sz="2500" dirty="0">
                <a:solidFill>
                  <a:schemeClr val="bg1"/>
                </a:solidFill>
              </a:rPr>
              <a:t> dis parturient </a:t>
            </a:r>
            <a:r>
              <a:rPr lang="en-US" sz="2500" dirty="0" err="1">
                <a:solidFill>
                  <a:schemeClr val="bg1"/>
                </a:solidFill>
              </a:rPr>
              <a:t>montes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nascetur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ridiculus</a:t>
            </a:r>
            <a:r>
              <a:rPr lang="en-US" sz="2500" dirty="0">
                <a:solidFill>
                  <a:schemeClr val="bg1"/>
                </a:solidFill>
              </a:rPr>
              <a:t> mus. Vestibulum et </a:t>
            </a:r>
            <a:r>
              <a:rPr lang="en-US" sz="2500" dirty="0" err="1">
                <a:solidFill>
                  <a:schemeClr val="bg1"/>
                </a:solidFill>
              </a:rPr>
              <a:t>leo</a:t>
            </a:r>
            <a:r>
              <a:rPr lang="en-US" sz="2500" dirty="0">
                <a:solidFill>
                  <a:schemeClr val="bg1"/>
                </a:solidFill>
              </a:rPr>
              <a:t> vitae </a:t>
            </a:r>
            <a:r>
              <a:rPr lang="en-US" sz="2500" dirty="0" err="1">
                <a:solidFill>
                  <a:schemeClr val="bg1"/>
                </a:solidFill>
              </a:rPr>
              <a:t>tortor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aliquet</a:t>
            </a:r>
            <a:r>
              <a:rPr lang="en-US" sz="2500" dirty="0">
                <a:solidFill>
                  <a:schemeClr val="bg1"/>
                </a:solidFill>
              </a:rPr>
              <a:t>. Nam </a:t>
            </a:r>
            <a:r>
              <a:rPr lang="en-US" sz="2500" dirty="0" err="1">
                <a:solidFill>
                  <a:schemeClr val="bg1"/>
                </a:solidFill>
              </a:rPr>
              <a:t>dapibus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hendrerit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orci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Curabitur</a:t>
            </a:r>
            <a:r>
              <a:rPr lang="en-US" sz="2500" dirty="0">
                <a:solidFill>
                  <a:schemeClr val="bg1"/>
                </a:solidFill>
              </a:rPr>
              <a:t> non </a:t>
            </a:r>
            <a:r>
              <a:rPr lang="en-US" sz="2500" dirty="0" err="1">
                <a:solidFill>
                  <a:schemeClr val="bg1"/>
                </a:solidFill>
              </a:rPr>
              <a:t>metus</a:t>
            </a:r>
            <a:r>
              <a:rPr lang="en-US" sz="2500" dirty="0">
                <a:solidFill>
                  <a:schemeClr val="bg1"/>
                </a:solidFill>
              </a:rPr>
              <a:t> in </a:t>
            </a:r>
            <a:r>
              <a:rPr lang="en-US" sz="2500" dirty="0" err="1">
                <a:solidFill>
                  <a:schemeClr val="bg1"/>
                </a:solidFill>
              </a:rPr>
              <a:t>lacus</a:t>
            </a:r>
            <a:r>
              <a:rPr lang="en-US" sz="2500" dirty="0">
                <a:solidFill>
                  <a:schemeClr val="bg1"/>
                </a:solidFill>
              </a:rPr>
              <a:t> semper </a:t>
            </a:r>
            <a:r>
              <a:rPr lang="en-US" sz="2500" dirty="0" err="1">
                <a:solidFill>
                  <a:schemeClr val="bg1"/>
                </a:solidFill>
              </a:rPr>
              <a:t>suscipit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4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56" r:id="rId13"/>
    <p:sldLayoutId id="2147483657" r:id="rId14"/>
    <p:sldLayoutId id="2147483667" r:id="rId1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yhand.ai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STAT41130: AI for Weather and Climate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4F5A3-057F-773E-959B-7314793A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Parnell</a:t>
            </a:r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94C2-B4AA-9A48-F920-5D2A76C25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1: Linear regression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009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A120-1202-8AE5-DFAC-25DDCF5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5A62-DC06-E7D8-81AF-73D612FA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 of linear regression (LR)</a:t>
            </a:r>
          </a:p>
          <a:p>
            <a:r>
              <a:rPr lang="en-US" dirty="0"/>
              <a:t>How to fit linear regression models</a:t>
            </a:r>
          </a:p>
          <a:p>
            <a:r>
              <a:rPr lang="en-US" dirty="0"/>
              <a:t>Thinking about LR as a neural network</a:t>
            </a:r>
          </a:p>
          <a:p>
            <a:r>
              <a:rPr lang="en-US" dirty="0"/>
              <a:t>Fitting LR like a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2336-29DC-7DA0-B5E0-2014B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270D7-83C7-0E25-FD69-9C6AA84C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B703DE0C-9F1D-A591-D2F7-BA1A594F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13" y="1025912"/>
            <a:ext cx="6840192" cy="5130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78923-5F17-ED8D-A8EE-21E4EFB8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 anchor="b">
            <a:normAutofit/>
          </a:bodyPr>
          <a:lstStyle/>
          <a:p>
            <a:r>
              <a:rPr lang="en-US" sz="3800" dirty="0"/>
              <a:t>Drawing straight lines of best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Super simple data set: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[16.09, 15.56, 15.85, 15.69, 15.01]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[17.62, 14.88, 16.32, 16.28, 14.96]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temperature yesterday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temperature today</a:t>
                </a:r>
              </a:p>
              <a:p>
                <a:r>
                  <a:rPr lang="en-US" sz="2200" dirty="0"/>
                  <a:t>Want a simple straight line of best fit through the data to predict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  <a:blipFill>
                <a:blip r:embed="rId3"/>
                <a:stretch>
                  <a:fillRect l="-1485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E063B-173D-7821-35E2-C74F79D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FCEB-82A8-B970-517B-7C71684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linear regression model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solidFill>
                            <a:srgbClr val="00959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solidFill>
                            <a:srgbClr val="00959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…where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our inputs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our outputs.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59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weight (or a regression coefficient),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59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bias (or intercept),</a:t>
                </a:r>
              </a:p>
              <a:p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residual (or error) leftover term.</a:t>
                </a:r>
              </a:p>
              <a:p>
                <a:r>
                  <a:rPr lang="en-US" dirty="0"/>
                  <a:t>Idea: optimize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minimising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(Calculation on board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3231" r="-21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06D1-A9D5-7985-54B4-53E5BB21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C593-BB66-DD39-7ACA-9F541CE8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E33-D1E2-49B9-78F8-87A48C5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0E96-A1BC-E110-FA04-5E0F90C6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0.5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b=0, w=0.5: 339.3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b=1, w=1: 4.6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6CF4-1942-8F12-56B3-CE1E0BB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777E-AE3A-3C05-9614-100477AC2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E3D-B35E-32F7-BE3E-796B79C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(weight) controls the slope of the line.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(bias) shifts the line up or down.</a:t>
                </a:r>
              </a:p>
              <a:p>
                <a:r>
                  <a:rPr lang="en-US" dirty="0"/>
                  <a:t>This model predicts </a:t>
                </a:r>
                <a:r>
                  <a:rPr lang="en-US" i="1" dirty="0"/>
                  <a:t>continuous</a:t>
                </a:r>
                <a:r>
                  <a:rPr lang="en-US" dirty="0"/>
                  <a:t> target values (like temperature).</a:t>
                </a:r>
              </a:p>
              <a:p>
                <a:r>
                  <a:rPr lang="en-US" dirty="0"/>
                  <a:t>Assumes linearity between input and output.</a:t>
                </a:r>
              </a:p>
              <a:p>
                <a:r>
                  <a:rPr lang="en-US" dirty="0"/>
                  <a:t>Can fit this model exactly using calculus.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3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025A-8867-9E76-E927-62BF3CC1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3280B-16F1-3BB7-C35F-F7B34FBF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75D2-9757-92D7-24E7-90080F6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‘best’ values of b and w will be found when we minimize the sum of squares.</a:t>
                </a:r>
              </a:p>
              <a:p>
                <a:r>
                  <a:rPr lang="en-US" dirty="0"/>
                  <a:t>Define the predicted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dirty="0"/>
              </a:p>
              <a:p>
                <a:r>
                  <a:rPr lang="en-US" dirty="0"/>
                  <a:t>Then the residual sum of squares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This is like the root mean square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RMSE is nice because it’s in the same units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(temperature).</a:t>
                </a:r>
              </a:p>
              <a:p>
                <a:r>
                  <a:rPr lang="en-US" dirty="0"/>
                  <a:t>Find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minimize the values of RMSE.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3" t="-2790" r="-102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76B5-1578-320A-74B7-741F231D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33F-D985-536E-8B37-3F41A54F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Iterative algorithm to minimize the loss function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Computes the gradient of the loss function (i.e. partial derivatives) with respect to parameters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427A"/>
                    </a:solidFill>
                  </a:rPr>
                  <a:t>Pick a learning rate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00427A"/>
                    </a:solidFill>
                  </a:rPr>
                  <a:t> </a:t>
                </a:r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Update rule: </a:t>
                </a:r>
              </a:p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Repeat until convergence (i.e. a very small change in loss function value)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9749"/>
                    </a:solidFill>
                  </a:rPr>
                  <a:t>(Calculation: derivatives of the loss function)</a:t>
                </a:r>
                <a:endParaRPr lang="en-US" sz="2800" dirty="0">
                  <a:solidFill>
                    <a:srgbClr val="00974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E6FF0-C686-5068-42A7-945A7C09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358B-9FDE-8CD1-BCB1-B9D0647B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57F8-789E-DFFD-436E-60DAA9AD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0: Provide initial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learning rate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Compute the loss (RMSE) with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Calculate gradients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(numerically or algebraically)</a:t>
                </a:r>
              </a:p>
              <a:p>
                <a:r>
                  <a:rPr lang="en-US" dirty="0"/>
                  <a:t>Step 3: Update parameters</a:t>
                </a:r>
                <a:r>
                  <a:rPr lang="en-IE" dirty="0"/>
                  <a:t> via the update rule</a:t>
                </a:r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r>
                  <a:rPr lang="en-US" dirty="0"/>
                  <a:t>Each iteration is called an </a:t>
                </a:r>
                <a:r>
                  <a:rPr lang="en-US" i="1" dirty="0"/>
                  <a:t>epoch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895A-96CE-B062-C0FD-BBABAE7C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C664-7579-A09D-17BF-71E33554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A9D-3BB1-6484-2F9C-3777D590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FE7-80B5-37C7-325D-667F9302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58701" cy="41492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w, b = 0.0, 0.0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0.01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epochs = 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losses = []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range(epochs):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compute_gradients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w, b)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 -=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 -=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(y, predict(X, w, b))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epoch % 10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f'Epoch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{epoch}, Loss: {loss:.4f}, w: {w:.4f}, b: {b:.4f}')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losses.append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6421-2D07-4D31-3101-0FD138D4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CD2E-CCE6-5C58-BD47-638FA2E4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97C9-B9DB-169D-4540-562B9229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05603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Quick round table (who are you and why are you here?)</a:t>
            </a:r>
          </a:p>
          <a:p>
            <a:r>
              <a:rPr lang="en-US" dirty="0"/>
              <a:t>Inspiration for this course:</a:t>
            </a:r>
          </a:p>
          <a:p>
            <a:pPr lvl="1"/>
            <a:r>
              <a:rPr lang="en-US" dirty="0"/>
              <a:t>AI by Hand by Tom Yeh: </a:t>
            </a:r>
            <a:r>
              <a:rPr lang="en-US" dirty="0">
                <a:hlinkClick r:id="rId2"/>
              </a:rPr>
              <a:t>www.byhand.ai</a:t>
            </a:r>
            <a:endParaRPr lang="en-US" dirty="0"/>
          </a:p>
          <a:p>
            <a:pPr lvl="1"/>
            <a:r>
              <a:rPr lang="en-US" dirty="0" err="1"/>
              <a:t>StatQuest</a:t>
            </a:r>
            <a:r>
              <a:rPr lang="en-US" dirty="0"/>
              <a:t> ‘Clearly Explained’ Videos</a:t>
            </a:r>
          </a:p>
          <a:p>
            <a:pPr lvl="1"/>
            <a:r>
              <a:rPr lang="en-US" dirty="0"/>
              <a:t>Artificial Intelligence Forecasting System (AIFS), </a:t>
            </a:r>
          </a:p>
          <a:p>
            <a:pPr lvl="1"/>
            <a:r>
              <a:rPr lang="en-US" dirty="0"/>
              <a:t>Anemoi: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ecmwf</a:t>
            </a:r>
            <a:r>
              <a:rPr lang="en-US" dirty="0"/>
              <a:t>/</a:t>
            </a:r>
            <a:r>
              <a:rPr lang="en-US" dirty="0" err="1"/>
              <a:t>anemoi</a:t>
            </a:r>
            <a:r>
              <a:rPr lang="en-US" dirty="0"/>
              <a:t>-core</a:t>
            </a:r>
          </a:p>
          <a:p>
            <a:r>
              <a:rPr lang="en-US" dirty="0"/>
              <a:t>This is a hands-on course, mixing manual calculation and coding.</a:t>
            </a:r>
          </a:p>
          <a:p>
            <a:r>
              <a:rPr lang="en-US" dirty="0"/>
              <a:t>Weather and climate is a motivating application, but the ideas can be applied more widely.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D1C5-3E0F-6088-5498-20F37CAA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1F57-7D65-BE4A-186D-F34F1697D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422-FC18-E3A5-2FD7-5038AC00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DEED-65DC-2713-6DAE-DE11852A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 0 | RMSE: 0.945800 | w: 0.998072 | b: 0.999874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12 | RMSE: 0.808423 | w: 0.981143 | b: 0.998764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24 | RMSE: 0.762661 | w: 0.971897 | b: 0.998145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36 | RMSE: 0.748466 | w: 0.966848 | b: 0.997794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48 | RMSE: 0.744178 | w: 0.964091 | b: 0.997589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60 | RMSE: 0.742894 | w: 0.962586 | b: 0.997464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72 | RMSE: 0.742510 | w: 0.961764 | b: 0.997383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84 | RMSE: 0.742395 | w: 0.961317 | b: 0.997326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96 | RMSE: 0.742360 | w: 0.961073 | b: 0.997282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108 | RMSE: 0.742350 | w: 0.960941 | b: 0.997245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6FCC-E5EC-AF71-0532-4221806A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F1A9-3EDA-14B1-7B20-AFF1B5C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6F5F-8287-A9E7-F83C-96652088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Plotting the fit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C9CFE7-C67E-A0B2-6A7B-77BB70E12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3979"/>
            <a:ext cx="6353372" cy="5019163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48C05F8-119F-B58E-4E28-1923526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5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EA65-A1B3-0883-D42C-CF114A6C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190500" indent="-190500">
                  <a:buSzPct val="10000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30A18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rgbClr val="030A18"/>
                    </a:solidFill>
                  </a:rPr>
                  <a:t> controls the step size in gradient descent.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Too small: slow convergence; too large: divergence.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Often chosen empirically or via learning rate schedules.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Adaptive optimizers (e.g. Adam, </a:t>
                </a:r>
                <a:r>
                  <a:rPr lang="en-US" sz="2800" dirty="0" err="1">
                    <a:solidFill>
                      <a:srgbClr val="030A18"/>
                    </a:solidFill>
                  </a:rPr>
                  <a:t>RMSProp</a:t>
                </a:r>
                <a:r>
                  <a:rPr lang="en-US" sz="2800" dirty="0">
                    <a:solidFill>
                      <a:srgbClr val="030A18"/>
                    </a:solidFill>
                  </a:rPr>
                  <a:t>) adjust the rate automatically.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9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A055-DEA0-A8C2-C97B-9840310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hart 0">
            <a:extLst>
              <a:ext uri="{FF2B5EF4-FFF2-40B4-BE49-F238E27FC236}">
                <a16:creationId xmlns:a16="http://schemas.microsoft.com/office/drawing/2014/main" id="{F9467F58-BE77-21BC-5FB3-72A370E1E6F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35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1C68-E4C9-D712-C1FE-91A3DE23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Parameter trajectories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51CE3-1CC8-7BA1-89BF-91C7FFEE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21924"/>
            <a:ext cx="4640971" cy="371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DA876-962C-55D3-CCE3-A990A25E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47" y="2421924"/>
            <a:ext cx="4757879" cy="37111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B39D-B898-FABF-12ED-EE676E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8C6-8316-5133-7678-1D1A23CD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stochastic gradient descent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0DBD-0539-09D1-5A65-48E9411C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GD: uses entire dataset each iteration; smooth but computationally heavy.</a:t>
            </a:r>
          </a:p>
          <a:p>
            <a:r>
              <a:rPr lang="en-US" dirty="0"/>
              <a:t>Stochastic GD: updates using fewer (or just one) samples; faster but noisy.</a:t>
            </a:r>
          </a:p>
          <a:p>
            <a:r>
              <a:rPr lang="en-US" dirty="0"/>
              <a:t>Mini‑batch GD: compromise between the two.</a:t>
            </a:r>
          </a:p>
          <a:p>
            <a:r>
              <a:rPr lang="en-US" dirty="0"/>
              <a:t>Noise in SGD can help escape shallow minima.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94D14-2C67-4C28-E6C6-1BBDA46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D276-83B2-8395-7288-99E0EB29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C58C-C334-D846-6B98-DB2735C9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Common to divide up the data set into:</a:t>
            </a:r>
          </a:p>
          <a:p>
            <a:pPr lvl="1"/>
            <a:r>
              <a:rPr lang="en-IE" dirty="0"/>
              <a:t>Training set: used to learn the parameters of the model.</a:t>
            </a:r>
          </a:p>
          <a:p>
            <a:pPr lvl="1"/>
            <a:r>
              <a:rPr lang="en-IE" dirty="0"/>
              <a:t>Test set: used to evaluate model performance on data the model hasn’t seen. </a:t>
            </a:r>
          </a:p>
          <a:p>
            <a:pPr lvl="1"/>
            <a:r>
              <a:rPr lang="en-IE" dirty="0"/>
              <a:t>(Validation set: used to compare different models.)</a:t>
            </a:r>
          </a:p>
          <a:p>
            <a:r>
              <a:rPr lang="en-IE" dirty="0"/>
              <a:t>The majority of the data (e.g. 75%) is used for the training set with the remainder used for validation or testing.</a:t>
            </a:r>
          </a:p>
          <a:p>
            <a:r>
              <a:rPr lang="en-IE" dirty="0"/>
              <a:t>Before deployment, you might want to re-fit your model on all of the data.</a:t>
            </a:r>
          </a:p>
        </p:txBody>
      </p:sp>
    </p:spTree>
    <p:extLst>
      <p:ext uri="{BB962C8B-B14F-4D97-AF65-F5344CB8AC3E}">
        <p14:creationId xmlns:p14="http://schemas.microsoft.com/office/powerpoint/2010/main" val="329094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C3F1-05B4-AAD4-8584-BD4DE4C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Arial" pitchFamily="34" charset="-122"/>
                <a:cs typeface="Arial" pitchFamily="34" charset="-120"/>
              </a:rPr>
              <a:t>Feature Scaling &amp; </a:t>
            </a:r>
            <a:r>
              <a:rPr lang="en-US" sz="44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5883-F31D-BC7D-E103-A90737D0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-190500">
              <a:buSzPct val="100000"/>
              <a:buChar char="•"/>
            </a:pPr>
            <a:r>
              <a:rPr lang="en-US" sz="2800" dirty="0"/>
              <a:t>Inputs on different scales slow down </a:t>
            </a:r>
            <a:r>
              <a:rPr lang="en-US" sz="2800" dirty="0" err="1"/>
              <a:t>optimi</a:t>
            </a:r>
            <a:r>
              <a:rPr lang="en-US" dirty="0" err="1"/>
              <a:t>s</a:t>
            </a:r>
            <a:r>
              <a:rPr lang="en-US" sz="2800" dirty="0" err="1"/>
              <a:t>ation</a:t>
            </a:r>
            <a:r>
              <a:rPr lang="en-US" sz="2800" dirty="0"/>
              <a:t>.</a:t>
            </a:r>
          </a:p>
          <a:p>
            <a:pPr marL="190500" indent="-190500">
              <a:buSzPct val="100000"/>
              <a:buChar char="•"/>
            </a:pPr>
            <a:r>
              <a:rPr lang="en-US" sz="2800" dirty="0" err="1"/>
              <a:t>Standardise</a:t>
            </a:r>
            <a:r>
              <a:rPr lang="en-US" sz="2800" dirty="0"/>
              <a:t> by removing the mean and scaling to unit variance.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Alternatively scale to [0,1] range (min–max scaling).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Improves numerical stability and convergence.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42344-B622-9FA5-5450-6993E2F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DC1-D0D4-8770-DEDE-A39DD10E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B48-5307-580E-B7B7-D8ACB340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the loss on training and validation sets</a:t>
            </a:r>
          </a:p>
          <a:p>
            <a:r>
              <a:rPr lang="en-US" dirty="0"/>
              <a:t>Stop model training when validation loss stops improving (early stopping)</a:t>
            </a:r>
          </a:p>
          <a:p>
            <a:r>
              <a:rPr lang="en-US" dirty="0"/>
              <a:t>Try different learning rates and schedules</a:t>
            </a:r>
          </a:p>
          <a:p>
            <a:r>
              <a:rPr lang="en-US" dirty="0"/>
              <a:t>Shuffle the data when using stochastic or mini‑batch GD</a:t>
            </a:r>
          </a:p>
          <a:p>
            <a:r>
              <a:rPr lang="en-US" dirty="0"/>
              <a:t>Use </a:t>
            </a:r>
            <a:r>
              <a:rPr lang="en-US" i="1" dirty="0"/>
              <a:t>cross‑validation </a:t>
            </a:r>
            <a:r>
              <a:rPr lang="en-US" dirty="0"/>
              <a:t>to select hyperparameters (e.g. learning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37A5-D76E-541E-FA2A-C2EF1541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C581-630C-9C65-7D75-18A427AB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some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than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(feature) variable</a:t>
                </a:r>
              </a:p>
              <a:p>
                <a:r>
                  <a:rPr lang="en-US" dirty="0"/>
                  <a:t>Move from regression (continuous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to classification (binary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4B11-083E-B023-5F27-3BA4DF9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0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BE2E-C420-5D3C-7483-F2CA132F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83DE-E69A-76DE-4BC4-92E041CA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Extension 1: multiple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temperature yesterday,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rainfall yesterday</a:t>
                </a:r>
              </a:p>
              <a:p>
                <a:r>
                  <a:rPr lang="en-US" sz="2000" dirty="0"/>
                  <a:t>New predict function: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predict(X1, X2, w1, w2, b):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w1 * X1 + w2 * X2 + b</a:t>
                </a:r>
              </a:p>
              <a:p>
                <a:r>
                  <a:rPr lang="en-US" sz="2000" dirty="0"/>
                  <a:t>New gradients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New updates for b, w1, and w2 based on these new derivatives</a:t>
                </a:r>
              </a:p>
              <a:p>
                <a:r>
                  <a:rPr lang="en-US" sz="2000" dirty="0"/>
                  <a:t>Otherwise identical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  <a:blipFill>
                <a:blip r:embed="rId2"/>
                <a:stretch>
                  <a:fillRect l="-1311" t="-1713" r="-11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51EB03E-914F-7F3A-3F9C-F636BE17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58" y="2184914"/>
            <a:ext cx="4754323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17D1-E2D1-6B6E-2EB3-FA4D060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29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157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9361-7BB8-50C7-0B85-81FAACF3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D364-1EC0-916C-8601-9F056E76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3572-F3A9-A8CD-B1B7-6558F6EA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information at: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andrewcparnell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/STAT41130</a:t>
            </a:r>
          </a:p>
          <a:p>
            <a:r>
              <a:rPr lang="en-US" dirty="0"/>
              <a:t>Contains slides (PPT files), code (Python script files), and worksheets.</a:t>
            </a:r>
          </a:p>
          <a:p>
            <a:r>
              <a:rPr lang="en-US" dirty="0"/>
              <a:t>To access the material either:</a:t>
            </a:r>
          </a:p>
          <a:p>
            <a:pPr lvl="1"/>
            <a:r>
              <a:rPr lang="en-US" dirty="0"/>
              <a:t>Use git directly to download the materials</a:t>
            </a:r>
          </a:p>
          <a:p>
            <a:pPr lvl="1"/>
            <a:r>
              <a:rPr lang="en-US" dirty="0"/>
              <a:t>Go to the website and click: Code -&gt; Download Zip</a:t>
            </a:r>
          </a:p>
          <a:p>
            <a:r>
              <a:rPr lang="en-US" dirty="0"/>
              <a:t>If you find typos/bugs either:</a:t>
            </a:r>
          </a:p>
          <a:p>
            <a:pPr lvl="1"/>
            <a:r>
              <a:rPr lang="en-US" dirty="0"/>
              <a:t>Let me know (basic)</a:t>
            </a:r>
          </a:p>
          <a:p>
            <a:pPr lvl="1"/>
            <a:r>
              <a:rPr lang="en-US" dirty="0"/>
              <a:t>File an issue on the GitHub page (intermediate)</a:t>
            </a:r>
          </a:p>
          <a:p>
            <a:pPr lvl="1"/>
            <a:r>
              <a:rPr lang="en-US" dirty="0"/>
              <a:t>Create a Pull Request and fix it yourself (advanced, and most helpful)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871B-19E6-0C6F-EDB7-E160D110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B0AF-22E0-0852-AB3B-DFEB3A0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2: classification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was defined as either hot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 or cold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When we make a prediction, 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be between 0 and 1 (or exactly 0 and 1)</a:t>
                </a:r>
              </a:p>
              <a:p>
                <a:r>
                  <a:rPr lang="en-US" dirty="0"/>
                  <a:t>Use an </a:t>
                </a:r>
                <a:r>
                  <a:rPr lang="en-US" i="1" dirty="0"/>
                  <a:t>activation function </a:t>
                </a:r>
                <a:r>
                  <a:rPr lang="en-US" dirty="0"/>
                  <a:t>to make predictions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sigmoid(z):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1 / (1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np.exp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(-z))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y_pred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sigmoid(w1 * X + w2 * X2 + b)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(show calculations)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4" t="-3231" r="-226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472D-B371-DD0A-BEF8-EACB3EB4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7796-C9DF-1946-71C4-223521E5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DAE-C064-FD95-26D3-D050A5F7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85579" cy="4149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binary_cross_entropy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epsilon = 1e-15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np.clip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epsilon, 1 - epsilon)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/>
              <a:t>The clipping and the epsilon avoid us from creating log(0)</a:t>
            </a:r>
          </a:p>
          <a:p>
            <a:r>
              <a:rPr lang="en-US" dirty="0"/>
              <a:t>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dirty="0"/>
              <a:t>it’s just the log of the prediction, and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dirty="0"/>
              <a:t>it’s the log of 1 minus the prediction</a:t>
            </a:r>
          </a:p>
          <a:p>
            <a:r>
              <a:rPr lang="en-US" dirty="0"/>
              <a:t>Averaged over all the data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7A1A-AF71-AAE3-3969-502F7EE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8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7A5-0DD0-9B7F-5763-0EBF0777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B26E9-1588-C9E1-ABE4-7A52DB15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247" y="2184914"/>
            <a:ext cx="5825897" cy="391777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0, Loss: 0.6931, w1: 0.0013, w2: -0.0127, b: -0.0001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10, Loss: 0.6091, w1: 0.0146, w2: -0.1398, b: -0.0014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20, Loss: 0.5366, w1: 0.0279, w2: -0.2670, b: -0.0026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30, Loss: 0.4747, w1: 0.0412, w2: -0.3941, b: -0.0038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40, Loss: 0.4223, w1: 0.0545, w2: -0.5212, b: -0.0051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50, Loss: 0.3782, w1: 0.0678, w2: -0.6483, b: -0.0063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60, Loss: 0.3409, w1: 0.0810, w2: -0.7755, b: -0.0075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70, Loss: 0.3094, w1: 0.0943, w2: -0.9026, b: -0.0088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80, Loss: 0.2826, w1: 0.1076, w2: -1.0297, b: -0.0100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90, Loss: 0.2597, w1: 0.1209, w2: -1.1568, b: -0.0112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A3D39-9CC1-3901-AF1F-41A056F19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485" y="2184914"/>
            <a:ext cx="4680268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20EF-1F61-9E47-4B18-6686DB9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0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ingredients: loss function, prediction function, gradients.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Loop through using gradient descent to </a:t>
            </a:r>
            <a:r>
              <a:rPr lang="en-US" dirty="0" err="1"/>
              <a:t>optimise</a:t>
            </a:r>
            <a:r>
              <a:rPr lang="en-US" dirty="0"/>
              <a:t> the weights and the biases.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over epochs until the parameters converge.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the final values as your final model to predict.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code available to re-create these plots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5EC70-35CA-5E43-0581-A4B32D1CE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1FF7-128E-37EF-3C50-57944E2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244F-9C4A-88B2-8E6B-5DB4D291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if you have Ubuntu or similar Linux running on your computer.</a:t>
            </a:r>
          </a:p>
          <a:p>
            <a:r>
              <a:rPr lang="en-US" dirty="0"/>
              <a:t>Look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/>
              <a:t> folder in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r>
              <a:rPr lang="en-US" dirty="0"/>
              <a:t>We can go through how to set this up.</a:t>
            </a:r>
          </a:p>
          <a:p>
            <a:r>
              <a:rPr lang="en-US" dirty="0"/>
              <a:t>Use VS code for coding.</a:t>
            </a:r>
          </a:p>
          <a:p>
            <a:r>
              <a:rPr lang="en-US" dirty="0"/>
              <a:t>Install the requirements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requirements_ECMWF.txt </a:t>
            </a:r>
            <a:r>
              <a:rPr lang="en-US" dirty="0"/>
              <a:t>file and ensure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set_up.py</a:t>
            </a:r>
            <a:r>
              <a:rPr lang="en-US" dirty="0"/>
              <a:t> script runs.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A9C1-FEAB-2021-9892-D7050597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6677-BC70-884E-B0A4-FE47B64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427A"/>
                </a:solidFill>
              </a:rPr>
              <a:t>Aims of this course</a:t>
            </a:r>
            <a:r>
              <a:rPr lang="en-US" sz="4000" dirty="0">
                <a:solidFill>
                  <a:srgbClr val="FFFFFF"/>
                </a:solidFill>
              </a:rPr>
              <a:t>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019-B7E9-E333-0AEF-FD51C7A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DC098-4E80-38B9-65C0-3871B8B969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4180004"/>
              </p:ext>
            </p:extLst>
          </p:nvPr>
        </p:nvGraphicFramePr>
        <p:xfrm>
          <a:off x="838200" y="1941286"/>
          <a:ext cx="10926762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9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F45-1F2E-A6B6-2334-A8394BA8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ED20-AA55-1D9D-60FA-4BA8D681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Designed for students with either AI </a:t>
            </a:r>
            <a:r>
              <a:rPr lang="en-US" i="1" dirty="0"/>
              <a:t>or</a:t>
            </a:r>
            <a:r>
              <a:rPr lang="en-US" dirty="0"/>
              <a:t> weather/climate background</a:t>
            </a:r>
          </a:p>
          <a:p>
            <a:r>
              <a:rPr lang="en-US" dirty="0"/>
              <a:t>No deep prior experience in either area required</a:t>
            </a:r>
          </a:p>
          <a:p>
            <a:r>
              <a:rPr lang="en-US" dirty="0"/>
              <a:t>Collaboration across disciplines is strongly encouraged</a:t>
            </a:r>
          </a:p>
          <a:p>
            <a:r>
              <a:rPr lang="en-US" dirty="0"/>
              <a:t>Lots of interaction and group work</a:t>
            </a:r>
          </a:p>
          <a:p>
            <a:r>
              <a:rPr lang="en-US" dirty="0"/>
              <a:t>Main expert tools you need are: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/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60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427A"/>
                    </a:solidFill>
                  </a:rPr>
                  <a:t>and</a:t>
                </a:r>
                <a:r>
                  <a:rPr lang="en-US" sz="9600" dirty="0">
                    <a:solidFill>
                      <a:srgbClr val="0042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9600" dirty="0">
                  <a:solidFill>
                    <a:srgbClr val="00427A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blipFill>
                <a:blip r:embed="rId2"/>
                <a:stretch>
                  <a:fillRect t="-7627" b="-36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A386-C664-7FBA-1DC1-50102DA9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6DEA-5DDB-67CA-BC6D-6A765E9E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81D2-D2A4-3C25-7269-4D3329E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+ 4 days:</a:t>
            </a:r>
          </a:p>
          <a:p>
            <a:pPr lvl="1"/>
            <a:r>
              <a:rPr lang="en-US" dirty="0"/>
              <a:t>2 ~1-hour lectures in the morning</a:t>
            </a:r>
          </a:p>
          <a:p>
            <a:pPr lvl="1"/>
            <a:r>
              <a:rPr lang="en-US" dirty="0"/>
              <a:t>1 ~1-hour guided coding class</a:t>
            </a:r>
          </a:p>
          <a:p>
            <a:pPr lvl="1"/>
            <a:r>
              <a:rPr lang="en-US" dirty="0"/>
              <a:t>2-3 hour self-guided coding exercise sheets in the afternoon</a:t>
            </a:r>
          </a:p>
          <a:p>
            <a:pPr lvl="1"/>
            <a:r>
              <a:rPr lang="en-US" dirty="0"/>
              <a:t>Presentations at the end of the day</a:t>
            </a:r>
          </a:p>
          <a:p>
            <a:r>
              <a:rPr lang="en-US" dirty="0"/>
              <a:t>Computing labs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Lectures start from assuming no knowledge about NNs</a:t>
            </a:r>
          </a:p>
          <a:p>
            <a:r>
              <a:rPr lang="en-US" dirty="0"/>
              <a:t>Expect to create short presentations, coding tasks, and pen-and-paper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D3BD-20B9-EB1A-F871-A3C1C60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B0A-99AF-1B23-9CEF-CC62D701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8611-2EDA-8CDF-8AA2-9AC795A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and neural networks</a:t>
            </a:r>
          </a:p>
          <a:p>
            <a:r>
              <a:rPr lang="en-US" dirty="0"/>
              <a:t>NNs and back-propagation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Convolutional NNs</a:t>
            </a:r>
          </a:p>
          <a:p>
            <a:r>
              <a:rPr lang="en-US" dirty="0"/>
              <a:t>Recurrent NNs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Graph NNs</a:t>
            </a:r>
          </a:p>
          <a:p>
            <a:r>
              <a:rPr lang="en-US" dirty="0"/>
              <a:t>Probabilistic forecasting with 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5E9C3-1976-DACA-3AE2-28F5B2DD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1DA0-E8E2-7F7E-C1FA-DA29DD79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29C-5A78-79DC-8BF5-FA033BE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B038-32D6-BA06-2580-C5C6C714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– data-driven weather forecasting</a:t>
            </a:r>
          </a:p>
          <a:p>
            <a:r>
              <a:rPr lang="en-US" dirty="0"/>
              <a:t>Effective data loading</a:t>
            </a:r>
          </a:p>
          <a:p>
            <a:r>
              <a:rPr lang="en-US" dirty="0"/>
              <a:t>Anemoi graphs</a:t>
            </a:r>
          </a:p>
          <a:p>
            <a:r>
              <a:rPr lang="en-US" dirty="0"/>
              <a:t>Anemoi training</a:t>
            </a:r>
          </a:p>
          <a:p>
            <a:r>
              <a:rPr lang="en-US" dirty="0"/>
              <a:t>Probabilistic training</a:t>
            </a:r>
          </a:p>
          <a:p>
            <a:r>
              <a:rPr lang="en-US" dirty="0"/>
              <a:t>Intro to parallel training</a:t>
            </a:r>
          </a:p>
          <a:p>
            <a:r>
              <a:rPr lang="en-US" dirty="0"/>
              <a:t>Hackathon across Anemoi packages</a:t>
            </a:r>
          </a:p>
          <a:p>
            <a:r>
              <a:rPr lang="en-US" dirty="0"/>
              <a:t>Anemoi profiling (interactive)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9814A-DE5D-C67D-CB2E-AC4F2971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02A83C7B-F822-7944-866C-9B03C97E46BB}" vid="{1B355044-B3D2-4447-9C50-160089DCAD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2186</Words>
  <Application>Microsoft Office PowerPoint</Application>
  <PresentationFormat>Widescreen</PresentationFormat>
  <Paragraphs>263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Courier New</vt:lpstr>
      <vt:lpstr>Office Theme</vt:lpstr>
      <vt:lpstr>STAT41130: AI for Weather and Climate</vt:lpstr>
      <vt:lpstr>Course Introduction</vt:lpstr>
      <vt:lpstr>Github repo</vt:lpstr>
      <vt:lpstr>Setup</vt:lpstr>
      <vt:lpstr>Aims of this course this course</vt:lpstr>
      <vt:lpstr>Who is this course for?</vt:lpstr>
      <vt:lpstr>Structure of course</vt:lpstr>
      <vt:lpstr>Syllabus (week 1)</vt:lpstr>
      <vt:lpstr>Syllabus (week 2)</vt:lpstr>
      <vt:lpstr>Class 1: Linear regression to Neural networks</vt:lpstr>
      <vt:lpstr>Learning outcomes</vt:lpstr>
      <vt:lpstr>Drawing straight lines of best fit</vt:lpstr>
      <vt:lpstr>Foundations of linear regression</vt:lpstr>
      <vt:lpstr>Python example</vt:lpstr>
      <vt:lpstr>More intuition</vt:lpstr>
      <vt:lpstr>The loss function</vt:lpstr>
      <vt:lpstr>Solution via gradient descent</vt:lpstr>
      <vt:lpstr>Algorithm</vt:lpstr>
      <vt:lpstr>In action</vt:lpstr>
      <vt:lpstr>In action</vt:lpstr>
      <vt:lpstr>Plotting the fit</vt:lpstr>
      <vt:lpstr>Learning rate</vt:lpstr>
      <vt:lpstr>Parameter trajectories</vt:lpstr>
      <vt:lpstr>Batch vs stochastic gradient descent</vt:lpstr>
      <vt:lpstr>Training and testing</vt:lpstr>
      <vt:lpstr>Feature Scaling &amp; Normalisation</vt:lpstr>
      <vt:lpstr>Other practical tips</vt:lpstr>
      <vt:lpstr>Next: some extensions</vt:lpstr>
      <vt:lpstr>Extension 1: multiple features</vt:lpstr>
      <vt:lpstr>Extension 2: classification </vt:lpstr>
      <vt:lpstr>New loss function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38</cp:revision>
  <dcterms:created xsi:type="dcterms:W3CDTF">2025-09-24T09:34:21Z</dcterms:created>
  <dcterms:modified xsi:type="dcterms:W3CDTF">2025-10-04T14:07:37Z</dcterms:modified>
</cp:coreProperties>
</file>