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63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7A"/>
    <a:srgbClr val="009749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55"/>
    <p:restoredTop sz="94671"/>
  </p:normalViewPr>
  <p:slideViewPr>
    <p:cSldViewPr snapToGrid="0">
      <p:cViewPr varScale="1">
        <p:scale>
          <a:sx n="173" d="100"/>
          <a:sy n="173" d="100"/>
        </p:scale>
        <p:origin x="2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</c:v>
                </c:pt>
              </c:strCache>
            </c:strRef>
          </c:tx>
          <c:spPr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strRef>
              <c:f>Sheet1!$A$2:$A$42</c:f>
              <c:strCache>
                <c:ptCount val="41"/>
                <c:pt idx="0">
                  <c:v>-3.00</c:v>
                </c:pt>
                <c:pt idx="1">
                  <c:v>-2.85</c:v>
                </c:pt>
                <c:pt idx="2">
                  <c:v>-2.70</c:v>
                </c:pt>
                <c:pt idx="3">
                  <c:v>-2.55</c:v>
                </c:pt>
                <c:pt idx="4">
                  <c:v>-2.40</c:v>
                </c:pt>
                <c:pt idx="5">
                  <c:v>-2.25</c:v>
                </c:pt>
                <c:pt idx="6">
                  <c:v>-2.10</c:v>
                </c:pt>
                <c:pt idx="7">
                  <c:v>-1.95</c:v>
                </c:pt>
                <c:pt idx="8">
                  <c:v>-1.80</c:v>
                </c:pt>
                <c:pt idx="9">
                  <c:v>-1.65</c:v>
                </c:pt>
                <c:pt idx="10">
                  <c:v>-1.50</c:v>
                </c:pt>
                <c:pt idx="11">
                  <c:v>-1.35</c:v>
                </c:pt>
                <c:pt idx="12">
                  <c:v>-1.20</c:v>
                </c:pt>
                <c:pt idx="13">
                  <c:v>-1.05</c:v>
                </c:pt>
                <c:pt idx="14">
                  <c:v>-0.90</c:v>
                </c:pt>
                <c:pt idx="15">
                  <c:v>-0.75</c:v>
                </c:pt>
                <c:pt idx="16">
                  <c:v>-0.60</c:v>
                </c:pt>
                <c:pt idx="17">
                  <c:v>-0.45</c:v>
                </c:pt>
                <c:pt idx="18">
                  <c:v>-0.30</c:v>
                </c:pt>
                <c:pt idx="19">
                  <c:v>-0.15</c:v>
                </c:pt>
                <c:pt idx="20">
                  <c:v>0.00</c:v>
                </c:pt>
                <c:pt idx="21">
                  <c:v>0.15</c:v>
                </c:pt>
                <c:pt idx="22">
                  <c:v>0.30</c:v>
                </c:pt>
                <c:pt idx="23">
                  <c:v>0.45</c:v>
                </c:pt>
                <c:pt idx="24">
                  <c:v>0.60</c:v>
                </c:pt>
                <c:pt idx="25">
                  <c:v>0.75</c:v>
                </c:pt>
                <c:pt idx="26">
                  <c:v>0.90</c:v>
                </c:pt>
                <c:pt idx="27">
                  <c:v>1.05</c:v>
                </c:pt>
                <c:pt idx="28">
                  <c:v>1.20</c:v>
                </c:pt>
                <c:pt idx="29">
                  <c:v>1.35</c:v>
                </c:pt>
                <c:pt idx="30">
                  <c:v>1.50</c:v>
                </c:pt>
                <c:pt idx="31">
                  <c:v>1.65</c:v>
                </c:pt>
                <c:pt idx="32">
                  <c:v>1.80</c:v>
                </c:pt>
                <c:pt idx="33">
                  <c:v>1.95</c:v>
                </c:pt>
                <c:pt idx="34">
                  <c:v>2.10</c:v>
                </c:pt>
                <c:pt idx="35">
                  <c:v>2.25</c:v>
                </c:pt>
                <c:pt idx="36">
                  <c:v>2.40</c:v>
                </c:pt>
                <c:pt idx="37">
                  <c:v>2.55</c:v>
                </c:pt>
                <c:pt idx="38">
                  <c:v>2.70</c:v>
                </c:pt>
                <c:pt idx="39">
                  <c:v>2.85</c:v>
                </c:pt>
                <c:pt idx="40">
                  <c:v>3.00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1.1108996538242306E-2</c:v>
                </c:pt>
                <c:pt idx="1">
                  <c:v>1.7227471311635108E-2</c:v>
                </c:pt>
                <c:pt idx="2">
                  <c:v>2.6121409853918223E-2</c:v>
                </c:pt>
                <c:pt idx="3">
                  <c:v>3.8725770351664364E-2</c:v>
                </c:pt>
                <c:pt idx="4">
                  <c:v>5.6134762834133725E-2</c:v>
                </c:pt>
                <c:pt idx="5">
                  <c:v>7.9559508718227687E-2</c:v>
                </c:pt>
                <c:pt idx="6">
                  <c:v>0.11025052530448522</c:v>
                </c:pt>
                <c:pt idx="7">
                  <c:v>0.14938177525041804</c:v>
                </c:pt>
                <c:pt idx="8">
                  <c:v>0.19789869908361465</c:v>
                </c:pt>
                <c:pt idx="9">
                  <c:v>0.25634015141507366</c:v>
                </c:pt>
                <c:pt idx="10">
                  <c:v>0.32465246735834974</c:v>
                </c:pt>
                <c:pt idx="11">
                  <c:v>0.40202138309465485</c:v>
                </c:pt>
                <c:pt idx="12">
                  <c:v>0.48675225595997168</c:v>
                </c:pt>
                <c:pt idx="13">
                  <c:v>0.57622907367179987</c:v>
                </c:pt>
                <c:pt idx="14">
                  <c:v>0.66697681085847438</c:v>
                </c:pt>
                <c:pt idx="15">
                  <c:v>0.75483960198900735</c:v>
                </c:pt>
                <c:pt idx="16">
                  <c:v>0.835270211411272</c:v>
                </c:pt>
                <c:pt idx="17">
                  <c:v>0.90370707787319604</c:v>
                </c:pt>
                <c:pt idx="18">
                  <c:v>0.95599748183309996</c:v>
                </c:pt>
                <c:pt idx="19">
                  <c:v>0.98881304461123309</c:v>
                </c:pt>
                <c:pt idx="20">
                  <c:v>1</c:v>
                </c:pt>
                <c:pt idx="21">
                  <c:v>0.98881304461123309</c:v>
                </c:pt>
                <c:pt idx="22">
                  <c:v>0.95599748183309996</c:v>
                </c:pt>
                <c:pt idx="23">
                  <c:v>0.90370707787319604</c:v>
                </c:pt>
                <c:pt idx="24">
                  <c:v>0.835270211411272</c:v>
                </c:pt>
                <c:pt idx="25">
                  <c:v>0.75483960198900735</c:v>
                </c:pt>
                <c:pt idx="26">
                  <c:v>0.66697681085847438</c:v>
                </c:pt>
                <c:pt idx="27">
                  <c:v>0.57622907367179987</c:v>
                </c:pt>
                <c:pt idx="28">
                  <c:v>0.48675225595997168</c:v>
                </c:pt>
                <c:pt idx="29">
                  <c:v>0.40202138309465485</c:v>
                </c:pt>
                <c:pt idx="30">
                  <c:v>0.32465246735834974</c:v>
                </c:pt>
                <c:pt idx="31">
                  <c:v>0.25634015141507366</c:v>
                </c:pt>
                <c:pt idx="32">
                  <c:v>0.19789869908361465</c:v>
                </c:pt>
                <c:pt idx="33">
                  <c:v>0.14938177525041804</c:v>
                </c:pt>
                <c:pt idx="34">
                  <c:v>0.11025052530448522</c:v>
                </c:pt>
                <c:pt idx="35">
                  <c:v>7.9559508718227687E-2</c:v>
                </c:pt>
                <c:pt idx="36">
                  <c:v>5.6134762834133725E-2</c:v>
                </c:pt>
                <c:pt idx="37">
                  <c:v>3.8725770351664364E-2</c:v>
                </c:pt>
                <c:pt idx="38">
                  <c:v>2.6121409853918223E-2</c:v>
                </c:pt>
                <c:pt idx="39">
                  <c:v>1.7227471311635108E-2</c:v>
                </c:pt>
                <c:pt idx="40">
                  <c:v>1.1108996538242306E-2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22A-1249-B83B-ECC53B6FD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rgbClr val="3C6E71"/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F1</c:v>
                </c:pt>
                <c:pt idx="1">
                  <c:v>F2</c:v>
                </c:pt>
                <c:pt idx="2">
                  <c:v>F3</c:v>
                </c:pt>
                <c:pt idx="3">
                  <c:v>F4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</c:v>
                </c:pt>
                <c:pt idx="1">
                  <c:v>0.7</c:v>
                </c:pt>
                <c:pt idx="2">
                  <c:v>0.4</c:v>
                </c:pt>
                <c:pt idx="3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D-1C46-97E7-DB26E24855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rgbClr val="0A2342"/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F1</c:v>
                </c:pt>
                <c:pt idx="1">
                  <c:v>F2</c:v>
                </c:pt>
                <c:pt idx="2">
                  <c:v>F3</c:v>
                </c:pt>
                <c:pt idx="3">
                  <c:v>F4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D-1C46-97E7-DB26E24855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Error (B)</c:v>
                </c:pt>
              </c:strCache>
            </c:strRef>
          </c:tx>
          <c:spPr>
            <a:solidFill>
              <a:srgbClr val="284B63"/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F1</c:v>
                </c:pt>
                <c:pt idx="1">
                  <c:v>F2</c:v>
                </c:pt>
                <c:pt idx="2">
                  <c:v>F3</c:v>
                </c:pt>
                <c:pt idx="3">
                  <c:v>F4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7.9999999999999988E-2</c:v>
                </c:pt>
                <c:pt idx="1">
                  <c:v>0.18000000000000005</c:v>
                </c:pt>
                <c:pt idx="2">
                  <c:v>0.32000000000000006</c:v>
                </c:pt>
                <c:pt idx="3">
                  <c:v>1.999999999999999E-2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DD-1C46-97E7-DB26E2485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.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</c:v>
                </c:pt>
              </c:strCache>
            </c:strRef>
          </c:tx>
          <c:spPr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0–0.1</c:v>
                </c:pt>
                <c:pt idx="1">
                  <c:v>0.1–0.2</c:v>
                </c:pt>
                <c:pt idx="2">
                  <c:v>0.2–0.3</c:v>
                </c:pt>
                <c:pt idx="3">
                  <c:v>0.3–0.4</c:v>
                </c:pt>
                <c:pt idx="4">
                  <c:v>0.4–0.5</c:v>
                </c:pt>
                <c:pt idx="5">
                  <c:v>0.5–0.6</c:v>
                </c:pt>
                <c:pt idx="6">
                  <c:v>0.6–0.7</c:v>
                </c:pt>
                <c:pt idx="7">
                  <c:v>0.7–0.8</c:v>
                </c:pt>
                <c:pt idx="8">
                  <c:v>0.8–0.9</c:v>
                </c:pt>
                <c:pt idx="9">
                  <c:v>0.9–1.0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0.05</c:v>
                </c:pt>
                <c:pt idx="1">
                  <c:v>0.15</c:v>
                </c:pt>
                <c:pt idx="2">
                  <c:v>0.25</c:v>
                </c:pt>
                <c:pt idx="3">
                  <c:v>0.35</c:v>
                </c:pt>
                <c:pt idx="4">
                  <c:v>0.45</c:v>
                </c:pt>
                <c:pt idx="5">
                  <c:v>0.55000000000000004</c:v>
                </c:pt>
                <c:pt idx="6">
                  <c:v>0.65</c:v>
                </c:pt>
                <c:pt idx="7">
                  <c:v>0.75</c:v>
                </c:pt>
                <c:pt idx="8">
                  <c:v>0.85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C5-6C4D-9559-D78148F50F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Observed</c:v>
                </c:pt>
              </c:strCache>
            </c:strRef>
          </c:tx>
          <c:spPr>
            <a:ln w="25400" cap="flat">
              <a:solidFill>
                <a:srgbClr val="284B63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284B63"/>
              </a:solidFill>
              <a:ln w="9525" cap="flat">
                <a:solidFill>
                  <a:srgbClr val="284B63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0–0.1</c:v>
                </c:pt>
                <c:pt idx="1">
                  <c:v>0.1–0.2</c:v>
                </c:pt>
                <c:pt idx="2">
                  <c:v>0.2–0.3</c:v>
                </c:pt>
                <c:pt idx="3">
                  <c:v>0.3–0.4</c:v>
                </c:pt>
                <c:pt idx="4">
                  <c:v>0.4–0.5</c:v>
                </c:pt>
                <c:pt idx="5">
                  <c:v>0.5–0.6</c:v>
                </c:pt>
                <c:pt idx="6">
                  <c:v>0.6–0.7</c:v>
                </c:pt>
                <c:pt idx="7">
                  <c:v>0.7–0.8</c:v>
                </c:pt>
                <c:pt idx="8">
                  <c:v>0.8–0.9</c:v>
                </c:pt>
                <c:pt idx="9">
                  <c:v>0.9–1.0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0.03</c:v>
                </c:pt>
                <c:pt idx="1">
                  <c:v>0.14000000000000001</c:v>
                </c:pt>
                <c:pt idx="2">
                  <c:v>0.2</c:v>
                </c:pt>
                <c:pt idx="3">
                  <c:v>0.33</c:v>
                </c:pt>
                <c:pt idx="4">
                  <c:v>0.41</c:v>
                </c:pt>
                <c:pt idx="5">
                  <c:v>0.52</c:v>
                </c:pt>
                <c:pt idx="6">
                  <c:v>0.67</c:v>
                </c:pt>
                <c:pt idx="7">
                  <c:v>0.7</c:v>
                </c:pt>
                <c:pt idx="8">
                  <c:v>0.88</c:v>
                </c:pt>
                <c:pt idx="9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C5-6C4D-9559-D78148F50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solidFill>
            <a:schemeClr val="bg1"/>
          </a:solidFill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solidFill>
          <a:schemeClr val="bg1"/>
        </a:solidFill>
        <a:ln>
          <a:noFill/>
        </a:ln>
        <a:effectLst/>
      </c:spPr>
    </c:plotArea>
    <c:legend>
      <c:legendPos val="r"/>
      <c:overlay val="0"/>
    </c:legend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 Model</c:v>
                </c:pt>
              </c:strCache>
            </c:strRef>
          </c:tx>
          <c:spPr>
            <a:solidFill>
              <a:srgbClr val="3C6E71"/>
            </a:solidFill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CRPS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CA-D847-9D7B-5DED65DAA5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Ensemble</c:v>
                </c:pt>
              </c:strCache>
            </c:strRef>
          </c:tx>
          <c:spPr>
            <a:solidFill>
              <a:srgbClr val="284B63"/>
            </a:solidFill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CRPS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CA-D847-9D7B-5DED65DAA5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solidFill>
          <a:schemeClr val="bg1"/>
        </a:solidFill>
        <a:ln>
          <a:noFill/>
        </a:ln>
        <a:effectLst/>
      </c:spPr>
    </c:plotArea>
    <c:legend>
      <c:legendPos val="r"/>
      <c:overlay val="0"/>
    </c:legend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29 September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5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29 September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29 September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  <p:sldLayoutId id="2147483667" r:id="rId1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8: Probabilistic weather forecasting with NNs via scoring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608F-6D84-479F-8AAC-5B476CFB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CNN architecture for probabilistic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EF5B-2E43-3EB3-7FE1-E73D8DE2B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52587" cy="4149290"/>
          </a:xfrm>
        </p:spPr>
        <p:txBody>
          <a:bodyPr>
            <a:normAutofit/>
          </a:bodyPr>
          <a:lstStyle/>
          <a:p>
            <a:r>
              <a:rPr lang="en-US" dirty="0"/>
              <a:t>1D CNNs learn local temporal patterns in weather sequences.</a:t>
            </a:r>
          </a:p>
          <a:p>
            <a:r>
              <a:rPr lang="en-US" dirty="0"/>
              <a:t>Final dense layer outputs parameters of a probability distribution (e.g., mean and variance of a Gaussian).</a:t>
            </a:r>
          </a:p>
          <a:p>
            <a:r>
              <a:rPr lang="en-US" dirty="0"/>
              <a:t>Loss functions built from scoring rules train the network to produce calibrated distributions.</a:t>
            </a: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E1E41BCF-0F76-7CD4-A6D9-B59F2048AACC}"/>
              </a:ext>
            </a:extLst>
          </p:cNvPr>
          <p:cNvSpPr/>
          <p:nvPr/>
        </p:nvSpPr>
        <p:spPr>
          <a:xfrm>
            <a:off x="454742" y="4560201"/>
            <a:ext cx="2438400" cy="731520"/>
          </a:xfrm>
          <a:prstGeom prst="roundRect">
            <a:avLst>
              <a:gd name="adj" fmla="val 8333"/>
            </a:avLst>
          </a:prstGeom>
          <a:solidFill>
            <a:srgbClr val="00427A"/>
          </a:solidFill>
          <a:ln w="12700">
            <a:solidFill>
              <a:srgbClr val="3C6E71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C120533-93FD-F5F9-01B7-F3E70804F6A8}"/>
              </a:ext>
            </a:extLst>
          </p:cNvPr>
          <p:cNvSpPr/>
          <p:nvPr/>
        </p:nvSpPr>
        <p:spPr>
          <a:xfrm>
            <a:off x="454742" y="4560201"/>
            <a:ext cx="2438400" cy="731520"/>
          </a:xfrm>
          <a:prstGeom prst="rect">
            <a:avLst/>
          </a:prstGeom>
          <a:solidFill>
            <a:srgbClr val="00427A"/>
          </a:solidFill>
          <a:ln/>
        </p:spPr>
        <p:txBody>
          <a:bodyPr wrap="square" rtlCol="0" anchor="ctr"/>
          <a:lstStyle/>
          <a:p>
            <a:pPr algn="ctr"/>
            <a:r>
              <a:rPr lang="en-US" sz="1333" dirty="0">
                <a:solidFill>
                  <a:srgbClr val="FFFFFF"/>
                </a:solidFill>
              </a:rPr>
              <a:t>Input</a:t>
            </a:r>
            <a:endParaRPr lang="en-US" sz="1333" dirty="0"/>
          </a:p>
          <a:p>
            <a:pPr algn="ctr"/>
            <a:r>
              <a:rPr lang="en-US" sz="1333" dirty="0">
                <a:solidFill>
                  <a:srgbClr val="FFFFFF"/>
                </a:solidFill>
              </a:rPr>
              <a:t>series</a:t>
            </a:r>
            <a:endParaRPr lang="en-US" sz="1333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7146CFCE-546E-22DF-B939-A4177A14818B}"/>
              </a:ext>
            </a:extLst>
          </p:cNvPr>
          <p:cNvSpPr/>
          <p:nvPr/>
        </p:nvSpPr>
        <p:spPr>
          <a:xfrm>
            <a:off x="2893142" y="4804041"/>
            <a:ext cx="609600" cy="243840"/>
          </a:xfrm>
          <a:prstGeom prst="rightArrow">
            <a:avLst/>
          </a:prstGeom>
          <a:solidFill>
            <a:srgbClr val="00427A"/>
          </a:solidFill>
          <a:ln w="12700">
            <a:solidFill>
              <a:srgbClr val="284B63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07E6EFB8-4BB8-F22B-231D-018725298147}"/>
              </a:ext>
            </a:extLst>
          </p:cNvPr>
          <p:cNvSpPr/>
          <p:nvPr/>
        </p:nvSpPr>
        <p:spPr>
          <a:xfrm>
            <a:off x="3624662" y="4560201"/>
            <a:ext cx="1950720" cy="731520"/>
          </a:xfrm>
          <a:prstGeom prst="roundRect">
            <a:avLst>
              <a:gd name="adj" fmla="val 8333"/>
            </a:avLst>
          </a:prstGeom>
          <a:solidFill>
            <a:srgbClr val="00427A"/>
          </a:solidFill>
          <a:ln w="12700">
            <a:solidFill>
              <a:srgbClr val="3C6E71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341588CC-C983-6C94-44B1-1F4FF3C201E9}"/>
              </a:ext>
            </a:extLst>
          </p:cNvPr>
          <p:cNvSpPr/>
          <p:nvPr/>
        </p:nvSpPr>
        <p:spPr>
          <a:xfrm>
            <a:off x="3624662" y="4560201"/>
            <a:ext cx="1950720" cy="731520"/>
          </a:xfrm>
          <a:prstGeom prst="rect">
            <a:avLst/>
          </a:prstGeom>
          <a:solidFill>
            <a:srgbClr val="00427A"/>
          </a:solidFill>
          <a:ln/>
        </p:spPr>
        <p:txBody>
          <a:bodyPr wrap="square" rtlCol="0" anchor="ctr"/>
          <a:lstStyle/>
          <a:p>
            <a:pPr algn="ctr"/>
            <a:r>
              <a:rPr lang="en-US" sz="1333" dirty="0">
                <a:solidFill>
                  <a:srgbClr val="FFFFFF"/>
                </a:solidFill>
              </a:rPr>
              <a:t>Conv</a:t>
            </a:r>
            <a:endParaRPr lang="en-US" sz="1333" dirty="0"/>
          </a:p>
          <a:p>
            <a:pPr algn="ctr"/>
            <a:r>
              <a:rPr lang="en-US" sz="1333" dirty="0">
                <a:solidFill>
                  <a:srgbClr val="FFFFFF"/>
                </a:solidFill>
              </a:rPr>
              <a:t>filters</a:t>
            </a:r>
            <a:endParaRPr lang="en-US" sz="1333" dirty="0"/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57D2EDE3-E9EF-3752-0F08-C0A8382CB207}"/>
              </a:ext>
            </a:extLst>
          </p:cNvPr>
          <p:cNvSpPr/>
          <p:nvPr/>
        </p:nvSpPr>
        <p:spPr>
          <a:xfrm>
            <a:off x="5575382" y="4804041"/>
            <a:ext cx="609600" cy="243840"/>
          </a:xfrm>
          <a:prstGeom prst="rightArrow">
            <a:avLst/>
          </a:prstGeom>
          <a:solidFill>
            <a:srgbClr val="00427A"/>
          </a:solidFill>
          <a:ln w="12700">
            <a:solidFill>
              <a:srgbClr val="284B63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935DAF77-CD5D-7205-368F-5E5E47DA0E5D}"/>
              </a:ext>
            </a:extLst>
          </p:cNvPr>
          <p:cNvSpPr/>
          <p:nvPr/>
        </p:nvSpPr>
        <p:spPr>
          <a:xfrm>
            <a:off x="6306902" y="4560201"/>
            <a:ext cx="1950720" cy="731520"/>
          </a:xfrm>
          <a:prstGeom prst="roundRect">
            <a:avLst>
              <a:gd name="adj" fmla="val 8333"/>
            </a:avLst>
          </a:prstGeom>
          <a:solidFill>
            <a:srgbClr val="00427A"/>
          </a:solidFill>
          <a:ln w="12700">
            <a:solidFill>
              <a:srgbClr val="3C6E71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D56C2B89-6E29-0E18-A38F-AB71F9073FD3}"/>
              </a:ext>
            </a:extLst>
          </p:cNvPr>
          <p:cNvSpPr/>
          <p:nvPr/>
        </p:nvSpPr>
        <p:spPr>
          <a:xfrm>
            <a:off x="6306902" y="4560201"/>
            <a:ext cx="1950720" cy="731520"/>
          </a:xfrm>
          <a:prstGeom prst="rect">
            <a:avLst/>
          </a:prstGeom>
          <a:solidFill>
            <a:srgbClr val="00427A"/>
          </a:solidFill>
          <a:ln/>
        </p:spPr>
        <p:txBody>
          <a:bodyPr wrap="square" rtlCol="0" anchor="ctr"/>
          <a:lstStyle/>
          <a:p>
            <a:pPr algn="ctr"/>
            <a:r>
              <a:rPr lang="en-US" sz="1333" dirty="0">
                <a:solidFill>
                  <a:srgbClr val="FFFFFF"/>
                </a:solidFill>
              </a:rPr>
              <a:t>Pooling</a:t>
            </a:r>
            <a:endParaRPr lang="en-US" sz="1333" dirty="0"/>
          </a:p>
        </p:txBody>
      </p:sp>
      <p:sp>
        <p:nvSpPr>
          <p:cNvPr id="12" name="Shape 9">
            <a:extLst>
              <a:ext uri="{FF2B5EF4-FFF2-40B4-BE49-F238E27FC236}">
                <a16:creationId xmlns:a16="http://schemas.microsoft.com/office/drawing/2014/main" id="{B89B677F-EEA1-34CF-6763-4B2F110E079A}"/>
              </a:ext>
            </a:extLst>
          </p:cNvPr>
          <p:cNvSpPr/>
          <p:nvPr/>
        </p:nvSpPr>
        <p:spPr>
          <a:xfrm>
            <a:off x="8257622" y="4804041"/>
            <a:ext cx="609600" cy="243840"/>
          </a:xfrm>
          <a:prstGeom prst="rightArrow">
            <a:avLst/>
          </a:prstGeom>
          <a:solidFill>
            <a:srgbClr val="00427A"/>
          </a:solidFill>
          <a:ln w="12700">
            <a:solidFill>
              <a:srgbClr val="284B63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D5260C23-CAAC-7F6A-C065-B7BBC8EC603F}"/>
              </a:ext>
            </a:extLst>
          </p:cNvPr>
          <p:cNvSpPr/>
          <p:nvPr/>
        </p:nvSpPr>
        <p:spPr>
          <a:xfrm>
            <a:off x="8989142" y="4560201"/>
            <a:ext cx="2438400" cy="731520"/>
          </a:xfrm>
          <a:prstGeom prst="roundRect">
            <a:avLst>
              <a:gd name="adj" fmla="val 8333"/>
            </a:avLst>
          </a:prstGeom>
          <a:solidFill>
            <a:srgbClr val="00427A"/>
          </a:solidFill>
          <a:ln w="12700">
            <a:solidFill>
              <a:srgbClr val="3C6E71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838DD399-2484-712D-B027-DD84CBEF472C}"/>
              </a:ext>
            </a:extLst>
          </p:cNvPr>
          <p:cNvSpPr/>
          <p:nvPr/>
        </p:nvSpPr>
        <p:spPr>
          <a:xfrm>
            <a:off x="8989142" y="4560201"/>
            <a:ext cx="2438400" cy="731520"/>
          </a:xfrm>
          <a:prstGeom prst="rect">
            <a:avLst/>
          </a:prstGeom>
          <a:solidFill>
            <a:srgbClr val="00427A"/>
          </a:solidFill>
          <a:ln/>
        </p:spPr>
        <p:txBody>
          <a:bodyPr wrap="square" rtlCol="0" anchor="ctr"/>
          <a:lstStyle/>
          <a:p>
            <a:pPr algn="ctr"/>
            <a:r>
              <a:rPr lang="en-US" sz="1333" dirty="0">
                <a:solidFill>
                  <a:srgbClr val="FFFFFF"/>
                </a:solidFill>
              </a:rPr>
              <a:t>Dense→</a:t>
            </a:r>
            <a:endParaRPr lang="en-US" sz="1333" dirty="0"/>
          </a:p>
          <a:p>
            <a:pPr algn="ctr"/>
            <a:r>
              <a:rPr lang="en-US" sz="1333" dirty="0">
                <a:solidFill>
                  <a:srgbClr val="FFFFFF"/>
                </a:solidFill>
              </a:rPr>
              <a:t>mu, sigma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26469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6095-CD8A-4D90-90FC-FA4C837E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Probabilistic Output Layers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E4312-FB78-2B38-8E70-759BE6ABE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Parameterize output distribution using neural network.</a:t>
                </a:r>
              </a:p>
              <a:p>
                <a:r>
                  <a:rPr lang="en-US" dirty="0"/>
                  <a:t>For Gaussian outputs: network outputs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Negative log-likelihood (NLL) loss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0.5 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E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IE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CRPS loss can be computed in closed form for Gaussian distributions.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E4312-FB78-2B38-8E70-759BE6ABE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06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7630-51FB-9C53-1F4C-610DAC82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LSTMs and probabilistic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1E03-A694-81CD-EB9C-4B2CB568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LSTMs capture long‑range temporal dependencies via gated units.</a:t>
            </a:r>
          </a:p>
          <a:p>
            <a:r>
              <a:rPr lang="en-US" dirty="0"/>
              <a:t>Similar to CNNs, a dense head outputs distribution parameters (mu, sigma).</a:t>
            </a:r>
          </a:p>
          <a:p>
            <a:r>
              <a:rPr lang="en-US" dirty="0"/>
              <a:t>Use scoring rule‑based losses (NLL, CRPS) to train for calibrated forecasts.</a:t>
            </a:r>
          </a:p>
        </p:txBody>
      </p:sp>
    </p:spTree>
    <p:extLst>
      <p:ext uri="{BB962C8B-B14F-4D97-AF65-F5344CB8AC3E}">
        <p14:creationId xmlns:p14="http://schemas.microsoft.com/office/powerpoint/2010/main" val="336098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F31C-22E6-797F-5357-991D72B8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9613B-D880-BE3D-A1B6-C603441A3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4935794" cy="414929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Define forward pass to output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Use closed‑form CRPS loss for Gaussian outputs.</a:t>
                </a:r>
              </a:p>
              <a:p>
                <a:r>
                  <a:rPr lang="en-US" dirty="0"/>
                  <a:t>Compute gradients with respect to weights by backpropagation.</a:t>
                </a:r>
              </a:p>
              <a:p>
                <a:r>
                  <a:rPr lang="en-US" dirty="0"/>
                  <a:t>Update parameters using gradient descent.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9613B-D880-BE3D-A1B6-C603441A3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4935794" cy="4149290"/>
              </a:xfrm>
              <a:blipFill>
                <a:blip r:embed="rId2"/>
                <a:stretch>
                  <a:fillRect l="-2314" t="-2439" r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1">
            <a:extLst>
              <a:ext uri="{FF2B5EF4-FFF2-40B4-BE49-F238E27FC236}">
                <a16:creationId xmlns:a16="http://schemas.microsoft.com/office/drawing/2014/main" id="{957ACE48-EF72-47A0-C470-A13F484ADB0B}"/>
              </a:ext>
            </a:extLst>
          </p:cNvPr>
          <p:cNvSpPr/>
          <p:nvPr/>
        </p:nvSpPr>
        <p:spPr>
          <a:xfrm>
            <a:off x="6268065" y="2026920"/>
            <a:ext cx="5730240" cy="2804160"/>
          </a:xfrm>
          <a:prstGeom prst="roundRect">
            <a:avLst>
              <a:gd name="adj" fmla="val 2174"/>
            </a:avLst>
          </a:prstGeom>
          <a:solidFill>
            <a:srgbClr val="F2F5F7"/>
          </a:solidFill>
          <a:ln w="12700">
            <a:solidFill>
              <a:schemeClr val="accent1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0DCAEF66-EE4C-03EB-3852-06613EA79C81}"/>
              </a:ext>
            </a:extLst>
          </p:cNvPr>
          <p:cNvSpPr/>
          <p:nvPr/>
        </p:nvSpPr>
        <p:spPr>
          <a:xfrm>
            <a:off x="6329025" y="2087880"/>
            <a:ext cx="5608320" cy="2682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x: batch of input sequences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y: batch of observations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theta: weights of CNN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for epoch in range(E):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# forward pass: compute mu, sigma from CNN(x, theta)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mu, sigma = cnn_forward(x, theta)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# compute CRPS using closed form for Gaussian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loss = mean(crps_gaussian(mu, sigma, y))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# backward pass: compute gradients dloss/dtheta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grad = cnn_backward(x, mu, sigma, y)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# update weights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theta = theta - alpha * grad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18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9070-712D-3C71-111B-D98A867A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2959-7412-5E8D-A206-69C8F1DB3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7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F6CB-15F9-CE74-AE04-C1F636413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7196-E6DE-84CE-6AE0-841646F5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74A4-C291-DD4C-632E-79207282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8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4E401-C542-BB6E-832B-E6D07406B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04D-F495-0692-DFEB-8D11A453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calibration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67528-3B0E-FCC6-F57F-D1EDC455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2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8BD6-BE71-2202-6A4A-4A98E856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 and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633B-84D3-B320-B3AE-F6C605939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3497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Averaging multiple models can improve calibration and sharpness.</a:t>
            </a:r>
          </a:p>
          <a:p>
            <a:r>
              <a:rPr lang="en-US" dirty="0"/>
              <a:t>Use ensembles of CNNs/LSTMs trained with different </a:t>
            </a:r>
            <a:r>
              <a:rPr lang="en-US" dirty="0" err="1"/>
              <a:t>initialisations</a:t>
            </a:r>
            <a:r>
              <a:rPr lang="en-US" dirty="0"/>
              <a:t>.</a:t>
            </a:r>
          </a:p>
          <a:p>
            <a:r>
              <a:rPr lang="en-US" dirty="0"/>
              <a:t>Alternatively combine deterministic models (mean forecasts) with probabilistic postprocessing (e.g., quantile regression).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6B4805CC-2862-F481-4ADB-1B38E94518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911812"/>
              </p:ext>
            </p:extLst>
          </p:nvPr>
        </p:nvGraphicFramePr>
        <p:xfrm>
          <a:off x="6711008" y="1825625"/>
          <a:ext cx="4389120" cy="2682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2">
            <a:extLst>
              <a:ext uri="{FF2B5EF4-FFF2-40B4-BE49-F238E27FC236}">
                <a16:creationId xmlns:a16="http://schemas.microsoft.com/office/drawing/2014/main" id="{6BCA318C-09B0-160A-2546-7399723ECA9D}"/>
              </a:ext>
            </a:extLst>
          </p:cNvPr>
          <p:cNvSpPr/>
          <p:nvPr/>
        </p:nvSpPr>
        <p:spPr>
          <a:xfrm>
            <a:off x="6711008" y="4497051"/>
            <a:ext cx="4389120" cy="487680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0A2342"/>
                </a:solidFill>
              </a:rPr>
              <a:t>Average CRPS (lower is better)</a:t>
            </a:r>
            <a:endParaRPr lang="en-US" sz="1067" dirty="0"/>
          </a:p>
        </p:txBody>
      </p:sp>
    </p:spTree>
    <p:extLst>
      <p:ext uri="{BB962C8B-B14F-4D97-AF65-F5344CB8AC3E}">
        <p14:creationId xmlns:p14="http://schemas.microsoft.com/office/powerpoint/2010/main" val="4214714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3FA9-D37A-F485-9E40-383A2A2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and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DEEE-A6B5-0765-CE2C-5A0E53A41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Window size: number of past days fed into the network.</a:t>
            </a:r>
          </a:p>
          <a:p>
            <a:r>
              <a:rPr lang="en-US" dirty="0"/>
              <a:t>Network depth &amp; filters: number of convolutional layers and LSTM units.</a:t>
            </a:r>
          </a:p>
          <a:p>
            <a:r>
              <a:rPr lang="en-US" b="1" dirty="0"/>
              <a:t>Output distribution type: Gaussian, mixture, quantile regression</a:t>
            </a:r>
            <a:r>
              <a:rPr lang="en-US" dirty="0"/>
              <a:t>.</a:t>
            </a:r>
          </a:p>
          <a:p>
            <a:r>
              <a:rPr lang="en-US" dirty="0"/>
              <a:t>Scoring rule: choose NLL, CRPS, or quantile loss depending on the application.</a:t>
            </a:r>
          </a:p>
          <a:p>
            <a:r>
              <a:rPr lang="en-US" dirty="0"/>
              <a:t>Learning rate &amp; </a:t>
            </a:r>
            <a:r>
              <a:rPr lang="en-US" dirty="0" err="1"/>
              <a:t>regularisation</a:t>
            </a:r>
            <a:r>
              <a:rPr lang="en-US" dirty="0"/>
              <a:t>: optimize using validation data.</a:t>
            </a:r>
          </a:p>
        </p:txBody>
      </p:sp>
    </p:spTree>
    <p:extLst>
      <p:ext uri="{BB962C8B-B14F-4D97-AF65-F5344CB8AC3E}">
        <p14:creationId xmlns:p14="http://schemas.microsoft.com/office/powerpoint/2010/main" val="2629988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1CF0-CBA6-526A-EEE5-30E8D801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2A90-F05B-F8D2-896B-5307C11A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Mixture Density Networks (MDN): output mixture weights, means &amp; variances.</a:t>
            </a:r>
          </a:p>
          <a:p>
            <a:r>
              <a:rPr lang="en-US" dirty="0"/>
              <a:t>Quantile Regression Networks: output specific quantiles using pinball loss.</a:t>
            </a:r>
          </a:p>
          <a:p>
            <a:r>
              <a:rPr lang="en-US" dirty="0"/>
              <a:t>Generative models (GANs/VAEs): sample entire distributions.</a:t>
            </a:r>
          </a:p>
          <a:p>
            <a:r>
              <a:rPr lang="en-US" dirty="0"/>
              <a:t>Bayesian neural networks: place priors over weights to capture uncertainty.</a:t>
            </a:r>
          </a:p>
        </p:txBody>
      </p:sp>
    </p:spTree>
    <p:extLst>
      <p:ext uri="{BB962C8B-B14F-4D97-AF65-F5344CB8AC3E}">
        <p14:creationId xmlns:p14="http://schemas.microsoft.com/office/powerpoint/2010/main" val="148047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5577-5ABC-E8E5-35C3-8F4AB614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3CD1-7275-6762-DF32-C1DB3F06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Motivation &amp; Calibration</a:t>
            </a:r>
          </a:p>
          <a:p>
            <a:r>
              <a:rPr lang="en-US" dirty="0"/>
              <a:t>Proper scoring rules: Brier, Log, CRPS</a:t>
            </a:r>
          </a:p>
          <a:p>
            <a:r>
              <a:rPr lang="en-US" dirty="0"/>
              <a:t>Calibration &amp; sharpness diagnostics</a:t>
            </a:r>
          </a:p>
          <a:p>
            <a:r>
              <a:rPr lang="en-US" dirty="0"/>
              <a:t>CNN architectures for probabilistic outputs</a:t>
            </a:r>
          </a:p>
          <a:p>
            <a:r>
              <a:rPr lang="en-US" dirty="0"/>
              <a:t>LSTM architectures for probabilistic outputs</a:t>
            </a:r>
          </a:p>
          <a:p>
            <a:r>
              <a:rPr lang="en-US" dirty="0"/>
              <a:t>Manual &amp; framework implementations</a:t>
            </a:r>
          </a:p>
          <a:p>
            <a:r>
              <a:rPr lang="en-US" dirty="0"/>
              <a:t>Training results &amp; calibration diagrams</a:t>
            </a:r>
          </a:p>
          <a:p>
            <a:r>
              <a:rPr lang="en-US" dirty="0"/>
              <a:t>Ensembles, hyperparameters &amp; variants</a:t>
            </a:r>
          </a:p>
          <a:p>
            <a:r>
              <a:rPr lang="en-US" dirty="0"/>
              <a:t>Applications &amp; best practices</a:t>
            </a:r>
          </a:p>
          <a:p>
            <a:r>
              <a:rPr lang="en-US" dirty="0"/>
              <a:t>Summary &amp; 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3215727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C9C5-9AA1-F10B-A436-D0F5F03E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weather and climate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5A23-21CC-16C0-2F89-9A6B42A11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Temperature &amp; precipitation forecasting for energy demand.</a:t>
            </a:r>
          </a:p>
          <a:p>
            <a:r>
              <a:rPr lang="en-US" dirty="0"/>
              <a:t>Wind speed forecasts for renewable power integration.</a:t>
            </a:r>
          </a:p>
          <a:p>
            <a:r>
              <a:rPr lang="en-US" dirty="0"/>
              <a:t>Flood risk and extreme event prediction using tail‑focused distributions.</a:t>
            </a:r>
          </a:p>
          <a:p>
            <a:r>
              <a:rPr lang="en-US" dirty="0"/>
              <a:t>Ensemble postprocessing for numerical weather prediction models.</a:t>
            </a:r>
          </a:p>
        </p:txBody>
      </p:sp>
    </p:spTree>
    <p:extLst>
      <p:ext uri="{BB962C8B-B14F-4D97-AF65-F5344CB8AC3E}">
        <p14:creationId xmlns:p14="http://schemas.microsoft.com/office/powerpoint/2010/main" val="257624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10AE-68F4-B105-D1DD-3C2B58FA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D03E-CB00-C601-62A6-CE6F8D53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Heavy tails and extreme events are difficult to model accurately.</a:t>
            </a:r>
          </a:p>
          <a:p>
            <a:r>
              <a:rPr lang="en-US" dirty="0"/>
              <a:t>Probabilistic calibration may fail under distributional shift.</a:t>
            </a:r>
          </a:p>
          <a:p>
            <a:r>
              <a:rPr lang="en-US" dirty="0"/>
              <a:t>Computational cost of training CRPS/NLL losses for large models.</a:t>
            </a:r>
          </a:p>
          <a:p>
            <a:r>
              <a:rPr lang="en-US" dirty="0"/>
              <a:t>Interpretability and communicating probabilistic forecasts to stakeholders.</a:t>
            </a:r>
          </a:p>
        </p:txBody>
      </p:sp>
    </p:spTree>
    <p:extLst>
      <p:ext uri="{BB962C8B-B14F-4D97-AF65-F5344CB8AC3E}">
        <p14:creationId xmlns:p14="http://schemas.microsoft.com/office/powerpoint/2010/main" val="1417076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57FE-53ED-A59E-9AA1-EB3051E8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2C20-5B61-42C3-7BE4-F0B151FE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Normalize inputs and </a:t>
            </a:r>
            <a:r>
              <a:rPr lang="en-US" dirty="0" err="1"/>
              <a:t>standardise</a:t>
            </a:r>
            <a:r>
              <a:rPr lang="en-US" dirty="0"/>
              <a:t> target variables.</a:t>
            </a:r>
          </a:p>
          <a:p>
            <a:r>
              <a:rPr lang="en-US" dirty="0"/>
              <a:t>Use early stopping and cross‑validation to prevent overfitting.</a:t>
            </a:r>
          </a:p>
          <a:p>
            <a:r>
              <a:rPr lang="en-US" dirty="0"/>
              <a:t>Evaluate with multiple scoring rules and calibration diagnostics.</a:t>
            </a:r>
          </a:p>
          <a:p>
            <a:r>
              <a:rPr lang="en-US" dirty="0"/>
              <a:t>Calibrate deterministic models using isotonic regression or Platt scaling when appropriate.</a:t>
            </a:r>
          </a:p>
          <a:p>
            <a:r>
              <a:rPr lang="en-US" dirty="0"/>
              <a:t>Communicate probabilistic forecasts with clear </a:t>
            </a:r>
            <a:r>
              <a:rPr lang="en-US" dirty="0" err="1"/>
              <a:t>visualisations</a:t>
            </a:r>
            <a:r>
              <a:rPr lang="en-US" dirty="0"/>
              <a:t> (intervals, fan charts, reliability diagrams).</a:t>
            </a:r>
          </a:p>
        </p:txBody>
      </p:sp>
    </p:spTree>
    <p:extLst>
      <p:ext uri="{BB962C8B-B14F-4D97-AF65-F5344CB8AC3E}">
        <p14:creationId xmlns:p14="http://schemas.microsoft.com/office/powerpoint/2010/main" val="1352736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FCEE-A130-1F3D-3293-9C5D4EB6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Graph Attention Network with probabilistic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80169-9AAE-0C4F-6635-EBC142326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8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6C1E7-2B32-B034-1982-561CE343C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387A-42B5-EF1B-B37A-8CCEDA42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models</a:t>
            </a:r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D6EA223A-D588-606D-CD1E-E67E4E686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85188"/>
              </p:ext>
            </p:extLst>
          </p:nvPr>
        </p:nvGraphicFramePr>
        <p:xfrm>
          <a:off x="838200" y="1905000"/>
          <a:ext cx="9677400" cy="3048000"/>
        </p:xfrm>
        <a:graphic>
          <a:graphicData uri="http://schemas.openxmlformats.org/drawingml/2006/table">
            <a:tbl>
              <a:tblPr/>
              <a:tblGrid>
                <a:gridCol w="1324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4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8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Model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Strengths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Limitations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LSTM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Captures long‑range dependencies; simple to implement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May overfit; training slower; calibration depends on output layer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Transformer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Highly parallel; captures global context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Requires larger data; heavier compute; may need calibration tricks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CNN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Efficient; learns local patterns; robust to noise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Limited long‑range context; may need multiple layers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GNN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Handles spatial relations 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ie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weather stations); message passing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Graph construction overhead; more complex frameworks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653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Probabilistic forecasts quantify uncertainty and enable risk‑aware decisions.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Proper scoring rules (Brier, Log, CRPS) provide objective loss functions that encourage calibration.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CNNs and LSTMs can be extended to output distribution parameters and trained with these scoring rules.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Calibration diagnostics (reliability diagrams, PIT histograms) are essential to evaluate forecasts.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Ensembles, proper hyperparameter tuning, and advanced models further improve probabilistic forecasts.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AE16-A3EA-010F-FED0-E73748F2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E42C-A333-4111-64A2-C59C4CEE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7852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Deterministic forecasts provide a single point estimate</a:t>
            </a:r>
          </a:p>
          <a:p>
            <a:r>
              <a:rPr lang="en-US" dirty="0"/>
              <a:t>Probabilistic forecasts assign a distribution to the future – essential for risk‑aware decisions</a:t>
            </a:r>
          </a:p>
          <a:p>
            <a:r>
              <a:rPr lang="en-US" dirty="0"/>
              <a:t>Calibration measures statistical consistency between predicted and observed distributions</a:t>
            </a:r>
          </a:p>
          <a:p>
            <a:r>
              <a:rPr lang="en-US" dirty="0"/>
              <a:t>Sharpness reflects the concentration of the predictive distribution; the goal is sharp and calibrated forecasts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3A1C4266-C920-BFB8-A3EF-25B9A4CBB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665423"/>
              </p:ext>
            </p:extLst>
          </p:nvPr>
        </p:nvGraphicFramePr>
        <p:xfrm>
          <a:off x="6489290" y="1459107"/>
          <a:ext cx="451104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hape 2">
            <a:extLst>
              <a:ext uri="{FF2B5EF4-FFF2-40B4-BE49-F238E27FC236}">
                <a16:creationId xmlns:a16="http://schemas.microsoft.com/office/drawing/2014/main" id="{44ABD9B1-C545-DBCA-1667-558087E8E57E}"/>
              </a:ext>
            </a:extLst>
          </p:cNvPr>
          <p:cNvSpPr/>
          <p:nvPr/>
        </p:nvSpPr>
        <p:spPr>
          <a:xfrm>
            <a:off x="8440010" y="1459107"/>
            <a:ext cx="12192" cy="3048000"/>
          </a:xfrm>
          <a:prstGeom prst="line">
            <a:avLst/>
          </a:prstGeom>
          <a:noFill/>
          <a:ln w="19050">
            <a:solidFill>
              <a:srgbClr val="284B63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083094C-10A6-24AC-4307-6C8427114A1F}"/>
              </a:ext>
            </a:extLst>
          </p:cNvPr>
          <p:cNvSpPr/>
          <p:nvPr/>
        </p:nvSpPr>
        <p:spPr>
          <a:xfrm>
            <a:off x="9601200" y="2550257"/>
            <a:ext cx="1950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3C6E71"/>
                </a:solidFill>
              </a:rPr>
              <a:t>Distribution</a:t>
            </a:r>
            <a:endParaRPr lang="en-US" sz="1067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42A925B1-D5F0-4B17-D7BE-54ADC5334A57}"/>
              </a:ext>
            </a:extLst>
          </p:cNvPr>
          <p:cNvSpPr/>
          <p:nvPr/>
        </p:nvSpPr>
        <p:spPr>
          <a:xfrm>
            <a:off x="8135210" y="1155782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284B63"/>
                </a:solidFill>
              </a:rPr>
              <a:t>Point</a:t>
            </a:r>
            <a:endParaRPr lang="en-US" sz="1067" dirty="0"/>
          </a:p>
        </p:txBody>
      </p:sp>
    </p:spTree>
    <p:extLst>
      <p:ext uri="{BB962C8B-B14F-4D97-AF65-F5344CB8AC3E}">
        <p14:creationId xmlns:p14="http://schemas.microsoft.com/office/powerpoint/2010/main" val="26258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6CDA-CD87-3D0B-A80C-AA4D3186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scoring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5D13-464D-AE98-22DA-D49E9476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7065" cy="4149290"/>
          </a:xfrm>
        </p:spPr>
        <p:txBody>
          <a:bodyPr>
            <a:normAutofit/>
          </a:bodyPr>
          <a:lstStyle/>
          <a:p>
            <a:r>
              <a:rPr lang="en-US" dirty="0"/>
              <a:t>Scoring rules evaluate probabilistic forecasts by comparing the predicted distribution to the observed value.</a:t>
            </a:r>
          </a:p>
          <a:p>
            <a:r>
              <a:rPr lang="en-US" dirty="0"/>
              <a:t>A scoring rule is strictly proper if the expected score is </a:t>
            </a:r>
            <a:r>
              <a:rPr lang="en-US" dirty="0" err="1"/>
              <a:t>minimised</a:t>
            </a:r>
            <a:r>
              <a:rPr lang="en-US" dirty="0"/>
              <a:t> when the forecast distribution equals the true distribution.</a:t>
            </a:r>
          </a:p>
          <a:p>
            <a:r>
              <a:rPr lang="en-US" dirty="0"/>
              <a:t>Proper scoring rules encourage calibration and discourage hedging.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0">
                <a:extLst>
                  <a:ext uri="{FF2B5EF4-FFF2-40B4-BE49-F238E27FC236}">
                    <a16:creationId xmlns:a16="http://schemas.microsoft.com/office/drawing/2014/main" id="{7A5CB185-D895-A603-E9F9-E8C77334F6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4530314"/>
                  </p:ext>
                </p:extLst>
              </p:nvPr>
            </p:nvGraphicFramePr>
            <p:xfrm>
              <a:off x="7378618" y="1935480"/>
              <a:ext cx="4267200" cy="2987040"/>
            </p:xfrm>
            <a:graphic>
              <a:graphicData uri="http://schemas.openxmlformats.org/drawingml/2006/table">
                <a:tbl>
                  <a:tblPr/>
                  <a:tblGrid>
                    <a:gridCol w="7698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781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Rule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Definition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Properties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Brier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)=∑(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)^2</m:t>
                                </m:r>
                              </m:oMath>
                            </m:oMathPara>
                          </a14:m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Quadratic, strictly proper, for discrete outcomes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Log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)=−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Strictly proper, sensitive to tail probabilities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CRPS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∫</m:t>
                                </m:r>
                                <m:sSup>
                                  <m:sSupPr>
                                    <m:ctrlP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20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d>
                                          <m:dPr>
                                            <m:ctrlP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IE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Strictly proper, extension of MAE to distributions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0">
                <a:extLst>
                  <a:ext uri="{FF2B5EF4-FFF2-40B4-BE49-F238E27FC236}">
                    <a16:creationId xmlns:a16="http://schemas.microsoft.com/office/drawing/2014/main" id="{7A5CB185-D895-A603-E9F9-E8C77334F6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4530314"/>
                  </p:ext>
                </p:extLst>
              </p:nvPr>
            </p:nvGraphicFramePr>
            <p:xfrm>
              <a:off x="7378618" y="1935480"/>
              <a:ext cx="4267200" cy="2987040"/>
            </p:xfrm>
            <a:graphic>
              <a:graphicData uri="http://schemas.openxmlformats.org/drawingml/2006/table">
                <a:tbl>
                  <a:tblPr/>
                  <a:tblGrid>
                    <a:gridCol w="7698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781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Rule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Definition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Properties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Brier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889" t="-52239" r="-53889" b="-2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Quadratic, strictly proper, for discrete outcomes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Log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889" t="-150000" r="-53889" b="-1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Strictly proper, sensitive to tail probabilities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CRPS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889" t="-253731" r="-53889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Strictly proper, extension of MAE to distributions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647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91F6-5030-A6B2-F910-36C692E1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Brier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C8A3F-8063-0A3F-D10F-0AF9E2D6D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83277" cy="4149290"/>
              </a:xfrm>
            </p:spPr>
            <p:txBody>
              <a:bodyPr/>
              <a:lstStyle/>
              <a:p>
                <a:r>
                  <a:rPr lang="en-US" dirty="0"/>
                  <a:t>Measures squared error between predicted probabilities and outcomes for binary/multiclass events.</a:t>
                </a:r>
              </a:p>
              <a:p>
                <a:r>
                  <a:rPr lang="en-US" dirty="0"/>
                  <a:t>For a forecast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outcome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C8A3F-8063-0A3F-D10F-0AF9E2D6D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83277" cy="4149290"/>
              </a:xfrm>
              <a:blipFill>
                <a:blip r:embed="rId2"/>
                <a:stretch>
                  <a:fillRect l="-2244" t="-2439" r="-2743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CC77B75B-EC84-5756-5EC3-23A56D524E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378605"/>
              </p:ext>
            </p:extLst>
          </p:nvPr>
        </p:nvGraphicFramePr>
        <p:xfrm>
          <a:off x="6554675" y="1825625"/>
          <a:ext cx="512064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080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1E7D-15B6-57AF-71D7-9E03A57B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4AF01-B9A2-E47E-9CBC-245EDDDEE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83826" cy="41492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Evaluates the log likelihood of the observation under the predicted distribution.</a:t>
                </a:r>
              </a:p>
              <a:p>
                <a:r>
                  <a:rPr lang="en-US" dirty="0"/>
                  <a:t>For a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𝐿𝑜𝑔𝑆𝑐𝑜𝑟𝑒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−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Sensitive to tail probabilities; encourages accurate distribution tails.</a:t>
                </a:r>
              </a:p>
              <a:p>
                <a:r>
                  <a:rPr lang="en-US" dirty="0"/>
                  <a:t>Example: normal distribution with mean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err="1"/>
                  <a:t>sd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4AF01-B9A2-E47E-9CBC-245EDDDEE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83826" cy="4149290"/>
              </a:xfrm>
              <a:blipFill>
                <a:blip r:embed="rId2"/>
                <a:stretch>
                  <a:fillRect l="-1974" t="-3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0">
                <a:extLst>
                  <a:ext uri="{FF2B5EF4-FFF2-40B4-BE49-F238E27FC236}">
                    <a16:creationId xmlns:a16="http://schemas.microsoft.com/office/drawing/2014/main" id="{763CCC92-9743-6AD7-7023-78132138DA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631243"/>
                  </p:ext>
                </p:extLst>
              </p:nvPr>
            </p:nvGraphicFramePr>
            <p:xfrm>
              <a:off x="6820146" y="2575560"/>
              <a:ext cx="4876800" cy="853440"/>
            </p:xfrm>
            <a:graphic>
              <a:graphicData uri="http://schemas.openxmlformats.org/drawingml/2006/table">
                <a:tbl>
                  <a:tblPr/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sz="1400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sz="14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𝑳𝒐𝒈𝑺𝒄𝒐𝒓𝒆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4.5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0.8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0.891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0">
                <a:extLst>
                  <a:ext uri="{FF2B5EF4-FFF2-40B4-BE49-F238E27FC236}">
                    <a16:creationId xmlns:a16="http://schemas.microsoft.com/office/drawing/2014/main" id="{763CCC92-9743-6AD7-7023-78132138DA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631243"/>
                  </p:ext>
                </p:extLst>
              </p:nvPr>
            </p:nvGraphicFramePr>
            <p:xfrm>
              <a:off x="6820146" y="2575560"/>
              <a:ext cx="4876800" cy="853440"/>
            </p:xfrm>
            <a:graphic>
              <a:graphicData uri="http://schemas.openxmlformats.org/drawingml/2006/table">
                <a:tbl>
                  <a:tblPr/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2" r="-301042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r="-197938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083" r="-100000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083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4.5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0.8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0.891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654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6BC0-CDEC-9F7B-3937-9F7BB213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ranked probability score (CRPS)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044B2-7082-B711-8A37-1378A3E86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93542" cy="414929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Generalises the MAE to probabilistic forecasts; widely used in meteorology.</a:t>
                </a:r>
              </a:p>
              <a:p>
                <a:r>
                  <a:rPr lang="en-US" dirty="0"/>
                  <a:t>Defined for forecast CDF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and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𝐶𝑅𝑃𝑆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∫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Alternative expectation form: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 − 0.5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044B2-7082-B711-8A37-1378A3E86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93542" cy="4149290"/>
              </a:xfrm>
              <a:blipFill>
                <a:blip r:embed="rId2"/>
                <a:stretch>
                  <a:fillRect l="-187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36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B388-2975-45E4-3E21-A6569039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CRPS: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D274-8A4B-2933-F4AD-82754FB4C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1768" cy="4149290"/>
          </a:xfrm>
        </p:spPr>
        <p:txBody>
          <a:bodyPr>
            <a:normAutofit/>
          </a:bodyPr>
          <a:lstStyle/>
          <a:p>
            <a:r>
              <a:rPr lang="en-US" dirty="0"/>
              <a:t>Consider a forecast with two equiprobable outcomes {2, 5} and an observation y = 4.</a:t>
            </a:r>
          </a:p>
          <a:p>
            <a:r>
              <a:rPr lang="en-US" dirty="0"/>
              <a:t>Using the expectation form: CRPS = E|X−y| − 0.5 E|X−X|.</a:t>
            </a:r>
          </a:p>
          <a:p>
            <a:r>
              <a:rPr lang="en-US" dirty="0"/>
              <a:t>Computed CRPS = 0.750</a:t>
            </a:r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11F2FC8D-5CE7-5E92-189A-B934F4DD9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06476"/>
              </p:ext>
            </p:extLst>
          </p:nvPr>
        </p:nvGraphicFramePr>
        <p:xfrm>
          <a:off x="6348198" y="2455115"/>
          <a:ext cx="3916680" cy="1280160"/>
        </p:xfrm>
        <a:graphic>
          <a:graphicData uri="http://schemas.openxmlformats.org/drawingml/2006/table">
            <a:tbl>
              <a:tblPr/>
              <a:tblGrid>
                <a:gridCol w="932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Outcome</a:t>
                      </a:r>
                      <a:endParaRPr lang="en-US" sz="12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|X−y|</a:t>
                      </a:r>
                      <a:endParaRPr lang="en-US" sz="12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Pairwise terms</a:t>
                      </a:r>
                      <a:endParaRPr lang="en-US" sz="12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2.0</a:t>
                      </a:r>
                      <a:endParaRPr lang="en-US" sz="12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3.0, 0.0</a:t>
                      </a:r>
                      <a:endParaRPr lang="en-US" sz="12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1.0</a:t>
                      </a:r>
                      <a:endParaRPr lang="en-US" sz="12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3.0, 0.0</a:t>
                      </a:r>
                      <a:endParaRPr lang="en-US" sz="12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27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8252-4496-DC1D-C78F-A2FC8216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and sharpness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A2D9-9FB8-EB60-BA99-7771EAD6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4394" cy="4149290"/>
          </a:xfrm>
        </p:spPr>
        <p:txBody>
          <a:bodyPr>
            <a:normAutofit/>
          </a:bodyPr>
          <a:lstStyle/>
          <a:p>
            <a:r>
              <a:rPr lang="en-US" dirty="0"/>
              <a:t>Reliability: predicted probabilities match observed frequencies.</a:t>
            </a:r>
          </a:p>
          <a:p>
            <a:r>
              <a:rPr lang="en-US" dirty="0"/>
              <a:t>Sharpness: predictive distributions are as concentrated as possible.</a:t>
            </a:r>
          </a:p>
          <a:p>
            <a:r>
              <a:rPr lang="en-US" dirty="0"/>
              <a:t>Aim: reliability diagrams close to diagonal and narrow prediction intervals.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64FB3AD5-17A0-490E-2A29-96676CF6A3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082671"/>
              </p:ext>
            </p:extLst>
          </p:nvPr>
        </p:nvGraphicFramePr>
        <p:xfrm>
          <a:off x="6189408" y="1690688"/>
          <a:ext cx="560832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2">
            <a:extLst>
              <a:ext uri="{FF2B5EF4-FFF2-40B4-BE49-F238E27FC236}">
                <a16:creationId xmlns:a16="http://schemas.microsoft.com/office/drawing/2014/main" id="{23F12CFE-3280-D206-9724-E662087EFA2F}"/>
              </a:ext>
            </a:extLst>
          </p:cNvPr>
          <p:cNvSpPr/>
          <p:nvPr/>
        </p:nvSpPr>
        <p:spPr>
          <a:xfrm>
            <a:off x="6189408" y="4705752"/>
            <a:ext cx="5608320" cy="365760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0A2342"/>
                </a:solidFill>
              </a:rPr>
              <a:t>Reliability diagram</a:t>
            </a:r>
            <a:endParaRPr lang="en-US" sz="1067" dirty="0"/>
          </a:p>
        </p:txBody>
      </p:sp>
    </p:spTree>
    <p:extLst>
      <p:ext uri="{BB962C8B-B14F-4D97-AF65-F5344CB8AC3E}">
        <p14:creationId xmlns:p14="http://schemas.microsoft.com/office/powerpoint/2010/main" val="173493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1252</Words>
  <Application>Microsoft Macintosh PowerPoint</Application>
  <PresentationFormat>Widescreen</PresentationFormat>
  <Paragraphs>168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Arial</vt:lpstr>
      <vt:lpstr>Calibri</vt:lpstr>
      <vt:lpstr>Cambria Math</vt:lpstr>
      <vt:lpstr>Courier New</vt:lpstr>
      <vt:lpstr>Office Theme</vt:lpstr>
      <vt:lpstr>Class 8: Probabilistic weather forecasting with NNs via scoring rules</vt:lpstr>
      <vt:lpstr>Outline</vt:lpstr>
      <vt:lpstr>Motivation</vt:lpstr>
      <vt:lpstr>Proper scoring rules</vt:lpstr>
      <vt:lpstr>Brier score</vt:lpstr>
      <vt:lpstr>Logarithmic score</vt:lpstr>
      <vt:lpstr>Continuous ranked probability score (CRPS)</vt:lpstr>
      <vt:lpstr>CRPS: example</vt:lpstr>
      <vt:lpstr>Calibration and sharpness</vt:lpstr>
      <vt:lpstr>Example CNN architecture for probabilistic forecasting</vt:lpstr>
      <vt:lpstr>Probabilistic Output Layers</vt:lpstr>
      <vt:lpstr>LSTMs and probabilistic forecasting</vt:lpstr>
      <vt:lpstr>Forward pass implementation</vt:lpstr>
      <vt:lpstr>Example using Pytorch</vt:lpstr>
      <vt:lpstr>Pytorch results</vt:lpstr>
      <vt:lpstr>Pytorch calibration diagnostics</vt:lpstr>
      <vt:lpstr>Model averaging and ensembles</vt:lpstr>
      <vt:lpstr>Hyperparameters and tuning</vt:lpstr>
      <vt:lpstr>Other approaches</vt:lpstr>
      <vt:lpstr>Applications in weather and climate</vt:lpstr>
      <vt:lpstr>Limitations</vt:lpstr>
      <vt:lpstr>Best practice</vt:lpstr>
      <vt:lpstr>Case study: Graph Attention Network with probabilistic outputs</vt:lpstr>
      <vt:lpstr>Comparison of models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105</cp:revision>
  <dcterms:created xsi:type="dcterms:W3CDTF">2025-09-24T09:34:21Z</dcterms:created>
  <dcterms:modified xsi:type="dcterms:W3CDTF">2025-09-29T13:59:07Z</dcterms:modified>
</cp:coreProperties>
</file>