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20" r:id="rId12"/>
    <p:sldId id="302" r:id="rId13"/>
    <p:sldId id="303" r:id="rId14"/>
    <p:sldId id="304" r:id="rId15"/>
    <p:sldId id="305" r:id="rId16"/>
    <p:sldId id="306" r:id="rId17"/>
    <p:sldId id="298" r:id="rId18"/>
    <p:sldId id="307" r:id="rId19"/>
    <p:sldId id="308" r:id="rId20"/>
    <p:sldId id="309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285" r:id="rId30"/>
    <p:sldId id="32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0"/>
    <p:restoredTop sz="94671"/>
  </p:normalViewPr>
  <p:slideViewPr>
    <p:cSldViewPr snapToGrid="0">
      <p:cViewPr varScale="1">
        <p:scale>
          <a:sx n="173" d="100"/>
          <a:sy n="173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Skip connections (also called </a:t>
            </a:r>
            <a:r>
              <a:rPr lang="en-IE" b="1" dirty="0"/>
              <a:t>residual connections</a:t>
            </a:r>
            <a:r>
              <a:rPr lang="en-IE" dirty="0"/>
              <a:t>) are links in a neural network that </a:t>
            </a:r>
            <a:r>
              <a:rPr lang="en-IE" b="1" dirty="0"/>
              <a:t>bypass one or more layers</a:t>
            </a:r>
            <a:r>
              <a:rPr lang="en-IE" dirty="0"/>
              <a:t> and feed the input of a layer directly into a later layer.</a:t>
            </a:r>
          </a:p>
          <a:p>
            <a:r>
              <a:rPr lang="en-IE" dirty="0"/>
              <a:t>Instead of passing data strictly layer by layer in sequence, you "skip over" intermediate transformations and add (or sometimes concatenate) the earlier signal to the later output.</a:t>
            </a:r>
          </a:p>
          <a:p>
            <a:endParaRPr lang="en-US" dirty="0"/>
          </a:p>
          <a:p>
            <a:r>
              <a:rPr lang="en-IE" b="1" dirty="0"/>
              <a:t>Why are they used?</a:t>
            </a:r>
          </a:p>
          <a:p>
            <a:r>
              <a:rPr lang="en-IE" b="1" dirty="0"/>
              <a:t>Solve vanishing gradient problem</a:t>
            </a:r>
            <a:br>
              <a:rPr lang="en-IE" dirty="0"/>
            </a:br>
            <a:r>
              <a:rPr lang="en-IE" dirty="0"/>
              <a:t>By providing a shorter path for gradients during backpropagation, skip connections help signals propagate more effectively in very deep networks.</a:t>
            </a:r>
          </a:p>
          <a:p>
            <a:r>
              <a:rPr lang="en-IE" b="1" dirty="0"/>
              <a:t>Stabilize training</a:t>
            </a:r>
            <a:br>
              <a:rPr lang="en-IE" dirty="0"/>
            </a:br>
            <a:r>
              <a:rPr lang="en-IE" dirty="0"/>
              <a:t>They make optimization easier because the network can "choose" to learn the identity function (just pass information forward) if deeper transformations are not useful.</a:t>
            </a:r>
          </a:p>
          <a:p>
            <a:r>
              <a:rPr lang="en-IE" b="1" dirty="0"/>
              <a:t>Improve accuracy</a:t>
            </a:r>
            <a:br>
              <a:rPr lang="en-IE" dirty="0"/>
            </a:br>
            <a:r>
              <a:rPr lang="en-IE" dirty="0"/>
              <a:t>They allow the model to combine both low-level and high-level features, which is especially useful in computer vision and sequence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02DD8C-B513-A24F-856F-6B1204A1084C}" type="datetime3">
              <a:rPr lang="en-IE" smtClean="0"/>
              <a:t>1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B1C4E6-D34A-5D40-8468-DD831C2F8A2D}" type="datetime3">
              <a:rPr lang="en-IE" smtClean="0"/>
              <a:t>1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3BD204-E1E8-EA49-A9F1-1BFFFCE3B5E1}" type="datetime3">
              <a:rPr lang="en-IE" smtClean="0"/>
              <a:t>1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9D895-0FDE-E99B-8169-97D469E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convolutions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1CE2-FB82-D69B-D590-C2CE865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E0F6-5A41-7EE6-AD35-B86FE4F6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89CD-61DE-58FF-B165-77B9144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DDAB-32D9-AF94-C572-EB9D5E1C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DC329A-24B3-0E74-B9D8-0EA6AC1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(next slide) reduce the dimension still further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056E-6AF4-DDFC-0070-926AAB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layer type: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F19E7-2149-8422-7D88-B9120CB1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4FDE-B119-9F9C-F49A-7304211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577F8EC-C447-033A-CC53-E430F25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1690688"/>
            <a:ext cx="10728960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53994" indent="-253994">
              <a:buSzPct val="100000"/>
              <a:buChar char="•"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dense neural networks</a:t>
            </a:r>
          </a:p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ECCF-D3C8-E60C-40E8-1349648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Images typically have multiple channels (e.g. RGB) — represented as a stack of 2D matrices.</a:t>
                </a:r>
              </a:p>
              <a:p>
                <a:r>
                  <a:rPr lang="en-US" dirty="0"/>
                  <a:t>A convolutional filter has the same depth as the input channels, so each filter is a 3D block.  Multiple filters produce multiple feature maps.</a:t>
                </a:r>
              </a:p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  <a:blipFill>
                <a:blip r:embed="rId2"/>
                <a:stretch>
                  <a:fillRect l="-1895" t="-3354" r="-211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448A52D-04EC-0414-DDD2-D684074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DCEA169-2644-2E44-16E3-8D43429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74FC4-659F-CD18-8BCB-4397504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</a:t>
            </a:r>
            <a:r>
              <a:rPr lang="en-US" dirty="0" err="1"/>
              <a:t>regularisation</a:t>
            </a:r>
            <a:r>
              <a:rPr lang="en-US" dirty="0"/>
              <a:t>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A0D1-1AF9-E4C4-6C69-DB524BB1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F63BE-D315-3838-3CF8-05BCF94A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4884-F9A9-E021-64DF-956BC59D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90A1-9F4B-BC6D-3A51-08EDE68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D6B3-73C3-284A-E4EA-7403E51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</a:t>
            </a:r>
            <a:r>
              <a:rPr lang="en-US" b="1" dirty="0"/>
              <a:t>skip connections </a:t>
            </a:r>
            <a:r>
              <a:rPr lang="en-US" dirty="0"/>
              <a:t>to ease training very deep networks (up to hundreds of layers).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466-418A-C019-6F3F-610FD4E7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04B5A-A3D7-8068-1A0A-D703030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dirty="0"/>
              <a:t>Example input: x = [1, 0.5, -1]
Weights W₁ (3×2) and W₂ (2×1)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 dirty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₂)</m:t>
                                </m:r>
                              </m:oMath>
                            </m:oMathPara>
                          </a14:m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643" t="-397561" r="-13719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D86EC-DCED-05F5-F544-3FAE615D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 (most useful for convolutions – later in class).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EFA1-64B9-F062-46C0-55E65F88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1F0-F4D6-CE00-5F92-3477597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 of training data.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650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0CC5E-996A-DDE3-9ACF-5A3745A1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38BB-1E32-7463-B428-AE74E63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2594</Words>
  <Application>Microsoft Macintosh PowerPoint</Application>
  <PresentationFormat>Widescreen</PresentationFormat>
  <Paragraphs>373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Another layer type: pooling</vt:lpstr>
      <vt:lpstr>Next: 2D convolutions</vt:lpstr>
      <vt:lpstr>2D convolution example</vt:lpstr>
      <vt:lpstr>Channels and filters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65</cp:revision>
  <dcterms:created xsi:type="dcterms:W3CDTF">2025-09-24T09:34:21Z</dcterms:created>
  <dcterms:modified xsi:type="dcterms:W3CDTF">2025-10-01T10:08:11Z</dcterms:modified>
</cp:coreProperties>
</file>