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63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285" r:id="rId26"/>
    <p:sldId id="321" r:id="rId27"/>
    <p:sldId id="32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71"/>
  </p:normalViewPr>
  <p:slideViewPr>
    <p:cSldViewPr snapToGrid="0">
      <p:cViewPr varScale="1">
        <p:scale>
          <a:sx n="173" d="100"/>
          <a:sy n="173" d="100"/>
        </p:scale>
        <p:origin x="2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0.7</c:v>
                </c:pt>
                <c:pt idx="2">
                  <c:v>0.4</c:v>
                </c:pt>
                <c:pt idx="3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D-1C46-97E7-DB26E24855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D-1C46-97E7-DB26E24855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(B)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F1</c:v>
                </c:pt>
                <c:pt idx="1">
                  <c:v>F2</c:v>
                </c:pt>
                <c:pt idx="2">
                  <c:v>F3</c:v>
                </c:pt>
                <c:pt idx="3">
                  <c:v>F4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7.9999999999999988E-2</c:v>
                </c:pt>
                <c:pt idx="1">
                  <c:v>0.18000000000000005</c:v>
                </c:pt>
                <c:pt idx="2">
                  <c:v>0.32000000000000006</c:v>
                </c:pt>
                <c:pt idx="3">
                  <c:v>1.999999999999999E-2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DD-1C46-97E7-DB26E2485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53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608F-6D84-479F-8AAC-5B476CF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 CNN architecture for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EF5B-2E43-3EB3-7FE1-E73D8DE2B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52587" cy="4149290"/>
          </a:xfrm>
        </p:spPr>
        <p:txBody>
          <a:bodyPr>
            <a:normAutofit/>
          </a:bodyPr>
          <a:lstStyle/>
          <a:p>
            <a:r>
              <a:rPr lang="en-US" dirty="0"/>
              <a:t>1D CNNs learn local temporal patterns in weather sequences.</a:t>
            </a:r>
          </a:p>
          <a:p>
            <a:r>
              <a:rPr lang="en-US" dirty="0"/>
              <a:t>Final dense layer outputs parameters of a probability distribution (e.g., mean and variance of a Gaussian).</a:t>
            </a:r>
          </a:p>
          <a:p>
            <a:r>
              <a:rPr lang="en-US" dirty="0"/>
              <a:t>Loss functions built from scoring rules train the network to produce calibrated distributions.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1E41BCF-0F76-7CD4-A6D9-B59F2048AACC}"/>
              </a:ext>
            </a:extLst>
          </p:cNvPr>
          <p:cNvSpPr/>
          <p:nvPr/>
        </p:nvSpPr>
        <p:spPr>
          <a:xfrm>
            <a:off x="454742" y="4560201"/>
            <a:ext cx="243840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120533-93FD-F5F9-01B7-F3E70804F6A8}"/>
              </a:ext>
            </a:extLst>
          </p:cNvPr>
          <p:cNvSpPr/>
          <p:nvPr/>
        </p:nvSpPr>
        <p:spPr>
          <a:xfrm>
            <a:off x="454742" y="4560201"/>
            <a:ext cx="243840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Input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series</a:t>
            </a:r>
            <a:endParaRPr lang="en-US" sz="1333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7146CFCE-546E-22DF-B939-A4177A14818B}"/>
              </a:ext>
            </a:extLst>
          </p:cNvPr>
          <p:cNvSpPr/>
          <p:nvPr/>
        </p:nvSpPr>
        <p:spPr>
          <a:xfrm>
            <a:off x="289314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07E6EFB8-4BB8-F22B-231D-018725298147}"/>
              </a:ext>
            </a:extLst>
          </p:cNvPr>
          <p:cNvSpPr/>
          <p:nvPr/>
        </p:nvSpPr>
        <p:spPr>
          <a:xfrm>
            <a:off x="3624662" y="4560201"/>
            <a:ext cx="195072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41588CC-C983-6C94-44B1-1F4FF3C201E9}"/>
              </a:ext>
            </a:extLst>
          </p:cNvPr>
          <p:cNvSpPr/>
          <p:nvPr/>
        </p:nvSpPr>
        <p:spPr>
          <a:xfrm>
            <a:off x="3624662" y="4560201"/>
            <a:ext cx="195072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Conv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filters</a:t>
            </a:r>
            <a:endParaRPr lang="en-US" sz="1333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57D2EDE3-E9EF-3752-0F08-C0A8382CB207}"/>
              </a:ext>
            </a:extLst>
          </p:cNvPr>
          <p:cNvSpPr/>
          <p:nvPr/>
        </p:nvSpPr>
        <p:spPr>
          <a:xfrm>
            <a:off x="557538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935DAF77-CD5D-7205-368F-5E5E47DA0E5D}"/>
              </a:ext>
            </a:extLst>
          </p:cNvPr>
          <p:cNvSpPr/>
          <p:nvPr/>
        </p:nvSpPr>
        <p:spPr>
          <a:xfrm>
            <a:off x="6306902" y="4560201"/>
            <a:ext cx="195072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56C2B89-6E29-0E18-A38F-AB71F9073FD3}"/>
              </a:ext>
            </a:extLst>
          </p:cNvPr>
          <p:cNvSpPr/>
          <p:nvPr/>
        </p:nvSpPr>
        <p:spPr>
          <a:xfrm>
            <a:off x="6306902" y="4560201"/>
            <a:ext cx="195072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Pooling</a:t>
            </a:r>
            <a:endParaRPr lang="en-US" sz="1333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B89B677F-EEA1-34CF-6763-4B2F110E079A}"/>
              </a:ext>
            </a:extLst>
          </p:cNvPr>
          <p:cNvSpPr/>
          <p:nvPr/>
        </p:nvSpPr>
        <p:spPr>
          <a:xfrm>
            <a:off x="8257622" y="4804041"/>
            <a:ext cx="609600" cy="243840"/>
          </a:xfrm>
          <a:prstGeom prst="rightArrow">
            <a:avLst/>
          </a:prstGeom>
          <a:solidFill>
            <a:srgbClr val="00427A"/>
          </a:solidFill>
          <a:ln w="1270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D5260C23-CAAC-7F6A-C065-B7BBC8EC603F}"/>
              </a:ext>
            </a:extLst>
          </p:cNvPr>
          <p:cNvSpPr/>
          <p:nvPr/>
        </p:nvSpPr>
        <p:spPr>
          <a:xfrm>
            <a:off x="8989142" y="4560201"/>
            <a:ext cx="2438400" cy="731520"/>
          </a:xfrm>
          <a:prstGeom prst="roundRect">
            <a:avLst>
              <a:gd name="adj" fmla="val 8333"/>
            </a:avLst>
          </a:prstGeom>
          <a:solidFill>
            <a:srgbClr val="00427A"/>
          </a:solidFill>
          <a:ln w="12700">
            <a:solidFill>
              <a:srgbClr val="3C6E7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838DD399-2484-712D-B027-DD84CBEF472C}"/>
              </a:ext>
            </a:extLst>
          </p:cNvPr>
          <p:cNvSpPr/>
          <p:nvPr/>
        </p:nvSpPr>
        <p:spPr>
          <a:xfrm>
            <a:off x="8989142" y="4560201"/>
            <a:ext cx="2438400" cy="731520"/>
          </a:xfrm>
          <a:prstGeom prst="rect">
            <a:avLst/>
          </a:prstGeom>
          <a:solidFill>
            <a:srgbClr val="00427A"/>
          </a:solidFill>
          <a:ln/>
        </p:spPr>
        <p:txBody>
          <a:bodyPr wrap="square" rtlCol="0" anchor="ctr"/>
          <a:lstStyle/>
          <a:p>
            <a:pPr algn="ctr"/>
            <a:r>
              <a:rPr lang="en-US" sz="1333" dirty="0">
                <a:solidFill>
                  <a:srgbClr val="FFFFFF"/>
                </a:solidFill>
              </a:rPr>
              <a:t>Dense→</a:t>
            </a:r>
            <a:endParaRPr lang="en-US" sz="1333" dirty="0"/>
          </a:p>
          <a:p>
            <a:pPr algn="ctr"/>
            <a:r>
              <a:rPr lang="en-US" sz="1333" dirty="0">
                <a:solidFill>
                  <a:srgbClr val="FFFFFF"/>
                </a:solidFill>
              </a:rPr>
              <a:t>mu, sigma</a:t>
            </a:r>
            <a:endParaRPr lang="en-US" sz="1333" dirty="0"/>
          </a:p>
        </p:txBody>
      </p:sp>
    </p:spTree>
    <p:extLst>
      <p:ext uri="{BB962C8B-B14F-4D97-AF65-F5344CB8AC3E}">
        <p14:creationId xmlns:p14="http://schemas.microsoft.com/office/powerpoint/2010/main" val="2264697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Parameterize output distribution using neural network.</a:t>
                </a:r>
              </a:p>
              <a:p>
                <a:r>
                  <a:rPr lang="en-US" dirty="0"/>
                  <a:t>For Gaussian outputs: network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LSTMs and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LSTMs capture long‑range temporal dependencies via gated units.</a:t>
            </a:r>
          </a:p>
          <a:p>
            <a:r>
              <a:rPr lang="en-US" dirty="0"/>
              <a:t>Similar to CNNs, a dense head outputs distribution parameters (mu, sigma).</a:t>
            </a:r>
          </a:p>
          <a:p>
            <a:r>
              <a:rPr lang="en-US" dirty="0"/>
              <a:t>Use scoring rule‑based losses (NLL, CRPS) to train for calibrated forecasts.</a:t>
            </a:r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F31C-22E6-797F-5357-991D72B8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9613B-D880-BE3D-A1B6-C603441A3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4935794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forward pass to output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closed‑form CRPS loss for Gaussian outputs.</a:t>
                </a:r>
              </a:p>
              <a:p>
                <a:r>
                  <a:rPr lang="en-US" dirty="0"/>
                  <a:t>Compute gradients with respect to weights by backpropagation.</a:t>
                </a:r>
              </a:p>
              <a:p>
                <a:r>
                  <a:rPr lang="en-US" dirty="0"/>
                  <a:t>Update parameters using gradient descent.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79613B-D880-BE3D-A1B6-C603441A3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4935794" cy="4149290"/>
              </a:xfrm>
              <a:blipFill>
                <a:blip r:embed="rId2"/>
                <a:stretch>
                  <a:fillRect l="-2314" t="-2439" r="-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1">
            <a:extLst>
              <a:ext uri="{FF2B5EF4-FFF2-40B4-BE49-F238E27FC236}">
                <a16:creationId xmlns:a16="http://schemas.microsoft.com/office/drawing/2014/main" id="{957ACE48-EF72-47A0-C470-A13F484ADB0B}"/>
              </a:ext>
            </a:extLst>
          </p:cNvPr>
          <p:cNvSpPr/>
          <p:nvPr/>
        </p:nvSpPr>
        <p:spPr>
          <a:xfrm>
            <a:off x="6268065" y="2026920"/>
            <a:ext cx="5730240" cy="2804160"/>
          </a:xfrm>
          <a:prstGeom prst="roundRect">
            <a:avLst>
              <a:gd name="adj" fmla="val 2174"/>
            </a:avLst>
          </a:prstGeom>
          <a:solidFill>
            <a:srgbClr val="F2F5F7"/>
          </a:solidFill>
          <a:ln w="12700">
            <a:solidFill>
              <a:schemeClr val="accent1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DCAEF66-EE4C-03EB-3852-06613EA79C81}"/>
              </a:ext>
            </a:extLst>
          </p:cNvPr>
          <p:cNvSpPr/>
          <p:nvPr/>
        </p:nvSpPr>
        <p:spPr>
          <a:xfrm>
            <a:off x="6329025" y="2087880"/>
            <a:ext cx="5608320" cy="2682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x: batch of input sequences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y: batch of observations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theta: weights of CNN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epoch in range(E):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forward pass: compute mu, sigma from CNN(x, theta)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mu, sigma = cnn_forward(x, theta)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compute CRPS using closed form for Gaussian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loss = mean(crps_gaussian(mu, sigma, y))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backward pass: compute gradients dloss/dtheta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grad = cnn_backward(x, mu, sigma, y)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update weights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theta = theta - alpha * grad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18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E9070-712D-3C71-111B-D98A867A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2959-7412-5E8D-A206-69C8F1DB3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74A4-C291-DD4C-632E-79207282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calibration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67528-3B0E-FCC6-F57F-D1EDC455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deterministic models (mean forecasts)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3FA9-D37A-F485-9E40-383A2A20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and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DDEEE-A6B5-0765-CE2C-5A0E53A41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Window size: number of past days fed into the network.</a:t>
            </a:r>
          </a:p>
          <a:p>
            <a:r>
              <a:rPr lang="en-US" dirty="0"/>
              <a:t>Network depth &amp; filters: number of convolutional layers and LSTM units.</a:t>
            </a:r>
          </a:p>
          <a:p>
            <a:r>
              <a:rPr lang="en-US" b="1" dirty="0"/>
              <a:t>Output distribution type: Gaussian, mixture, quantile regression</a:t>
            </a:r>
            <a:r>
              <a:rPr lang="en-US" dirty="0"/>
              <a:t>.</a:t>
            </a:r>
          </a:p>
          <a:p>
            <a:r>
              <a:rPr lang="en-US" dirty="0"/>
              <a:t>Scoring rule: choose NLL, CRPS, or quantile loss depending on the application.</a:t>
            </a:r>
          </a:p>
          <a:p>
            <a:r>
              <a:rPr lang="en-US" dirty="0"/>
              <a:t>Learning rate &amp; </a:t>
            </a:r>
            <a:r>
              <a:rPr lang="en-US" dirty="0" err="1"/>
              <a:t>regularisation</a:t>
            </a:r>
            <a:r>
              <a:rPr lang="en-US" dirty="0"/>
              <a:t>: optimize using validation data.</a:t>
            </a:r>
          </a:p>
        </p:txBody>
      </p:sp>
    </p:spTree>
    <p:extLst>
      <p:ext uri="{BB962C8B-B14F-4D97-AF65-F5344CB8AC3E}">
        <p14:creationId xmlns:p14="http://schemas.microsoft.com/office/powerpoint/2010/main" val="262998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C9C5-9AA1-F10B-A436-D0F5F03E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in weather and climate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5A23-21CC-16C0-2F89-9A6B42A1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&amp; precipitation forecasting for energy demand.</a:t>
            </a:r>
          </a:p>
          <a:p>
            <a:r>
              <a:rPr lang="en-US" dirty="0"/>
              <a:t>Wind speed forecasts for renewable power integration.</a:t>
            </a:r>
          </a:p>
          <a:p>
            <a:r>
              <a:rPr lang="en-US" dirty="0"/>
              <a:t>Flood risk and extreme event prediction using tail‑focused distributions.</a:t>
            </a:r>
          </a:p>
          <a:p>
            <a:r>
              <a:rPr lang="en-US" dirty="0"/>
              <a:t>Ensemble postprocessing for numerical weather prediction models.</a:t>
            </a:r>
          </a:p>
        </p:txBody>
      </p:sp>
    </p:spTree>
    <p:extLst>
      <p:ext uri="{BB962C8B-B14F-4D97-AF65-F5344CB8AC3E}">
        <p14:creationId xmlns:p14="http://schemas.microsoft.com/office/powerpoint/2010/main" val="257624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Computational cost of training CRPS/NLL losses for large models.</a:t>
            </a:r>
          </a:p>
          <a:p>
            <a:r>
              <a:rPr lang="en-US" dirty="0"/>
              <a:t>Interpretability and communicating probabilistic forecasts to stakeholders.</a:t>
            </a:r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57FE-53ED-A59E-9AA1-EB3051E8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2C20-5B61-42C3-7BE4-F0B151FE8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Normalize inputs and </a:t>
            </a:r>
            <a:r>
              <a:rPr lang="en-US" dirty="0" err="1"/>
              <a:t>standardise</a:t>
            </a:r>
            <a:r>
              <a:rPr lang="en-US" dirty="0"/>
              <a:t> target variables.</a:t>
            </a:r>
          </a:p>
          <a:p>
            <a:r>
              <a:rPr lang="en-US" dirty="0"/>
              <a:t>Use early stopping and cross‑validation to prevent overfitting.</a:t>
            </a:r>
          </a:p>
          <a:p>
            <a:r>
              <a:rPr lang="en-US" dirty="0"/>
              <a:t>Evaluate with multiple scoring rules and calibration diagnostics.</a:t>
            </a:r>
          </a:p>
          <a:p>
            <a:r>
              <a:rPr lang="en-US" dirty="0"/>
              <a:t>Calibrate deterministic models using isotonic regression or Platt scaling when appropriate.</a:t>
            </a:r>
          </a:p>
          <a:p>
            <a:r>
              <a:rPr lang="en-US" dirty="0"/>
              <a:t>Communicate probabilistic forecasts with clear </a:t>
            </a:r>
            <a:r>
              <a:rPr lang="en-US" dirty="0" err="1"/>
              <a:t>visualisations</a:t>
            </a:r>
            <a:r>
              <a:rPr lang="en-US" dirty="0"/>
              <a:t> (intervals, fan charts, reliability diagrams).</a:t>
            </a:r>
          </a:p>
        </p:txBody>
      </p:sp>
    </p:spTree>
    <p:extLst>
      <p:ext uri="{BB962C8B-B14F-4D97-AF65-F5344CB8AC3E}">
        <p14:creationId xmlns:p14="http://schemas.microsoft.com/office/powerpoint/2010/main" val="135273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FCEE-A130-1F3D-3293-9C5D4EB6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Graph Attention Network with probabilistic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80169-9AAE-0C4F-6635-EBC142326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6C1E7-2B32-B034-1982-561CE343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387A-42B5-EF1B-B37A-8CCEDA422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models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D6EA223A-D588-606D-CD1E-E67E4E686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85188"/>
              </p:ext>
            </p:extLst>
          </p:nvPr>
        </p:nvGraphicFramePr>
        <p:xfrm>
          <a:off x="838200" y="1905000"/>
          <a:ext cx="9677400" cy="3048000"/>
        </p:xfrm>
        <a:graphic>
          <a:graphicData uri="http://schemas.openxmlformats.org/drawingml/2006/table">
            <a:tbl>
              <a:tblPr/>
              <a:tblGrid>
                <a:gridCol w="1324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4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Model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</a:rPr>
                        <a:t>Limitations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Captures long‑range dependencies; simple to implement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May overfit; training slower; calibration depends on output layer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Highly parallel; captures global context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Requires larger data; heavier compute; may need calibration tricks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CNN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Efficient; learns local patterns; robust to noise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Limited long‑range context; may need multiple layers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GNN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Handles spatial relations (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</a:rPr>
                        <a:t>ie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 weather stations); message passing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Graph construction overhead; more complex frameworks</a:t>
                      </a:r>
                      <a:endParaRPr lang="en-US" sz="11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653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(Download the ERA5 1 degree data set from XXX)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graph attention network to predict multiple variables across multiple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small!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4665423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7065" cy="4149290"/>
          </a:xfrm>
        </p:spPr>
        <p:txBody>
          <a:bodyPr>
            <a:normAutofit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)=∑(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)^2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)=−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b>
                                  <m:sSub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∫</m:t>
                                </m:r>
                                <m:sSup>
                                  <m:sSupPr>
                                    <m:ctrlPr>
                                      <a:rPr lang="en-US" sz="120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𝐹</m:t>
                                            </m:r>
                                          </m:e>
                                          <m:sub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2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  <m:d>
                                          <m:dPr>
                                            <m:ctrlP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1200" i="1" dirty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IE" sz="1200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A5CB185-D895-A603-E9F9-E8C77334F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4530314"/>
                  </p:ext>
                </p:extLst>
              </p:nvPr>
            </p:nvGraphicFramePr>
            <p:xfrm>
              <a:off x="7378618" y="1935480"/>
              <a:ext cx="4267200" cy="2987040"/>
            </p:xfrm>
            <a:graphic>
              <a:graphicData uri="http://schemas.openxmlformats.org/drawingml/2006/table">
                <a:tbl>
                  <a:tblPr/>
                  <a:tblGrid>
                    <a:gridCol w="76986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781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Rule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Definition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b="1" dirty="0">
                              <a:solidFill>
                                <a:srgbClr val="000000"/>
                              </a:solidFill>
                            </a:rPr>
                            <a:t>Properties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Brier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52239" r="-53889" b="-204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Quadratic, strictly proper, for discrete outcomes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Log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150000" r="-53889" b="-10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sensitive to tail probabilities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5344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CRPS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889" t="-253731" r="-53889" b="-29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200" dirty="0">
                              <a:solidFill>
                                <a:srgbClr val="000000"/>
                              </a:solidFill>
                            </a:rPr>
                            <a:t>Strictly proper, extension of MAE to distributions</a:t>
                          </a:r>
                          <a:endParaRPr lang="en-US" sz="12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</p:spPr>
            <p:txBody>
              <a:bodyPr/>
              <a:lstStyle/>
              <a:p>
                <a:r>
                  <a:rPr lang="en-US" dirty="0"/>
                  <a:t>Measures squared error between predicted probabilities and outcomes for binary/multiclass 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083277" cy="4149290"/>
              </a:xfrm>
              <a:blipFill>
                <a:blip r:embed="rId2"/>
                <a:stretch>
                  <a:fillRect l="-2244" t="-2439" r="-2743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CC77B75B-EC84-5756-5EC3-23A56D524E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378605"/>
              </p:ext>
            </p:extLst>
          </p:nvPr>
        </p:nvGraphicFramePr>
        <p:xfrm>
          <a:off x="6554675" y="1825625"/>
          <a:ext cx="51206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Evaluates the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/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 err="1"/>
                  <a:t>sd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83826" cy="4149290"/>
              </a:xfrm>
              <a:blipFill>
                <a:blip r:embed="rId2"/>
                <a:stretch>
                  <a:fillRect l="-1974" t="-3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E" sz="14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300" b="1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𝑳𝒐𝒈𝑺𝒄𝒐𝒓𝒆</m:t>
                                </m:r>
                              </m:oMath>
                            </m:oMathPara>
                          </a14:m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0">
                <a:extLst>
                  <a:ext uri="{FF2B5EF4-FFF2-40B4-BE49-F238E27FC236}">
                    <a16:creationId xmlns:a16="http://schemas.microsoft.com/office/drawing/2014/main" id="{763CCC92-9743-6AD7-7023-78132138DA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0631243"/>
                  </p:ext>
                </p:extLst>
              </p:nvPr>
            </p:nvGraphicFramePr>
            <p:xfrm>
              <a:off x="6820146" y="2575560"/>
              <a:ext cx="4876800" cy="853440"/>
            </p:xfrm>
            <a:graphic>
              <a:graphicData uri="http://schemas.openxmlformats.org/drawingml/2006/table">
                <a:tbl>
                  <a:tblPr/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2" r="-301042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r="-197938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083" r="-100000" b="-10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083" b="-1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4.5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5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300" dirty="0">
                              <a:solidFill>
                                <a:srgbClr val="000000"/>
                              </a:solidFill>
                            </a:rPr>
                            <a:t>0.891</a:t>
                          </a:r>
                          <a:endParaRPr lang="en-US" sz="1300" dirty="0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A234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93542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Alternative expectation form: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 − 0.5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93542" cy="4149290"/>
              </a:xfrm>
              <a:blipFill>
                <a:blip r:embed="rId2"/>
                <a:stretch>
                  <a:fillRect l="-1875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B388-2975-45E4-3E21-A6569039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CRPS: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1D274-8A4B-2933-F4AD-82754FB4C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71768" cy="4149290"/>
          </a:xfrm>
        </p:spPr>
        <p:txBody>
          <a:bodyPr>
            <a:normAutofit/>
          </a:bodyPr>
          <a:lstStyle/>
          <a:p>
            <a:r>
              <a:rPr lang="en-US" dirty="0"/>
              <a:t>Consider a forecast with two equiprobable outcomes {2, 5} and an observation y = 4.</a:t>
            </a:r>
          </a:p>
          <a:p>
            <a:r>
              <a:rPr lang="en-US" dirty="0"/>
              <a:t>Using the expectation form: CRPS = E|X−y| − 0.5 E|X−X|.</a:t>
            </a:r>
          </a:p>
          <a:p>
            <a:r>
              <a:rPr lang="en-US" dirty="0"/>
              <a:t>Computed CRPS = 0.750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11F2FC8D-5CE7-5E92-189A-B934F4DD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06476"/>
              </p:ext>
            </p:extLst>
          </p:nvPr>
        </p:nvGraphicFramePr>
        <p:xfrm>
          <a:off x="6348198" y="2455115"/>
          <a:ext cx="3916680" cy="1280160"/>
        </p:xfrm>
        <a:graphic>
          <a:graphicData uri="http://schemas.openxmlformats.org/drawingml/2006/table">
            <a:tbl>
              <a:tblPr/>
              <a:tblGrid>
                <a:gridCol w="932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2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Outcome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|X−y|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Pairwise terms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1200" dirty="0"/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27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1303</Words>
  <Application>Microsoft Macintosh PowerPoint</Application>
  <PresentationFormat>Widescreen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Brier score</vt:lpstr>
      <vt:lpstr>Logarithmic score</vt:lpstr>
      <vt:lpstr>Continuous ranked probability score (CRPS)</vt:lpstr>
      <vt:lpstr>CRPS: example</vt:lpstr>
      <vt:lpstr>Calibration and sharpness</vt:lpstr>
      <vt:lpstr>Example CNN architecture for probabilistic forecasting</vt:lpstr>
      <vt:lpstr>Probabilistic Output Layers</vt:lpstr>
      <vt:lpstr>LSTMs and probabilistic forecasting</vt:lpstr>
      <vt:lpstr>Forward pass implementation</vt:lpstr>
      <vt:lpstr>Example using Pytorch</vt:lpstr>
      <vt:lpstr>Pytorch results</vt:lpstr>
      <vt:lpstr>Pytorch calibration diagnostics</vt:lpstr>
      <vt:lpstr>Model averaging and ensembles</vt:lpstr>
      <vt:lpstr>Hyperparameters and tuning</vt:lpstr>
      <vt:lpstr>Other approaches</vt:lpstr>
      <vt:lpstr>Applications in weather and climate</vt:lpstr>
      <vt:lpstr>Limitations</vt:lpstr>
      <vt:lpstr>Best practice</vt:lpstr>
      <vt:lpstr>Case study: Graph Attention Network with probabilistic outputs</vt:lpstr>
      <vt:lpstr>Comparison of models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107</cp:revision>
  <dcterms:created xsi:type="dcterms:W3CDTF">2025-09-24T09:34:21Z</dcterms:created>
  <dcterms:modified xsi:type="dcterms:W3CDTF">2025-09-29T14:00:58Z</dcterms:modified>
</cp:coreProperties>
</file>