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93" r:id="rId4"/>
    <p:sldId id="294" r:id="rId5"/>
    <p:sldId id="295" r:id="rId6"/>
    <p:sldId id="296" r:id="rId7"/>
    <p:sldId id="297" r:id="rId8"/>
    <p:sldId id="299" r:id="rId9"/>
    <p:sldId id="300" r:id="rId10"/>
    <p:sldId id="301" r:id="rId11"/>
    <p:sldId id="320" r:id="rId12"/>
    <p:sldId id="302" r:id="rId13"/>
    <p:sldId id="303" r:id="rId14"/>
    <p:sldId id="304" r:id="rId15"/>
    <p:sldId id="305" r:id="rId16"/>
    <p:sldId id="306" r:id="rId17"/>
    <p:sldId id="298" r:id="rId18"/>
    <p:sldId id="307" r:id="rId19"/>
    <p:sldId id="308" r:id="rId20"/>
    <p:sldId id="309" r:id="rId21"/>
    <p:sldId id="311" r:id="rId22"/>
    <p:sldId id="312" r:id="rId23"/>
    <p:sldId id="314" r:id="rId24"/>
    <p:sldId id="315" r:id="rId25"/>
    <p:sldId id="316" r:id="rId26"/>
    <p:sldId id="317" r:id="rId27"/>
    <p:sldId id="318" r:id="rId28"/>
    <p:sldId id="319" r:id="rId29"/>
    <p:sldId id="285" r:id="rId30"/>
    <p:sldId id="321" r:id="rId31"/>
    <p:sldId id="32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49"/>
    <a:srgbClr val="00427A"/>
    <a:srgbClr val="00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59"/>
    <p:restoredTop sz="94671"/>
  </p:normalViewPr>
  <p:slideViewPr>
    <p:cSldViewPr snapToGrid="0">
      <p:cViewPr varScale="1">
        <p:scale>
          <a:sx n="173" d="100"/>
          <a:sy n="173" d="100"/>
        </p:scale>
        <p:origin x="2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685EE-3D40-0A4E-BB88-46887330FC0A}" type="datetimeFigureOut">
              <a:rPr lang="en-US" smtClean="0"/>
              <a:t>10/3/25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52F2A-FA59-1746-ABA5-28C394E5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Skip connections (also called </a:t>
            </a:r>
            <a:r>
              <a:rPr lang="en-IE" b="1" dirty="0"/>
              <a:t>residual connections</a:t>
            </a:r>
            <a:r>
              <a:rPr lang="en-IE" dirty="0"/>
              <a:t>) are links in a neural network that </a:t>
            </a:r>
            <a:r>
              <a:rPr lang="en-IE" b="1" dirty="0"/>
              <a:t>bypass one or more layers</a:t>
            </a:r>
            <a:r>
              <a:rPr lang="en-IE" dirty="0"/>
              <a:t> and feed the input of a layer directly into a later layer.</a:t>
            </a:r>
          </a:p>
          <a:p>
            <a:r>
              <a:rPr lang="en-IE" dirty="0"/>
              <a:t>Instead of passing data strictly layer by layer in sequence, you "skip over" intermediate transformations and add (or sometimes concatenate) the earlier signal to the later output.</a:t>
            </a:r>
          </a:p>
          <a:p>
            <a:endParaRPr lang="en-US" dirty="0"/>
          </a:p>
          <a:p>
            <a:r>
              <a:rPr lang="en-IE" b="1" dirty="0"/>
              <a:t>Why are they used?</a:t>
            </a:r>
          </a:p>
          <a:p>
            <a:r>
              <a:rPr lang="en-IE" b="1" dirty="0"/>
              <a:t>Solve vanishing gradient problem</a:t>
            </a:r>
            <a:br>
              <a:rPr lang="en-IE" dirty="0"/>
            </a:br>
            <a:r>
              <a:rPr lang="en-IE" dirty="0"/>
              <a:t>By providing a shorter path for gradients during backpropagation, skip connections help signals propagate more effectively in very deep networks.</a:t>
            </a:r>
          </a:p>
          <a:p>
            <a:r>
              <a:rPr lang="en-IE" b="1" dirty="0"/>
              <a:t>Stabilize training</a:t>
            </a:r>
            <a:br>
              <a:rPr lang="en-IE" dirty="0"/>
            </a:br>
            <a:r>
              <a:rPr lang="en-IE" dirty="0"/>
              <a:t>They make optimization easier because the network can "choose" to learn the identity function (just pass information forward) if deeper transformations are not useful.</a:t>
            </a:r>
          </a:p>
          <a:p>
            <a:r>
              <a:rPr lang="en-IE" b="1" dirty="0"/>
              <a:t>Improve accuracy</a:t>
            </a:r>
            <a:br>
              <a:rPr lang="en-IE" dirty="0"/>
            </a:br>
            <a:r>
              <a:rPr lang="en-IE" dirty="0"/>
              <a:t>They allow the model to combine both low-level and high-level features, which is especially useful in computer vision and sequence models.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52F2A-FA59-1746-ABA5-28C394E5ED0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35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lou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402DD8C-B513-A24F-856F-6B1204A1084C}" type="datetime3">
              <a:rPr lang="en-IE" smtClean="0"/>
              <a:t>3 October 2025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8403D-CA02-EE11-96CC-8E09913F64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2410"/>
            <a:ext cx="4921049" cy="30235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DEDBC2-BC30-A9CA-49BA-CCA6F9CEB8A7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Andrew Parnell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8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medi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67D2C-5176-1ED3-A328-C37831632F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52165" y="3305069"/>
            <a:ext cx="8928728" cy="3552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83037B-3C53-AD11-3C53-4E910F029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5" y="0"/>
            <a:ext cx="12188825" cy="685978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433CFB9-3CD0-7249-3875-4CDCC326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04C136-FB56-3E5C-714E-C7C451450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619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C7DCCB-0C89-D983-30F6-838DCED371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66117" y="656799"/>
            <a:ext cx="11071312" cy="6201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480F3-BC76-00B6-24D5-C07DB00D84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9" y="251012"/>
            <a:ext cx="12188821" cy="6859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57DC5C-07B9-1D3E-E60F-4C4449E4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38B3-4A13-4988-0617-30422C75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rgbClr val="00959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0134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8423E0-7FF4-AD5A-A90B-2A9E4134C1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088573" y="1468037"/>
            <a:ext cx="9622971" cy="5389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E33A7B-C77A-0333-901F-1F517FC127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6" y="0"/>
            <a:ext cx="12188821" cy="685978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AE34A2-289C-9C29-7331-CFD9F1AE7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389" y="1060256"/>
            <a:ext cx="6336026" cy="3668564"/>
          </a:xfrm>
        </p:spPr>
        <p:txBody>
          <a:bodyPr>
            <a:normAutofit/>
          </a:bodyPr>
          <a:lstStyle>
            <a:lvl1pPr marL="0" indent="0" algn="r">
              <a:buNone/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02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5EAAC-03A2-8D88-C693-5373EC4D99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1140"/>
            <a:ext cx="4921049" cy="3023526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4B1C4E6-D34A-5D40-8468-DD831C2F8A2D}" type="datetime3">
              <a:rPr lang="en-IE" smtClean="0"/>
              <a:t>3 October 2025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BF4638-05BC-68BF-F886-C5874806A86A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Presentation</a:t>
            </a:r>
            <a:r>
              <a:rPr lang="en-GB" sz="3200" b="0" dirty="0">
                <a:solidFill>
                  <a:schemeClr val="bg1"/>
                </a:solidFill>
              </a:rPr>
              <a:t> subtitle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FE3EDE-25F4-E49F-B1D6-86A03CE1B128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rgbClr val="00427A"/>
                </a:solidFill>
              </a:rPr>
              <a:t>Presentation</a:t>
            </a:r>
            <a:r>
              <a:rPr lang="en-GB" sz="3200" b="0" dirty="0">
                <a:solidFill>
                  <a:srgbClr val="00427A"/>
                </a:solidFill>
              </a:rPr>
              <a:t> subtitle</a:t>
            </a:r>
            <a:endParaRPr lang="en-US" sz="3200" b="0" dirty="0">
              <a:solidFill>
                <a:srgbClr val="00427A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00959F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427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73BD204-E1E8-EA49-A9F1-1BFFFCE3B5E1}" type="datetime3">
              <a:rPr lang="en-IE" smtClean="0"/>
              <a:t>3 October 2025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57DE2-DEBB-B17B-3186-6B7F239D4C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70858" y="764010"/>
            <a:ext cx="4921049" cy="30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6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36AE-C30A-53BD-4925-C496BE6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65C0-0ACE-3E63-95B9-D176766F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1563B-497A-31DF-3662-C17ACF7D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0AD6-AAEF-8A4F-2919-ED9A3F9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2AFB-F4C4-719F-41DE-8454632E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35495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AA946-8443-8B80-0497-6EB6FAAD0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1E3E-2DD5-AE03-E092-6934E2C4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6B2A-3B08-3B49-5EC6-5F1CF60C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8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B63-89BA-5DA1-ABAC-95F64446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C219-68C6-906B-6B38-F56C88CEA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5E0A4-A8B0-2CA7-E857-19478981F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4EDF8-107F-48D4-9168-40854449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7297-368B-D76D-B573-F2EA9B4F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21E6-E145-FB62-1B42-F05F62D3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A92D5-85D4-798F-6073-C1BBC39E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1B856-F9DF-6501-6837-20D15C2F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B62E2-EFD1-BADE-5ADC-CDA692DD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CE0D8-9D28-4B5B-E0D8-6FD104DE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Turquio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F105-7039-1C6D-7FC1-89C7ACEF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8348602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9D1A-B681-480B-51E4-53A881918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439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40C0-73B3-BCF7-0724-038E70BF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6D448-5D41-D2C8-31F6-3E2418064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348602" cy="4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3E6A-37C4-5F0F-726D-1ACD6A231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18356"/>
            <a:ext cx="2975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0BB7-8BAA-0B2D-4F0A-22069252A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65096" y="6118356"/>
            <a:ext cx="1921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62" r:id="rId9"/>
    <p:sldLayoutId id="2147483664" r:id="rId10"/>
    <p:sldLayoutId id="2147483665" r:id="rId11"/>
    <p:sldLayoutId id="214748366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959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231n.github.io/convolutional-networks/#:~:text=Convolutional%20Neural%20Networks%20are%20very,and%20all%20the%20tips%2Ftricks%20w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s231n.github.io/convolutional-networks/#:~:text=Example%20Architecture%3A%20Overview,In%20more%20detai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127A-D7C1-984F-9005-D54B2E23A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Class 4: Deep and Convolutional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2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6F85D5-94E3-A349-96C8-2AABD7AE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Convolutional NNs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B6B7B-0645-F81C-3340-B5FAE257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commonly (but not exclusively) used when the inputs are rectangular</a:t>
            </a:r>
          </a:p>
          <a:p>
            <a:r>
              <a:rPr lang="en-US" dirty="0"/>
              <a:t>e.g. spatial data, images, sound files</a:t>
            </a:r>
          </a:p>
          <a:p>
            <a:r>
              <a:rPr lang="en-US" dirty="0"/>
              <a:t>Interested in the relationship between the ‘pixels’ in the image</a:t>
            </a:r>
          </a:p>
          <a:p>
            <a:r>
              <a:rPr lang="en-US" dirty="0"/>
              <a:t>Try to extract interesting features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C9D895-0FDE-E99B-8169-97D469E6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98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0823-A943-6031-E4DA-018B9E3B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B4730-14E5-EE48-2C82-4A4D8953F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6507" cy="41492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Image classification: </a:t>
            </a:r>
            <a:r>
              <a:rPr lang="en-US" dirty="0" err="1"/>
              <a:t>recognise</a:t>
            </a:r>
            <a:r>
              <a:rPr lang="en-US" dirty="0"/>
              <a:t> objects in photos (e.g. muffins vs. dogs).</a:t>
            </a:r>
          </a:p>
          <a:p>
            <a:r>
              <a:rPr lang="en-US" dirty="0"/>
              <a:t>Object detection: locate bounding boxes and labels in scenes.</a:t>
            </a:r>
          </a:p>
          <a:p>
            <a:r>
              <a:rPr lang="en-US" dirty="0"/>
              <a:t>Semantic segmentation: assign a class to every pixel.</a:t>
            </a:r>
          </a:p>
          <a:p>
            <a:r>
              <a:rPr lang="en-US" dirty="0"/>
              <a:t>Audio and speech: 1D convolutions process waveforms for speech recognition.</a:t>
            </a:r>
          </a:p>
          <a:p>
            <a:r>
              <a:rPr lang="en-US" dirty="0"/>
              <a:t>Time series &amp; natural language: sequence models combine convolutions with recurrent layers or transformers.</a:t>
            </a:r>
          </a:p>
        </p:txBody>
      </p:sp>
      <p:pic>
        <p:nvPicPr>
          <p:cNvPr id="1026" name="Picture 2" descr="Chihuahua or muffin? My search for the best computer vision API">
            <a:extLst>
              <a:ext uri="{FF2B5EF4-FFF2-40B4-BE49-F238E27FC236}">
                <a16:creationId xmlns:a16="http://schemas.microsoft.com/office/drawing/2014/main" id="{AA8964B2-3804-DF6C-D511-E164C7B79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218" y="1825624"/>
            <a:ext cx="4012045" cy="403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E1CE2-FB82-D69B-D590-C2CE8653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3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5C05FD-5247-FF0A-1AD8-FC94C4A5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convolutional layers?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8CB039C-8C95-6303-EF92-8B9BF90F68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Convolutional layers exploit local connectivity and parameter sharing.</a:t>
                </a:r>
              </a:p>
              <a:p>
                <a:r>
                  <a:rPr lang="en-US" dirty="0"/>
                  <a:t>Instead of learning a weight for every input pixel, a small filter is applied across the entire input — greatly reducing the number of parameters.</a:t>
                </a:r>
              </a:p>
              <a:p>
                <a:r>
                  <a:rPr lang="en-US" dirty="0"/>
                  <a:t>Usually the convolutional layer sizes are powers of 2, e.g.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64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64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r>
                  <a:rPr lang="en-IE" dirty="0"/>
                  <a:t> for computational efficiency.</a:t>
                </a:r>
              </a:p>
              <a:p>
                <a:r>
                  <a:rPr lang="en-US" dirty="0"/>
                  <a:t>Can chain these layers together for richer learning of the structure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8CB039C-8C95-6303-EF92-8B9BF90F68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 r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D8E0F6-5A41-7EE6-AD35-B86FE4F6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24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99E1-813C-4F0F-8585-4CD2770A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1D convolutional layer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12A42-2F6F-75EF-97A0-0B9E40A46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1D convolution slides a small filter over a 1D signal.</a:t>
            </a:r>
          </a:p>
          <a:p>
            <a:r>
              <a:rPr lang="en-US" dirty="0"/>
              <a:t>At each position the dot product between the filter and the current window of the signal is computed, producing a new feature.</a:t>
            </a:r>
          </a:p>
          <a:p>
            <a:r>
              <a:rPr lang="en-US" dirty="0"/>
              <a:t>This operation introduces locality and parameter sharing — the same filter is reused across positions.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Shape 2">
            <a:extLst>
              <a:ext uri="{FF2B5EF4-FFF2-40B4-BE49-F238E27FC236}">
                <a16:creationId xmlns:a16="http://schemas.microsoft.com/office/drawing/2014/main" id="{E9F63EF4-ECA7-A9F9-9C99-5C9C9BD6C8A4}"/>
              </a:ext>
            </a:extLst>
          </p:cNvPr>
          <p:cNvSpPr/>
          <p:nvPr/>
        </p:nvSpPr>
        <p:spPr>
          <a:xfrm>
            <a:off x="1129364" y="4694755"/>
            <a:ext cx="54864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3" name="Text 3">
            <a:extLst>
              <a:ext uri="{FF2B5EF4-FFF2-40B4-BE49-F238E27FC236}">
                <a16:creationId xmlns:a16="http://schemas.microsoft.com/office/drawing/2014/main" id="{B50343DB-78DF-0C75-4520-F2495A18E2CD}"/>
              </a:ext>
            </a:extLst>
          </p:cNvPr>
          <p:cNvSpPr/>
          <p:nvPr/>
        </p:nvSpPr>
        <p:spPr>
          <a:xfrm>
            <a:off x="1129364" y="484105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24" name="Shape 4">
            <a:extLst>
              <a:ext uri="{FF2B5EF4-FFF2-40B4-BE49-F238E27FC236}">
                <a16:creationId xmlns:a16="http://schemas.microsoft.com/office/drawing/2014/main" id="{866F878E-8EEC-0D0A-00B4-F5A2C2BB1148}"/>
              </a:ext>
            </a:extLst>
          </p:cNvPr>
          <p:cNvSpPr/>
          <p:nvPr/>
        </p:nvSpPr>
        <p:spPr>
          <a:xfrm>
            <a:off x="1678004" y="4694755"/>
            <a:ext cx="54864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5" name="Text 5">
            <a:extLst>
              <a:ext uri="{FF2B5EF4-FFF2-40B4-BE49-F238E27FC236}">
                <a16:creationId xmlns:a16="http://schemas.microsoft.com/office/drawing/2014/main" id="{5F0F3F97-0B42-BF36-C29A-36CFB1024F90}"/>
              </a:ext>
            </a:extLst>
          </p:cNvPr>
          <p:cNvSpPr/>
          <p:nvPr/>
        </p:nvSpPr>
        <p:spPr>
          <a:xfrm>
            <a:off x="1678004" y="484105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26" name="Shape 6">
            <a:extLst>
              <a:ext uri="{FF2B5EF4-FFF2-40B4-BE49-F238E27FC236}">
                <a16:creationId xmlns:a16="http://schemas.microsoft.com/office/drawing/2014/main" id="{FCD80FFC-6CE3-506E-7A39-3398F6F90393}"/>
              </a:ext>
            </a:extLst>
          </p:cNvPr>
          <p:cNvSpPr/>
          <p:nvPr/>
        </p:nvSpPr>
        <p:spPr>
          <a:xfrm>
            <a:off x="2226644" y="4694755"/>
            <a:ext cx="54864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7" name="Text 7">
            <a:extLst>
              <a:ext uri="{FF2B5EF4-FFF2-40B4-BE49-F238E27FC236}">
                <a16:creationId xmlns:a16="http://schemas.microsoft.com/office/drawing/2014/main" id="{CBBAA36C-4F30-4A87-C5CB-8F4FABDD146F}"/>
              </a:ext>
            </a:extLst>
          </p:cNvPr>
          <p:cNvSpPr/>
          <p:nvPr/>
        </p:nvSpPr>
        <p:spPr>
          <a:xfrm>
            <a:off x="2226644" y="484105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3</a:t>
            </a:r>
          </a:p>
        </p:txBody>
      </p:sp>
      <p:sp>
        <p:nvSpPr>
          <p:cNvPr id="28" name="Shape 8">
            <a:extLst>
              <a:ext uri="{FF2B5EF4-FFF2-40B4-BE49-F238E27FC236}">
                <a16:creationId xmlns:a16="http://schemas.microsoft.com/office/drawing/2014/main" id="{8B2E47C3-02DA-3FAA-220E-40B5827809B5}"/>
              </a:ext>
            </a:extLst>
          </p:cNvPr>
          <p:cNvSpPr/>
          <p:nvPr/>
        </p:nvSpPr>
        <p:spPr>
          <a:xfrm>
            <a:off x="2775284" y="4694755"/>
            <a:ext cx="54864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03420E5E-846F-7724-1D38-7B7C2F6C7B9C}"/>
              </a:ext>
            </a:extLst>
          </p:cNvPr>
          <p:cNvSpPr/>
          <p:nvPr/>
        </p:nvSpPr>
        <p:spPr>
          <a:xfrm>
            <a:off x="2775284" y="484105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30" name="Shape 10">
            <a:extLst>
              <a:ext uri="{FF2B5EF4-FFF2-40B4-BE49-F238E27FC236}">
                <a16:creationId xmlns:a16="http://schemas.microsoft.com/office/drawing/2014/main" id="{DA875C1A-706E-4F78-1D73-FA69E520DFDF}"/>
              </a:ext>
            </a:extLst>
          </p:cNvPr>
          <p:cNvSpPr/>
          <p:nvPr/>
        </p:nvSpPr>
        <p:spPr>
          <a:xfrm>
            <a:off x="3323924" y="4694755"/>
            <a:ext cx="54864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1" name="Text 11">
            <a:extLst>
              <a:ext uri="{FF2B5EF4-FFF2-40B4-BE49-F238E27FC236}">
                <a16:creationId xmlns:a16="http://schemas.microsoft.com/office/drawing/2014/main" id="{045D020B-4804-1648-1E60-12FF1644E4F8}"/>
              </a:ext>
            </a:extLst>
          </p:cNvPr>
          <p:cNvSpPr/>
          <p:nvPr/>
        </p:nvSpPr>
        <p:spPr>
          <a:xfrm>
            <a:off x="3323924" y="484105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32" name="Shape 12">
            <a:extLst>
              <a:ext uri="{FF2B5EF4-FFF2-40B4-BE49-F238E27FC236}">
                <a16:creationId xmlns:a16="http://schemas.microsoft.com/office/drawing/2014/main" id="{33216D4A-1378-07F4-6C99-6BCF60086C8A}"/>
              </a:ext>
            </a:extLst>
          </p:cNvPr>
          <p:cNvSpPr/>
          <p:nvPr/>
        </p:nvSpPr>
        <p:spPr>
          <a:xfrm>
            <a:off x="1129364" y="5426275"/>
            <a:ext cx="548640" cy="548640"/>
          </a:xfrm>
          <a:prstGeom prst="rect">
            <a:avLst/>
          </a:prstGeom>
          <a:solidFill>
            <a:srgbClr val="00959F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3" name="Text 13">
            <a:extLst>
              <a:ext uri="{FF2B5EF4-FFF2-40B4-BE49-F238E27FC236}">
                <a16:creationId xmlns:a16="http://schemas.microsoft.com/office/drawing/2014/main" id="{323F9F1B-17E1-1C31-79B8-F3868FA44C61}"/>
              </a:ext>
            </a:extLst>
          </p:cNvPr>
          <p:cNvSpPr/>
          <p:nvPr/>
        </p:nvSpPr>
        <p:spPr>
          <a:xfrm>
            <a:off x="1129364" y="557257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34" name="Shape 14">
            <a:extLst>
              <a:ext uri="{FF2B5EF4-FFF2-40B4-BE49-F238E27FC236}">
                <a16:creationId xmlns:a16="http://schemas.microsoft.com/office/drawing/2014/main" id="{236BFA9F-B9ED-1363-D967-A1E353E0CA57}"/>
              </a:ext>
            </a:extLst>
          </p:cNvPr>
          <p:cNvSpPr/>
          <p:nvPr/>
        </p:nvSpPr>
        <p:spPr>
          <a:xfrm>
            <a:off x="1678004" y="5426275"/>
            <a:ext cx="548640" cy="548640"/>
          </a:xfrm>
          <a:prstGeom prst="rect">
            <a:avLst/>
          </a:prstGeom>
          <a:solidFill>
            <a:srgbClr val="00959F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5" name="Text 15">
            <a:extLst>
              <a:ext uri="{FF2B5EF4-FFF2-40B4-BE49-F238E27FC236}">
                <a16:creationId xmlns:a16="http://schemas.microsoft.com/office/drawing/2014/main" id="{8EA17520-2F9C-F62B-2A63-5DD692E94715}"/>
              </a:ext>
            </a:extLst>
          </p:cNvPr>
          <p:cNvSpPr/>
          <p:nvPr/>
        </p:nvSpPr>
        <p:spPr>
          <a:xfrm>
            <a:off x="1678004" y="557257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36" name="Shape 16">
            <a:extLst>
              <a:ext uri="{FF2B5EF4-FFF2-40B4-BE49-F238E27FC236}">
                <a16:creationId xmlns:a16="http://schemas.microsoft.com/office/drawing/2014/main" id="{38744945-8AE8-BAA2-A1E7-611E39F55394}"/>
              </a:ext>
            </a:extLst>
          </p:cNvPr>
          <p:cNvSpPr/>
          <p:nvPr/>
        </p:nvSpPr>
        <p:spPr>
          <a:xfrm>
            <a:off x="2226644" y="5426275"/>
            <a:ext cx="548640" cy="548640"/>
          </a:xfrm>
          <a:prstGeom prst="rect">
            <a:avLst/>
          </a:prstGeom>
          <a:solidFill>
            <a:srgbClr val="00959F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7" name="Text 17">
            <a:extLst>
              <a:ext uri="{FF2B5EF4-FFF2-40B4-BE49-F238E27FC236}">
                <a16:creationId xmlns:a16="http://schemas.microsoft.com/office/drawing/2014/main" id="{1AE6DF49-CDC2-AB88-2DB6-3DB39BB394EF}"/>
              </a:ext>
            </a:extLst>
          </p:cNvPr>
          <p:cNvSpPr/>
          <p:nvPr/>
        </p:nvSpPr>
        <p:spPr>
          <a:xfrm>
            <a:off x="2226644" y="557257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38" name="Text 18">
            <a:extLst>
              <a:ext uri="{FF2B5EF4-FFF2-40B4-BE49-F238E27FC236}">
                <a16:creationId xmlns:a16="http://schemas.microsoft.com/office/drawing/2014/main" id="{5F6E334C-AC41-426B-C02A-DECC33DF15C8}"/>
              </a:ext>
            </a:extLst>
          </p:cNvPr>
          <p:cNvSpPr/>
          <p:nvPr/>
        </p:nvSpPr>
        <p:spPr>
          <a:xfrm>
            <a:off x="1129364" y="4389955"/>
            <a:ext cx="3048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Input</a:t>
            </a:r>
          </a:p>
        </p:txBody>
      </p:sp>
      <p:sp>
        <p:nvSpPr>
          <p:cNvPr id="39" name="Text 19">
            <a:extLst>
              <a:ext uri="{FF2B5EF4-FFF2-40B4-BE49-F238E27FC236}">
                <a16:creationId xmlns:a16="http://schemas.microsoft.com/office/drawing/2014/main" id="{5F1541D0-4076-DAB4-EDCE-5A6848452FB4}"/>
              </a:ext>
            </a:extLst>
          </p:cNvPr>
          <p:cNvSpPr/>
          <p:nvPr/>
        </p:nvSpPr>
        <p:spPr>
          <a:xfrm>
            <a:off x="1129364" y="5150350"/>
            <a:ext cx="19507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Kernel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5099B8AC-FE6D-AF50-0409-29E2BD00D0B2}"/>
              </a:ext>
            </a:extLst>
          </p:cNvPr>
          <p:cNvSpPr/>
          <p:nvPr/>
        </p:nvSpPr>
        <p:spPr>
          <a:xfrm>
            <a:off x="2868328" y="5572579"/>
            <a:ext cx="625643" cy="243840"/>
          </a:xfrm>
          <a:prstGeom prst="rightArrow">
            <a:avLst/>
          </a:prstGeom>
          <a:solidFill>
            <a:srgbClr val="00959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989CD-61DE-58FF-B165-77B91447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81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0D205-CA3E-7EF0-538F-AF8F4E08A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8C6F-3004-12CF-2721-D25D8002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convolutional layer example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295E-D1D7-CA1D-D6C0-DE18AE7DC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348602" cy="4546299"/>
          </a:xfrm>
        </p:spPr>
        <p:txBody>
          <a:bodyPr>
            <a:normAutofit/>
          </a:bodyPr>
          <a:lstStyle/>
          <a:p>
            <a:r>
              <a:rPr lang="en-US" dirty="0"/>
              <a:t>Example: input x = [2, 0, 3, 1, −1], filter w = [1, 0, −1], stride = 1, no padding.</a:t>
            </a:r>
          </a:p>
          <a:p>
            <a:r>
              <a:rPr lang="en-US" dirty="0"/>
              <a:t>The filter slides across the signal and computes a dot product at each position.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9749"/>
                </a:solidFill>
              </a:rPr>
              <a:t>Output sequence: [−1, −1, 4]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0">
            <a:extLst>
              <a:ext uri="{FF2B5EF4-FFF2-40B4-BE49-F238E27FC236}">
                <a16:creationId xmlns:a16="http://schemas.microsoft.com/office/drawing/2014/main" id="{E1B614A7-15C3-9129-915A-370D03DEA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837780"/>
              </p:ext>
            </p:extLst>
          </p:nvPr>
        </p:nvGraphicFramePr>
        <p:xfrm>
          <a:off x="853440" y="3657600"/>
          <a:ext cx="6705600" cy="1950720"/>
        </p:xfrm>
        <a:graphic>
          <a:graphicData uri="http://schemas.openxmlformats.org/drawingml/2006/table">
            <a:tbl>
              <a:tblPr/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Position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Window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Dot product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[2, 0, 3]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2×1 + 0×0 + 3×(−1) = −1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2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[0, 3, 1]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0×1 + 3×0 + 1×(−1) = −1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[3, 1, −1]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3×1 + 1×0 + (−1)×(−1) = 4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3DDAB-32D9-AF94-C572-EB9D5E1C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78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7B20-C95B-4E49-CAA8-EB05624F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Stride and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1EFD9-572C-F125-4BDE-9CBEF8A316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374204" cy="4149290"/>
              </a:xfrm>
            </p:spPr>
            <p:txBody>
              <a:bodyPr/>
              <a:lstStyle/>
              <a:p>
                <a:r>
                  <a:rPr lang="en-US" dirty="0"/>
                  <a:t>Stride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controls how far the filter moves each step.  Padding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adds extra zeros to the input to control the output size.</a:t>
                </a:r>
              </a:p>
              <a:p>
                <a:r>
                  <a:rPr lang="en-US" dirty="0"/>
                  <a:t>Output length is given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dirty="0"/>
                  <a:t>, where W is input length and F is filter length.</a:t>
                </a:r>
              </a:p>
              <a:p>
                <a:r>
                  <a:rPr lang="en-US" dirty="0"/>
                  <a:t>In our example: W = 5, F = 3, P = 0, S = 1 → (5 − 3 + 0)/1 + 1 = 3.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1EFD9-572C-F125-4BDE-9CBEF8A316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374204" cy="4149290"/>
              </a:xfrm>
              <a:blipFill>
                <a:blip r:embed="rId2"/>
                <a:stretch>
                  <a:fillRect l="-1218" t="-2439" r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hape 2">
            <a:extLst>
              <a:ext uri="{FF2B5EF4-FFF2-40B4-BE49-F238E27FC236}">
                <a16:creationId xmlns:a16="http://schemas.microsoft.com/office/drawing/2014/main" id="{80E73A28-C32F-7129-EA2B-16D8478E4F36}"/>
              </a:ext>
            </a:extLst>
          </p:cNvPr>
          <p:cNvSpPr/>
          <p:nvPr/>
        </p:nvSpPr>
        <p:spPr>
          <a:xfrm>
            <a:off x="1248076" y="4863966"/>
            <a:ext cx="487680" cy="548640"/>
          </a:xfrm>
          <a:prstGeom prst="rect">
            <a:avLst/>
          </a:prstGeom>
          <a:solidFill>
            <a:srgbClr val="E2E2E2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A2D8298-1089-B535-FB68-B68E65A5EFCF}"/>
              </a:ext>
            </a:extLst>
          </p:cNvPr>
          <p:cNvSpPr/>
          <p:nvPr/>
        </p:nvSpPr>
        <p:spPr>
          <a:xfrm>
            <a:off x="124807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A74439B4-91F9-50A6-5A8B-344D292C3AFD}"/>
              </a:ext>
            </a:extLst>
          </p:cNvPr>
          <p:cNvSpPr/>
          <p:nvPr/>
        </p:nvSpPr>
        <p:spPr>
          <a:xfrm>
            <a:off x="1735756" y="4863966"/>
            <a:ext cx="48768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AD45D7CB-0DCE-BA68-7F43-4F4A624A7BF0}"/>
              </a:ext>
            </a:extLst>
          </p:cNvPr>
          <p:cNvSpPr/>
          <p:nvPr/>
        </p:nvSpPr>
        <p:spPr>
          <a:xfrm>
            <a:off x="173575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9" name="Shape 6">
            <a:extLst>
              <a:ext uri="{FF2B5EF4-FFF2-40B4-BE49-F238E27FC236}">
                <a16:creationId xmlns:a16="http://schemas.microsoft.com/office/drawing/2014/main" id="{DBC73302-8175-52DB-0779-1DE62215ACB3}"/>
              </a:ext>
            </a:extLst>
          </p:cNvPr>
          <p:cNvSpPr/>
          <p:nvPr/>
        </p:nvSpPr>
        <p:spPr>
          <a:xfrm>
            <a:off x="2223436" y="4863966"/>
            <a:ext cx="48768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F4535433-86BB-0B89-A72F-C771C0CEA569}"/>
              </a:ext>
            </a:extLst>
          </p:cNvPr>
          <p:cNvSpPr/>
          <p:nvPr/>
        </p:nvSpPr>
        <p:spPr>
          <a:xfrm>
            <a:off x="222343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4783FFA3-740B-21D4-605C-AF7293DA154C}"/>
              </a:ext>
            </a:extLst>
          </p:cNvPr>
          <p:cNvSpPr/>
          <p:nvPr/>
        </p:nvSpPr>
        <p:spPr>
          <a:xfrm>
            <a:off x="2711116" y="4863966"/>
            <a:ext cx="48768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30742C92-81E1-F5A9-C827-649BE577B360}"/>
              </a:ext>
            </a:extLst>
          </p:cNvPr>
          <p:cNvSpPr/>
          <p:nvPr/>
        </p:nvSpPr>
        <p:spPr>
          <a:xfrm>
            <a:off x="271111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3</a:t>
            </a:r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0884E044-E1FA-5118-E7BC-0C84AFEADDC7}"/>
              </a:ext>
            </a:extLst>
          </p:cNvPr>
          <p:cNvSpPr/>
          <p:nvPr/>
        </p:nvSpPr>
        <p:spPr>
          <a:xfrm>
            <a:off x="3198796" y="4863966"/>
            <a:ext cx="48768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D6BAFB39-71CA-FBAF-34C1-8DD9B374672F}"/>
              </a:ext>
            </a:extLst>
          </p:cNvPr>
          <p:cNvSpPr/>
          <p:nvPr/>
        </p:nvSpPr>
        <p:spPr>
          <a:xfrm>
            <a:off x="319879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15" name="Shape 12">
            <a:extLst>
              <a:ext uri="{FF2B5EF4-FFF2-40B4-BE49-F238E27FC236}">
                <a16:creationId xmlns:a16="http://schemas.microsoft.com/office/drawing/2014/main" id="{083024E1-A846-9389-94E1-19AB427B97D9}"/>
              </a:ext>
            </a:extLst>
          </p:cNvPr>
          <p:cNvSpPr/>
          <p:nvPr/>
        </p:nvSpPr>
        <p:spPr>
          <a:xfrm>
            <a:off x="3686476" y="4863966"/>
            <a:ext cx="48768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6" name="Text 13">
            <a:extLst>
              <a:ext uri="{FF2B5EF4-FFF2-40B4-BE49-F238E27FC236}">
                <a16:creationId xmlns:a16="http://schemas.microsoft.com/office/drawing/2014/main" id="{F1383907-E3F9-1B12-A5F4-D5CCF165C88B}"/>
              </a:ext>
            </a:extLst>
          </p:cNvPr>
          <p:cNvSpPr/>
          <p:nvPr/>
        </p:nvSpPr>
        <p:spPr>
          <a:xfrm>
            <a:off x="368647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17" name="Shape 14">
            <a:extLst>
              <a:ext uri="{FF2B5EF4-FFF2-40B4-BE49-F238E27FC236}">
                <a16:creationId xmlns:a16="http://schemas.microsoft.com/office/drawing/2014/main" id="{E3F350A1-C858-1659-E714-8D5631F39BCD}"/>
              </a:ext>
            </a:extLst>
          </p:cNvPr>
          <p:cNvSpPr/>
          <p:nvPr/>
        </p:nvSpPr>
        <p:spPr>
          <a:xfrm>
            <a:off x="4174156" y="4863966"/>
            <a:ext cx="487680" cy="548640"/>
          </a:xfrm>
          <a:prstGeom prst="rect">
            <a:avLst/>
          </a:prstGeom>
          <a:solidFill>
            <a:srgbClr val="E2E2E2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6C78FBE9-4038-0C9F-B063-DA3A99D88637}"/>
              </a:ext>
            </a:extLst>
          </p:cNvPr>
          <p:cNvSpPr/>
          <p:nvPr/>
        </p:nvSpPr>
        <p:spPr>
          <a:xfrm>
            <a:off x="417415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0060321D-3A23-EA9D-7638-3A661D60A549}"/>
              </a:ext>
            </a:extLst>
          </p:cNvPr>
          <p:cNvSpPr/>
          <p:nvPr/>
        </p:nvSpPr>
        <p:spPr>
          <a:xfrm>
            <a:off x="1248076" y="4559166"/>
            <a:ext cx="3657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Example padded input</a:t>
            </a:r>
          </a:p>
        </p:txBody>
      </p:sp>
      <p:sp>
        <p:nvSpPr>
          <p:cNvPr id="20" name="Shape 17">
            <a:extLst>
              <a:ext uri="{FF2B5EF4-FFF2-40B4-BE49-F238E27FC236}">
                <a16:creationId xmlns:a16="http://schemas.microsoft.com/office/drawing/2014/main" id="{CC56BF4C-F79E-01D5-5CBB-A9718C9AB1CF}"/>
              </a:ext>
            </a:extLst>
          </p:cNvPr>
          <p:cNvSpPr/>
          <p:nvPr/>
        </p:nvSpPr>
        <p:spPr>
          <a:xfrm>
            <a:off x="1248076" y="4863966"/>
            <a:ext cx="1463040" cy="548640"/>
          </a:xfrm>
          <a:prstGeom prst="roundRect">
            <a:avLst>
              <a:gd name="adj" fmla="val 22222"/>
            </a:avLst>
          </a:prstGeom>
          <a:solidFill>
            <a:srgbClr val="000000">
              <a:alpha val="0"/>
            </a:srgbClr>
          </a:solidFill>
          <a:ln w="12700">
            <a:solidFill>
              <a:srgbClr val="00427A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1" name="Shape 18">
            <a:extLst>
              <a:ext uri="{FF2B5EF4-FFF2-40B4-BE49-F238E27FC236}">
                <a16:creationId xmlns:a16="http://schemas.microsoft.com/office/drawing/2014/main" id="{C18B82E7-8A81-DD0B-89F6-EBF24D3B695E}"/>
              </a:ext>
            </a:extLst>
          </p:cNvPr>
          <p:cNvSpPr/>
          <p:nvPr/>
        </p:nvSpPr>
        <p:spPr>
          <a:xfrm>
            <a:off x="2223436" y="4863966"/>
            <a:ext cx="1463040" cy="548640"/>
          </a:xfrm>
          <a:prstGeom prst="roundRect">
            <a:avLst>
              <a:gd name="adj" fmla="val 22222"/>
            </a:avLst>
          </a:prstGeom>
          <a:solidFill>
            <a:srgbClr val="000000">
              <a:alpha val="0"/>
            </a:srgbClr>
          </a:solidFill>
          <a:ln w="12700">
            <a:solidFill>
              <a:srgbClr val="FF8C00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2" name="Shape 19">
            <a:extLst>
              <a:ext uri="{FF2B5EF4-FFF2-40B4-BE49-F238E27FC236}">
                <a16:creationId xmlns:a16="http://schemas.microsoft.com/office/drawing/2014/main" id="{8DDC0F3C-105E-D5D3-FC8E-F3E9411A5525}"/>
              </a:ext>
            </a:extLst>
          </p:cNvPr>
          <p:cNvSpPr/>
          <p:nvPr/>
        </p:nvSpPr>
        <p:spPr>
          <a:xfrm>
            <a:off x="3198796" y="4863966"/>
            <a:ext cx="1463040" cy="548640"/>
          </a:xfrm>
          <a:prstGeom prst="roundRect">
            <a:avLst>
              <a:gd name="adj" fmla="val 22222"/>
            </a:avLst>
          </a:prstGeom>
          <a:solidFill>
            <a:srgbClr val="000000">
              <a:alpha val="0"/>
            </a:srgbClr>
          </a:solidFill>
          <a:ln w="12700">
            <a:solidFill>
              <a:srgbClr val="00427A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89DC329A-24B3-0E74-B9D8-0EA6AC1F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16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28C5-32A6-730E-443D-C3A5118D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convolution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7F2E-B1FC-02F2-2214-48BFCCEDA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Locality: filters look at </a:t>
            </a:r>
            <a:r>
              <a:rPr lang="en-US" dirty="0" err="1"/>
              <a:t>neighbouring</a:t>
            </a:r>
            <a:r>
              <a:rPr lang="en-US" dirty="0"/>
              <a:t> elements instead of the entire input.</a:t>
            </a:r>
          </a:p>
          <a:p>
            <a:r>
              <a:rPr lang="en-US" dirty="0"/>
              <a:t>Parameter sharing: one set of weights is reused across the input, reducing parameters.</a:t>
            </a:r>
          </a:p>
          <a:p>
            <a:r>
              <a:rPr lang="en-US" dirty="0"/>
              <a:t>Stride &amp; padding control the output length and allow </a:t>
            </a:r>
            <a:r>
              <a:rPr lang="en-US" dirty="0" err="1"/>
              <a:t>downsampling</a:t>
            </a:r>
            <a:r>
              <a:rPr lang="en-US" dirty="0"/>
              <a:t>.</a:t>
            </a:r>
          </a:p>
          <a:p>
            <a:r>
              <a:rPr lang="en-US" dirty="0"/>
              <a:t>The same ideas extend naturally to higher‑dimensional inputs (2D, 3D, etc.).</a:t>
            </a:r>
          </a:p>
          <a:p>
            <a:r>
              <a:rPr lang="en-US" dirty="0"/>
              <a:t>Pooling layers (next slide) reduce the dimension still further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0056E-6AF4-DDFC-0070-926AAB91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08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0BB5D-8484-7D1C-8D08-E797A55A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layer type: 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9C9F0-739C-8590-1636-3F02DFDC5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9859" cy="4149290"/>
          </a:xfrm>
        </p:spPr>
        <p:txBody>
          <a:bodyPr/>
          <a:lstStyle/>
          <a:p>
            <a:r>
              <a:rPr lang="en-US" dirty="0"/>
              <a:t>Pooling </a:t>
            </a:r>
            <a:r>
              <a:rPr lang="en-US" dirty="0" err="1"/>
              <a:t>downsamples</a:t>
            </a:r>
            <a:r>
              <a:rPr lang="en-US" dirty="0"/>
              <a:t> feature maps, </a:t>
            </a:r>
            <a:r>
              <a:rPr lang="en-US" dirty="0" err="1"/>
              <a:t>summarising</a:t>
            </a:r>
            <a:r>
              <a:rPr lang="en-US" dirty="0"/>
              <a:t> local patches and reducing spatial resolution.</a:t>
            </a:r>
          </a:p>
          <a:p>
            <a:r>
              <a:rPr lang="en-US" dirty="0"/>
              <a:t>Two common types are max pooling (take the maximum) and average pooling (take the mean).</a:t>
            </a:r>
          </a:p>
          <a:p>
            <a:r>
              <a:rPr lang="en-US" dirty="0"/>
              <a:t>Pooling introduces translational invariance by discarding precise positional information.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CBE0C23E-FEBB-0F5B-FEE9-B938000427FD}"/>
              </a:ext>
            </a:extLst>
          </p:cNvPr>
          <p:cNvSpPr/>
          <p:nvPr/>
        </p:nvSpPr>
        <p:spPr>
          <a:xfrm>
            <a:off x="7228573" y="296137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B05D7F7-64FB-80ED-3244-F20602B3E2D4}"/>
              </a:ext>
            </a:extLst>
          </p:cNvPr>
          <p:cNvSpPr/>
          <p:nvPr/>
        </p:nvSpPr>
        <p:spPr>
          <a:xfrm>
            <a:off x="7228573" y="305890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1931C5AF-7E41-C525-3205-85B271E14BD8}"/>
              </a:ext>
            </a:extLst>
          </p:cNvPr>
          <p:cNvSpPr/>
          <p:nvPr/>
        </p:nvSpPr>
        <p:spPr>
          <a:xfrm>
            <a:off x="7655293" y="296137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5B867ED8-5B48-08A6-96CF-0D5B4D2D6E84}"/>
              </a:ext>
            </a:extLst>
          </p:cNvPr>
          <p:cNvSpPr/>
          <p:nvPr/>
        </p:nvSpPr>
        <p:spPr>
          <a:xfrm>
            <a:off x="7655293" y="305890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1</a:t>
            </a:r>
            <a:endParaRPr lang="en-US" sz="1200" dirty="0"/>
          </a:p>
        </p:txBody>
      </p:sp>
      <p:sp>
        <p:nvSpPr>
          <p:cNvPr id="9" name="Shape 6">
            <a:extLst>
              <a:ext uri="{FF2B5EF4-FFF2-40B4-BE49-F238E27FC236}">
                <a16:creationId xmlns:a16="http://schemas.microsoft.com/office/drawing/2014/main" id="{87156E7B-B4D1-D7FF-91E2-5D70CA1128A1}"/>
              </a:ext>
            </a:extLst>
          </p:cNvPr>
          <p:cNvSpPr/>
          <p:nvPr/>
        </p:nvSpPr>
        <p:spPr>
          <a:xfrm>
            <a:off x="8082013" y="296137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8DBD23F4-327B-5850-98BA-75E406418CA3}"/>
              </a:ext>
            </a:extLst>
          </p:cNvPr>
          <p:cNvSpPr/>
          <p:nvPr/>
        </p:nvSpPr>
        <p:spPr>
          <a:xfrm>
            <a:off x="8082013" y="305890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3</a:t>
            </a:r>
            <a:endParaRPr lang="en-US" sz="1200" dirty="0"/>
          </a:p>
        </p:txBody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1D130342-92E6-9C99-0EAF-414D0413C7A7}"/>
              </a:ext>
            </a:extLst>
          </p:cNvPr>
          <p:cNvSpPr/>
          <p:nvPr/>
        </p:nvSpPr>
        <p:spPr>
          <a:xfrm>
            <a:off x="8508733" y="296137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9F1B8A2F-1944-28B7-0AFA-DBA3130A065C}"/>
              </a:ext>
            </a:extLst>
          </p:cNvPr>
          <p:cNvSpPr/>
          <p:nvPr/>
        </p:nvSpPr>
        <p:spPr>
          <a:xfrm>
            <a:off x="8508733" y="305890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94C8E430-9C61-9093-292C-47373B1A2D59}"/>
              </a:ext>
            </a:extLst>
          </p:cNvPr>
          <p:cNvSpPr/>
          <p:nvPr/>
        </p:nvSpPr>
        <p:spPr>
          <a:xfrm>
            <a:off x="7228573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5A60D64A-C848-F9C9-3A70-6CADB8B18D80}"/>
              </a:ext>
            </a:extLst>
          </p:cNvPr>
          <p:cNvSpPr/>
          <p:nvPr/>
        </p:nvSpPr>
        <p:spPr>
          <a:xfrm>
            <a:off x="7228573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0</a:t>
            </a:r>
            <a:endParaRPr lang="en-US" sz="1200" dirty="0"/>
          </a:p>
        </p:txBody>
      </p:sp>
      <p:sp>
        <p:nvSpPr>
          <p:cNvPr id="15" name="Shape 12">
            <a:extLst>
              <a:ext uri="{FF2B5EF4-FFF2-40B4-BE49-F238E27FC236}">
                <a16:creationId xmlns:a16="http://schemas.microsoft.com/office/drawing/2014/main" id="{486E60F7-0AF2-13E7-D4F8-53002FF41D63}"/>
              </a:ext>
            </a:extLst>
          </p:cNvPr>
          <p:cNvSpPr/>
          <p:nvPr/>
        </p:nvSpPr>
        <p:spPr>
          <a:xfrm>
            <a:off x="7655293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6" name="Text 13">
            <a:extLst>
              <a:ext uri="{FF2B5EF4-FFF2-40B4-BE49-F238E27FC236}">
                <a16:creationId xmlns:a16="http://schemas.microsoft.com/office/drawing/2014/main" id="{0A9F5150-DBC2-4A76-4EC8-71BEDB8CD3AB}"/>
              </a:ext>
            </a:extLst>
          </p:cNvPr>
          <p:cNvSpPr/>
          <p:nvPr/>
        </p:nvSpPr>
        <p:spPr>
          <a:xfrm>
            <a:off x="7655293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4</a:t>
            </a:r>
            <a:endParaRPr lang="en-US" sz="1200" dirty="0"/>
          </a:p>
        </p:txBody>
      </p:sp>
      <p:sp>
        <p:nvSpPr>
          <p:cNvPr id="17" name="Shape 14">
            <a:extLst>
              <a:ext uri="{FF2B5EF4-FFF2-40B4-BE49-F238E27FC236}">
                <a16:creationId xmlns:a16="http://schemas.microsoft.com/office/drawing/2014/main" id="{C370DD77-AF7D-8826-908C-CBB05470B034}"/>
              </a:ext>
            </a:extLst>
          </p:cNvPr>
          <p:cNvSpPr/>
          <p:nvPr/>
        </p:nvSpPr>
        <p:spPr>
          <a:xfrm>
            <a:off x="8082013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D693044F-6EE5-706B-5250-67FDF4AA39AB}"/>
              </a:ext>
            </a:extLst>
          </p:cNvPr>
          <p:cNvSpPr/>
          <p:nvPr/>
        </p:nvSpPr>
        <p:spPr>
          <a:xfrm>
            <a:off x="8082013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5</a:t>
            </a:r>
            <a:endParaRPr lang="en-US" sz="1200" dirty="0"/>
          </a:p>
        </p:txBody>
      </p:sp>
      <p:sp>
        <p:nvSpPr>
          <p:cNvPr id="19" name="Shape 16">
            <a:extLst>
              <a:ext uri="{FF2B5EF4-FFF2-40B4-BE49-F238E27FC236}">
                <a16:creationId xmlns:a16="http://schemas.microsoft.com/office/drawing/2014/main" id="{E6CE0074-18E9-C27E-D694-3CD6E6FAE97C}"/>
              </a:ext>
            </a:extLst>
          </p:cNvPr>
          <p:cNvSpPr/>
          <p:nvPr/>
        </p:nvSpPr>
        <p:spPr>
          <a:xfrm>
            <a:off x="8508733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0" name="Text 17">
            <a:extLst>
              <a:ext uri="{FF2B5EF4-FFF2-40B4-BE49-F238E27FC236}">
                <a16:creationId xmlns:a16="http://schemas.microsoft.com/office/drawing/2014/main" id="{FB4D691C-AFAD-78A5-340B-235A1D3C125D}"/>
              </a:ext>
            </a:extLst>
          </p:cNvPr>
          <p:cNvSpPr/>
          <p:nvPr/>
        </p:nvSpPr>
        <p:spPr>
          <a:xfrm>
            <a:off x="8508733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1</a:t>
            </a:r>
            <a:endParaRPr lang="en-US" sz="1200" dirty="0"/>
          </a:p>
        </p:txBody>
      </p:sp>
      <p:sp>
        <p:nvSpPr>
          <p:cNvPr id="21" name="Shape 18">
            <a:extLst>
              <a:ext uri="{FF2B5EF4-FFF2-40B4-BE49-F238E27FC236}">
                <a16:creationId xmlns:a16="http://schemas.microsoft.com/office/drawing/2014/main" id="{A68BC135-88EA-C434-5794-DF158B13B19F}"/>
              </a:ext>
            </a:extLst>
          </p:cNvPr>
          <p:cNvSpPr/>
          <p:nvPr/>
        </p:nvSpPr>
        <p:spPr>
          <a:xfrm>
            <a:off x="7228573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2" name="Text 19">
            <a:extLst>
              <a:ext uri="{FF2B5EF4-FFF2-40B4-BE49-F238E27FC236}">
                <a16:creationId xmlns:a16="http://schemas.microsoft.com/office/drawing/2014/main" id="{2B115CE2-76C7-EFCC-3023-976AF7E2E03A}"/>
              </a:ext>
            </a:extLst>
          </p:cNvPr>
          <p:cNvSpPr/>
          <p:nvPr/>
        </p:nvSpPr>
        <p:spPr>
          <a:xfrm>
            <a:off x="7228573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1</a:t>
            </a:r>
            <a:endParaRPr lang="en-US" sz="1200" dirty="0"/>
          </a:p>
        </p:txBody>
      </p:sp>
      <p:sp>
        <p:nvSpPr>
          <p:cNvPr id="23" name="Shape 20">
            <a:extLst>
              <a:ext uri="{FF2B5EF4-FFF2-40B4-BE49-F238E27FC236}">
                <a16:creationId xmlns:a16="http://schemas.microsoft.com/office/drawing/2014/main" id="{917020C1-4221-1B1F-FB08-C6387E8BF8E9}"/>
              </a:ext>
            </a:extLst>
          </p:cNvPr>
          <p:cNvSpPr/>
          <p:nvPr/>
        </p:nvSpPr>
        <p:spPr>
          <a:xfrm>
            <a:off x="7655293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4" name="Text 21">
            <a:extLst>
              <a:ext uri="{FF2B5EF4-FFF2-40B4-BE49-F238E27FC236}">
                <a16:creationId xmlns:a16="http://schemas.microsoft.com/office/drawing/2014/main" id="{772DD5BE-2427-FAA7-1983-2CDB43BEBA25}"/>
              </a:ext>
            </a:extLst>
          </p:cNvPr>
          <p:cNvSpPr/>
          <p:nvPr/>
        </p:nvSpPr>
        <p:spPr>
          <a:xfrm>
            <a:off x="7655293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25" name="Shape 22">
            <a:extLst>
              <a:ext uri="{FF2B5EF4-FFF2-40B4-BE49-F238E27FC236}">
                <a16:creationId xmlns:a16="http://schemas.microsoft.com/office/drawing/2014/main" id="{B75FDAD9-5814-E095-A41D-C885D0B85928}"/>
              </a:ext>
            </a:extLst>
          </p:cNvPr>
          <p:cNvSpPr/>
          <p:nvPr/>
        </p:nvSpPr>
        <p:spPr>
          <a:xfrm>
            <a:off x="8082013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6" name="Text 23">
            <a:extLst>
              <a:ext uri="{FF2B5EF4-FFF2-40B4-BE49-F238E27FC236}">
                <a16:creationId xmlns:a16="http://schemas.microsoft.com/office/drawing/2014/main" id="{91B9D523-D2E5-1FD1-E1E0-FD753AB8D58A}"/>
              </a:ext>
            </a:extLst>
          </p:cNvPr>
          <p:cNvSpPr/>
          <p:nvPr/>
        </p:nvSpPr>
        <p:spPr>
          <a:xfrm>
            <a:off x="8082013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0</a:t>
            </a:r>
            <a:endParaRPr lang="en-US" sz="1200" dirty="0"/>
          </a:p>
        </p:txBody>
      </p:sp>
      <p:sp>
        <p:nvSpPr>
          <p:cNvPr id="27" name="Shape 24">
            <a:extLst>
              <a:ext uri="{FF2B5EF4-FFF2-40B4-BE49-F238E27FC236}">
                <a16:creationId xmlns:a16="http://schemas.microsoft.com/office/drawing/2014/main" id="{000DBCCB-D339-904A-5FB4-E5E946A1FEFF}"/>
              </a:ext>
            </a:extLst>
          </p:cNvPr>
          <p:cNvSpPr/>
          <p:nvPr/>
        </p:nvSpPr>
        <p:spPr>
          <a:xfrm>
            <a:off x="8508733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8" name="Text 25">
            <a:extLst>
              <a:ext uri="{FF2B5EF4-FFF2-40B4-BE49-F238E27FC236}">
                <a16:creationId xmlns:a16="http://schemas.microsoft.com/office/drawing/2014/main" id="{370FF1DF-9FA1-18B0-869E-378B514D13F4}"/>
              </a:ext>
            </a:extLst>
          </p:cNvPr>
          <p:cNvSpPr/>
          <p:nvPr/>
        </p:nvSpPr>
        <p:spPr>
          <a:xfrm>
            <a:off x="8508733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3</a:t>
            </a:r>
            <a:endParaRPr lang="en-US" sz="1200" dirty="0"/>
          </a:p>
        </p:txBody>
      </p:sp>
      <p:sp>
        <p:nvSpPr>
          <p:cNvPr id="29" name="Shape 26">
            <a:extLst>
              <a:ext uri="{FF2B5EF4-FFF2-40B4-BE49-F238E27FC236}">
                <a16:creationId xmlns:a16="http://schemas.microsoft.com/office/drawing/2014/main" id="{7458D58F-E10C-AD9D-E706-A70E330E4B45}"/>
              </a:ext>
            </a:extLst>
          </p:cNvPr>
          <p:cNvSpPr/>
          <p:nvPr/>
        </p:nvSpPr>
        <p:spPr>
          <a:xfrm>
            <a:off x="7228573" y="424153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30" name="Text 27">
            <a:extLst>
              <a:ext uri="{FF2B5EF4-FFF2-40B4-BE49-F238E27FC236}">
                <a16:creationId xmlns:a16="http://schemas.microsoft.com/office/drawing/2014/main" id="{C9628444-7D52-BD63-0EF5-92CD7DA3B353}"/>
              </a:ext>
            </a:extLst>
          </p:cNvPr>
          <p:cNvSpPr/>
          <p:nvPr/>
        </p:nvSpPr>
        <p:spPr>
          <a:xfrm>
            <a:off x="7228573" y="433906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31" name="Shape 28">
            <a:extLst>
              <a:ext uri="{FF2B5EF4-FFF2-40B4-BE49-F238E27FC236}">
                <a16:creationId xmlns:a16="http://schemas.microsoft.com/office/drawing/2014/main" id="{589E11CC-1153-A12A-2275-D79A3EE0DBE7}"/>
              </a:ext>
            </a:extLst>
          </p:cNvPr>
          <p:cNvSpPr/>
          <p:nvPr/>
        </p:nvSpPr>
        <p:spPr>
          <a:xfrm>
            <a:off x="7655293" y="424153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32" name="Text 29">
            <a:extLst>
              <a:ext uri="{FF2B5EF4-FFF2-40B4-BE49-F238E27FC236}">
                <a16:creationId xmlns:a16="http://schemas.microsoft.com/office/drawing/2014/main" id="{55A5A5E1-690B-25C8-0661-20569BA19E89}"/>
              </a:ext>
            </a:extLst>
          </p:cNvPr>
          <p:cNvSpPr/>
          <p:nvPr/>
        </p:nvSpPr>
        <p:spPr>
          <a:xfrm>
            <a:off x="7655293" y="433906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1</a:t>
            </a:r>
            <a:endParaRPr lang="en-US" sz="1200" dirty="0"/>
          </a:p>
        </p:txBody>
      </p:sp>
      <p:sp>
        <p:nvSpPr>
          <p:cNvPr id="33" name="Shape 30">
            <a:extLst>
              <a:ext uri="{FF2B5EF4-FFF2-40B4-BE49-F238E27FC236}">
                <a16:creationId xmlns:a16="http://schemas.microsoft.com/office/drawing/2014/main" id="{58F766E8-34C6-F928-828C-36C4150A5820}"/>
              </a:ext>
            </a:extLst>
          </p:cNvPr>
          <p:cNvSpPr/>
          <p:nvPr/>
        </p:nvSpPr>
        <p:spPr>
          <a:xfrm>
            <a:off x="8082013" y="424153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34" name="Text 31">
            <a:extLst>
              <a:ext uri="{FF2B5EF4-FFF2-40B4-BE49-F238E27FC236}">
                <a16:creationId xmlns:a16="http://schemas.microsoft.com/office/drawing/2014/main" id="{771FC1BC-D903-E4F5-0FA1-14209F8969A3}"/>
              </a:ext>
            </a:extLst>
          </p:cNvPr>
          <p:cNvSpPr/>
          <p:nvPr/>
        </p:nvSpPr>
        <p:spPr>
          <a:xfrm>
            <a:off x="8082013" y="433906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35" name="Shape 32">
            <a:extLst>
              <a:ext uri="{FF2B5EF4-FFF2-40B4-BE49-F238E27FC236}">
                <a16:creationId xmlns:a16="http://schemas.microsoft.com/office/drawing/2014/main" id="{6A38B4CB-76BB-B85D-497A-2C02B5D7BA35}"/>
              </a:ext>
            </a:extLst>
          </p:cNvPr>
          <p:cNvSpPr/>
          <p:nvPr/>
        </p:nvSpPr>
        <p:spPr>
          <a:xfrm>
            <a:off x="8508733" y="424153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36" name="Text 33">
            <a:extLst>
              <a:ext uri="{FF2B5EF4-FFF2-40B4-BE49-F238E27FC236}">
                <a16:creationId xmlns:a16="http://schemas.microsoft.com/office/drawing/2014/main" id="{7688649E-3B6E-D300-65D7-D836714BAB07}"/>
              </a:ext>
            </a:extLst>
          </p:cNvPr>
          <p:cNvSpPr/>
          <p:nvPr/>
        </p:nvSpPr>
        <p:spPr>
          <a:xfrm>
            <a:off x="8508733" y="433906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0</a:t>
            </a:r>
            <a:endParaRPr lang="en-US" sz="1200" dirty="0"/>
          </a:p>
        </p:txBody>
      </p:sp>
      <p:sp>
        <p:nvSpPr>
          <p:cNvPr id="37" name="Text 34">
            <a:extLst>
              <a:ext uri="{FF2B5EF4-FFF2-40B4-BE49-F238E27FC236}">
                <a16:creationId xmlns:a16="http://schemas.microsoft.com/office/drawing/2014/main" id="{3DDC93FE-20AF-B8A0-FE3B-CE5C5799C26E}"/>
              </a:ext>
            </a:extLst>
          </p:cNvPr>
          <p:cNvSpPr/>
          <p:nvPr/>
        </p:nvSpPr>
        <p:spPr>
          <a:xfrm>
            <a:off x="7228573" y="2656573"/>
            <a:ext cx="17068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Input</a:t>
            </a:r>
          </a:p>
        </p:txBody>
      </p:sp>
      <p:sp>
        <p:nvSpPr>
          <p:cNvPr id="48" name="Shape 35">
            <a:extLst>
              <a:ext uri="{FF2B5EF4-FFF2-40B4-BE49-F238E27FC236}">
                <a16:creationId xmlns:a16="http://schemas.microsoft.com/office/drawing/2014/main" id="{48A5B68A-6911-6E6C-03D5-93027439E624}"/>
              </a:ext>
            </a:extLst>
          </p:cNvPr>
          <p:cNvSpPr/>
          <p:nvPr/>
        </p:nvSpPr>
        <p:spPr>
          <a:xfrm>
            <a:off x="9535427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49" name="Text 36">
            <a:extLst>
              <a:ext uri="{FF2B5EF4-FFF2-40B4-BE49-F238E27FC236}">
                <a16:creationId xmlns:a16="http://schemas.microsoft.com/office/drawing/2014/main" id="{9079928E-2F96-83AB-B079-2926D384B38C}"/>
              </a:ext>
            </a:extLst>
          </p:cNvPr>
          <p:cNvSpPr/>
          <p:nvPr/>
        </p:nvSpPr>
        <p:spPr>
          <a:xfrm>
            <a:off x="9535427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Shape 37">
            <a:extLst>
              <a:ext uri="{FF2B5EF4-FFF2-40B4-BE49-F238E27FC236}">
                <a16:creationId xmlns:a16="http://schemas.microsoft.com/office/drawing/2014/main" id="{FBED7779-D4BA-58BB-E6D8-74CDE9B41A32}"/>
              </a:ext>
            </a:extLst>
          </p:cNvPr>
          <p:cNvSpPr/>
          <p:nvPr/>
        </p:nvSpPr>
        <p:spPr>
          <a:xfrm>
            <a:off x="9962147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1" name="Text 38">
            <a:extLst>
              <a:ext uri="{FF2B5EF4-FFF2-40B4-BE49-F238E27FC236}">
                <a16:creationId xmlns:a16="http://schemas.microsoft.com/office/drawing/2014/main" id="{9F62C963-F503-75F6-3295-AEF5E44CA034}"/>
              </a:ext>
            </a:extLst>
          </p:cNvPr>
          <p:cNvSpPr/>
          <p:nvPr/>
        </p:nvSpPr>
        <p:spPr>
          <a:xfrm>
            <a:off x="9962147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5</a:t>
            </a:r>
            <a:endParaRPr lang="en-US" sz="1200" dirty="0"/>
          </a:p>
        </p:txBody>
      </p:sp>
      <p:sp>
        <p:nvSpPr>
          <p:cNvPr id="52" name="Shape 39">
            <a:extLst>
              <a:ext uri="{FF2B5EF4-FFF2-40B4-BE49-F238E27FC236}">
                <a16:creationId xmlns:a16="http://schemas.microsoft.com/office/drawing/2014/main" id="{40AE0FB7-2E21-BCF2-A19B-9D0837BD2335}"/>
              </a:ext>
            </a:extLst>
          </p:cNvPr>
          <p:cNvSpPr/>
          <p:nvPr/>
        </p:nvSpPr>
        <p:spPr>
          <a:xfrm>
            <a:off x="9535427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3" name="Text 40">
            <a:extLst>
              <a:ext uri="{FF2B5EF4-FFF2-40B4-BE49-F238E27FC236}">
                <a16:creationId xmlns:a16="http://schemas.microsoft.com/office/drawing/2014/main" id="{2E5FE61D-BCAE-5CEE-B582-AAAB05F84FCD}"/>
              </a:ext>
            </a:extLst>
          </p:cNvPr>
          <p:cNvSpPr/>
          <p:nvPr/>
        </p:nvSpPr>
        <p:spPr>
          <a:xfrm>
            <a:off x="9535427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54" name="Shape 41">
            <a:extLst>
              <a:ext uri="{FF2B5EF4-FFF2-40B4-BE49-F238E27FC236}">
                <a16:creationId xmlns:a16="http://schemas.microsoft.com/office/drawing/2014/main" id="{264D29ED-3E52-4A5E-213A-ACD794DD05A0}"/>
              </a:ext>
            </a:extLst>
          </p:cNvPr>
          <p:cNvSpPr/>
          <p:nvPr/>
        </p:nvSpPr>
        <p:spPr>
          <a:xfrm>
            <a:off x="9962147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5" name="Text 42">
            <a:extLst>
              <a:ext uri="{FF2B5EF4-FFF2-40B4-BE49-F238E27FC236}">
                <a16:creationId xmlns:a16="http://schemas.microsoft.com/office/drawing/2014/main" id="{E03F5EB1-CE37-BAA1-D5AD-FE1BB55D7DD8}"/>
              </a:ext>
            </a:extLst>
          </p:cNvPr>
          <p:cNvSpPr/>
          <p:nvPr/>
        </p:nvSpPr>
        <p:spPr>
          <a:xfrm>
            <a:off x="9962147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3</a:t>
            </a:r>
            <a:endParaRPr lang="en-US" sz="1200" dirty="0"/>
          </a:p>
        </p:txBody>
      </p:sp>
      <p:sp>
        <p:nvSpPr>
          <p:cNvPr id="56" name="Text 43">
            <a:extLst>
              <a:ext uri="{FF2B5EF4-FFF2-40B4-BE49-F238E27FC236}">
                <a16:creationId xmlns:a16="http://schemas.microsoft.com/office/drawing/2014/main" id="{E152AE67-A7F2-63FF-EBFF-4CBDE05C5B8E}"/>
              </a:ext>
            </a:extLst>
          </p:cNvPr>
          <p:cNvSpPr/>
          <p:nvPr/>
        </p:nvSpPr>
        <p:spPr>
          <a:xfrm>
            <a:off x="9535427" y="3083293"/>
            <a:ext cx="95611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Max pooled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F19E7-2149-8422-7D88-B9120CB1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9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89C9-1F2B-A89D-9163-ECBCA75B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 2D convolutions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A75A-3DD6-2D10-0BD2-B5A8F06F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16528" cy="4149290"/>
          </a:xfrm>
        </p:spPr>
        <p:txBody>
          <a:bodyPr/>
          <a:lstStyle/>
          <a:p>
            <a:r>
              <a:rPr lang="en-US" dirty="0"/>
              <a:t>In 2D convolutions, a filter (kernel) slides over height </a:t>
            </a:r>
            <a:r>
              <a:rPr lang="en-US" i="1" dirty="0"/>
              <a:t>and</a:t>
            </a:r>
            <a:r>
              <a:rPr lang="en-US" dirty="0"/>
              <a:t> width of an input image or feature map.</a:t>
            </a:r>
          </a:p>
          <a:p>
            <a:r>
              <a:rPr lang="en-US" dirty="0"/>
              <a:t>Each filter has dimensions H×W×D, where D equals the number of input channels.  Convolution produces one feature map per filter.</a:t>
            </a:r>
          </a:p>
          <a:p>
            <a:r>
              <a:rPr lang="en-US" dirty="0"/>
              <a:t>Multiple filters are stacked to produce multiple feature maps.  The output spatial size depends on the filter size, stride and padding.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2" name="Shape 2">
            <a:extLst>
              <a:ext uri="{FF2B5EF4-FFF2-40B4-BE49-F238E27FC236}">
                <a16:creationId xmlns:a16="http://schemas.microsoft.com/office/drawing/2014/main" id="{85041B4C-E25D-58F5-6207-5184279DD715}"/>
              </a:ext>
            </a:extLst>
          </p:cNvPr>
          <p:cNvSpPr/>
          <p:nvPr/>
        </p:nvSpPr>
        <p:spPr>
          <a:xfrm>
            <a:off x="8900160" y="197510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3" name="Text 3">
            <a:extLst>
              <a:ext uri="{FF2B5EF4-FFF2-40B4-BE49-F238E27FC236}">
                <a16:creationId xmlns:a16="http://schemas.microsoft.com/office/drawing/2014/main" id="{3D7D058C-587F-6E2E-98A8-56EDB4A8BD51}"/>
              </a:ext>
            </a:extLst>
          </p:cNvPr>
          <p:cNvSpPr/>
          <p:nvPr/>
        </p:nvSpPr>
        <p:spPr>
          <a:xfrm>
            <a:off x="8900160" y="207264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34" name="Shape 4">
            <a:extLst>
              <a:ext uri="{FF2B5EF4-FFF2-40B4-BE49-F238E27FC236}">
                <a16:creationId xmlns:a16="http://schemas.microsoft.com/office/drawing/2014/main" id="{602AB56F-831D-E1B3-F3C5-01B549BFA3BA}"/>
              </a:ext>
            </a:extLst>
          </p:cNvPr>
          <p:cNvSpPr/>
          <p:nvPr/>
        </p:nvSpPr>
        <p:spPr>
          <a:xfrm>
            <a:off x="9326880" y="197510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5" name="Text 5">
            <a:extLst>
              <a:ext uri="{FF2B5EF4-FFF2-40B4-BE49-F238E27FC236}">
                <a16:creationId xmlns:a16="http://schemas.microsoft.com/office/drawing/2014/main" id="{4040FF5C-C2AB-17D7-1952-D49AD1B03926}"/>
              </a:ext>
            </a:extLst>
          </p:cNvPr>
          <p:cNvSpPr/>
          <p:nvPr/>
        </p:nvSpPr>
        <p:spPr>
          <a:xfrm>
            <a:off x="9326880" y="207264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36" name="Shape 6">
            <a:extLst>
              <a:ext uri="{FF2B5EF4-FFF2-40B4-BE49-F238E27FC236}">
                <a16:creationId xmlns:a16="http://schemas.microsoft.com/office/drawing/2014/main" id="{C812BA38-5EA4-8674-5DFA-5C94F1F836E5}"/>
              </a:ext>
            </a:extLst>
          </p:cNvPr>
          <p:cNvSpPr/>
          <p:nvPr/>
        </p:nvSpPr>
        <p:spPr>
          <a:xfrm>
            <a:off x="9753600" y="197510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7" name="Text 7">
            <a:extLst>
              <a:ext uri="{FF2B5EF4-FFF2-40B4-BE49-F238E27FC236}">
                <a16:creationId xmlns:a16="http://schemas.microsoft.com/office/drawing/2014/main" id="{045B4316-D39A-67CD-A204-6B4741ED2B9E}"/>
              </a:ext>
            </a:extLst>
          </p:cNvPr>
          <p:cNvSpPr/>
          <p:nvPr/>
        </p:nvSpPr>
        <p:spPr>
          <a:xfrm>
            <a:off x="9753600" y="207264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38" name="Shape 8">
            <a:extLst>
              <a:ext uri="{FF2B5EF4-FFF2-40B4-BE49-F238E27FC236}">
                <a16:creationId xmlns:a16="http://schemas.microsoft.com/office/drawing/2014/main" id="{C85B6972-893D-6B1F-8A89-58A06FB07629}"/>
              </a:ext>
            </a:extLst>
          </p:cNvPr>
          <p:cNvSpPr/>
          <p:nvPr/>
        </p:nvSpPr>
        <p:spPr>
          <a:xfrm>
            <a:off x="8900160" y="240182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9" name="Text 9">
            <a:extLst>
              <a:ext uri="{FF2B5EF4-FFF2-40B4-BE49-F238E27FC236}">
                <a16:creationId xmlns:a16="http://schemas.microsoft.com/office/drawing/2014/main" id="{52A11FBA-8DCE-564F-E706-CCFFB103FE97}"/>
              </a:ext>
            </a:extLst>
          </p:cNvPr>
          <p:cNvSpPr/>
          <p:nvPr/>
        </p:nvSpPr>
        <p:spPr>
          <a:xfrm>
            <a:off x="8900160" y="249936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40" name="Shape 10">
            <a:extLst>
              <a:ext uri="{FF2B5EF4-FFF2-40B4-BE49-F238E27FC236}">
                <a16:creationId xmlns:a16="http://schemas.microsoft.com/office/drawing/2014/main" id="{7373D99B-985B-04CF-B8E0-6C85A0385C99}"/>
              </a:ext>
            </a:extLst>
          </p:cNvPr>
          <p:cNvSpPr/>
          <p:nvPr/>
        </p:nvSpPr>
        <p:spPr>
          <a:xfrm>
            <a:off x="9326880" y="240182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41" name="Text 11">
            <a:extLst>
              <a:ext uri="{FF2B5EF4-FFF2-40B4-BE49-F238E27FC236}">
                <a16:creationId xmlns:a16="http://schemas.microsoft.com/office/drawing/2014/main" id="{8F4A267C-5F16-37FE-9059-DFB61D79F9A2}"/>
              </a:ext>
            </a:extLst>
          </p:cNvPr>
          <p:cNvSpPr/>
          <p:nvPr/>
        </p:nvSpPr>
        <p:spPr>
          <a:xfrm>
            <a:off x="9326880" y="249936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42" name="Shape 12">
            <a:extLst>
              <a:ext uri="{FF2B5EF4-FFF2-40B4-BE49-F238E27FC236}">
                <a16:creationId xmlns:a16="http://schemas.microsoft.com/office/drawing/2014/main" id="{24A94183-057C-FB7D-1855-903C82B02D57}"/>
              </a:ext>
            </a:extLst>
          </p:cNvPr>
          <p:cNvSpPr/>
          <p:nvPr/>
        </p:nvSpPr>
        <p:spPr>
          <a:xfrm>
            <a:off x="9753600" y="240182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43" name="Text 13">
            <a:extLst>
              <a:ext uri="{FF2B5EF4-FFF2-40B4-BE49-F238E27FC236}">
                <a16:creationId xmlns:a16="http://schemas.microsoft.com/office/drawing/2014/main" id="{2020F992-D094-8D4C-9227-F5C0DCAF87B7}"/>
              </a:ext>
            </a:extLst>
          </p:cNvPr>
          <p:cNvSpPr/>
          <p:nvPr/>
        </p:nvSpPr>
        <p:spPr>
          <a:xfrm>
            <a:off x="9753600" y="249936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44" name="Shape 14">
            <a:extLst>
              <a:ext uri="{FF2B5EF4-FFF2-40B4-BE49-F238E27FC236}">
                <a16:creationId xmlns:a16="http://schemas.microsoft.com/office/drawing/2014/main" id="{75F9EBDF-61BB-F7F2-F670-E1A2136F03E0}"/>
              </a:ext>
            </a:extLst>
          </p:cNvPr>
          <p:cNvSpPr/>
          <p:nvPr/>
        </p:nvSpPr>
        <p:spPr>
          <a:xfrm>
            <a:off x="8900160" y="282854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45" name="Text 15">
            <a:extLst>
              <a:ext uri="{FF2B5EF4-FFF2-40B4-BE49-F238E27FC236}">
                <a16:creationId xmlns:a16="http://schemas.microsoft.com/office/drawing/2014/main" id="{98415874-C68F-8C58-2FCD-3EECF2F717D0}"/>
              </a:ext>
            </a:extLst>
          </p:cNvPr>
          <p:cNvSpPr/>
          <p:nvPr/>
        </p:nvSpPr>
        <p:spPr>
          <a:xfrm>
            <a:off x="8900160" y="292608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46" name="Shape 16">
            <a:extLst>
              <a:ext uri="{FF2B5EF4-FFF2-40B4-BE49-F238E27FC236}">
                <a16:creationId xmlns:a16="http://schemas.microsoft.com/office/drawing/2014/main" id="{A0C6EC48-8BB2-2A4C-EDA4-73EFA719347F}"/>
              </a:ext>
            </a:extLst>
          </p:cNvPr>
          <p:cNvSpPr/>
          <p:nvPr/>
        </p:nvSpPr>
        <p:spPr>
          <a:xfrm>
            <a:off x="9326880" y="282854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47" name="Text 17">
            <a:extLst>
              <a:ext uri="{FF2B5EF4-FFF2-40B4-BE49-F238E27FC236}">
                <a16:creationId xmlns:a16="http://schemas.microsoft.com/office/drawing/2014/main" id="{21ACB867-4859-9B61-8F0D-E84F5C981F71}"/>
              </a:ext>
            </a:extLst>
          </p:cNvPr>
          <p:cNvSpPr/>
          <p:nvPr/>
        </p:nvSpPr>
        <p:spPr>
          <a:xfrm>
            <a:off x="9326880" y="292608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48" name="Shape 18">
            <a:extLst>
              <a:ext uri="{FF2B5EF4-FFF2-40B4-BE49-F238E27FC236}">
                <a16:creationId xmlns:a16="http://schemas.microsoft.com/office/drawing/2014/main" id="{D26B16F7-8913-0BBB-AB42-C5194E5002A0}"/>
              </a:ext>
            </a:extLst>
          </p:cNvPr>
          <p:cNvSpPr/>
          <p:nvPr/>
        </p:nvSpPr>
        <p:spPr>
          <a:xfrm>
            <a:off x="9753600" y="282854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49" name="Text 19">
            <a:extLst>
              <a:ext uri="{FF2B5EF4-FFF2-40B4-BE49-F238E27FC236}">
                <a16:creationId xmlns:a16="http://schemas.microsoft.com/office/drawing/2014/main" id="{E12A0CCD-EFD2-37DC-E84B-C7607E038CCC}"/>
              </a:ext>
            </a:extLst>
          </p:cNvPr>
          <p:cNvSpPr/>
          <p:nvPr/>
        </p:nvSpPr>
        <p:spPr>
          <a:xfrm>
            <a:off x="9753600" y="292608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50" name="Text 20">
            <a:extLst>
              <a:ext uri="{FF2B5EF4-FFF2-40B4-BE49-F238E27FC236}">
                <a16:creationId xmlns:a16="http://schemas.microsoft.com/office/drawing/2014/main" id="{9F5AB3F7-6D62-43DF-E99A-032218BC83E9}"/>
              </a:ext>
            </a:extLst>
          </p:cNvPr>
          <p:cNvSpPr/>
          <p:nvPr/>
        </p:nvSpPr>
        <p:spPr>
          <a:xfrm>
            <a:off x="8900160" y="1670304"/>
            <a:ext cx="15849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Input</a:t>
            </a:r>
          </a:p>
        </p:txBody>
      </p:sp>
      <p:sp>
        <p:nvSpPr>
          <p:cNvPr id="51" name="Shape 21">
            <a:extLst>
              <a:ext uri="{FF2B5EF4-FFF2-40B4-BE49-F238E27FC236}">
                <a16:creationId xmlns:a16="http://schemas.microsoft.com/office/drawing/2014/main" id="{A933C6E4-5BD6-16CC-CE04-9E940898D8B5}"/>
              </a:ext>
            </a:extLst>
          </p:cNvPr>
          <p:cNvSpPr/>
          <p:nvPr/>
        </p:nvSpPr>
        <p:spPr>
          <a:xfrm>
            <a:off x="8900160" y="3895345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2" name="Text 22">
            <a:extLst>
              <a:ext uri="{FF2B5EF4-FFF2-40B4-BE49-F238E27FC236}">
                <a16:creationId xmlns:a16="http://schemas.microsoft.com/office/drawing/2014/main" id="{EBBE6B7A-7CBA-10D3-8E3B-69C8B31FF6BD}"/>
              </a:ext>
            </a:extLst>
          </p:cNvPr>
          <p:cNvSpPr/>
          <p:nvPr/>
        </p:nvSpPr>
        <p:spPr>
          <a:xfrm>
            <a:off x="8900160" y="3992881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53" name="Shape 23">
            <a:extLst>
              <a:ext uri="{FF2B5EF4-FFF2-40B4-BE49-F238E27FC236}">
                <a16:creationId xmlns:a16="http://schemas.microsoft.com/office/drawing/2014/main" id="{C73CE6F2-D1D4-E8FB-CE2C-BBAAC560A1F7}"/>
              </a:ext>
            </a:extLst>
          </p:cNvPr>
          <p:cNvSpPr/>
          <p:nvPr/>
        </p:nvSpPr>
        <p:spPr>
          <a:xfrm>
            <a:off x="9326880" y="3895345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4" name="Text 24">
            <a:extLst>
              <a:ext uri="{FF2B5EF4-FFF2-40B4-BE49-F238E27FC236}">
                <a16:creationId xmlns:a16="http://schemas.microsoft.com/office/drawing/2014/main" id="{5295F353-6E69-971B-DC48-F22D62E9483D}"/>
              </a:ext>
            </a:extLst>
          </p:cNvPr>
          <p:cNvSpPr/>
          <p:nvPr/>
        </p:nvSpPr>
        <p:spPr>
          <a:xfrm>
            <a:off x="9326880" y="3992881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55" name="Shape 25">
            <a:extLst>
              <a:ext uri="{FF2B5EF4-FFF2-40B4-BE49-F238E27FC236}">
                <a16:creationId xmlns:a16="http://schemas.microsoft.com/office/drawing/2014/main" id="{D427D5AA-4EE8-96DC-270B-21560C83BC00}"/>
              </a:ext>
            </a:extLst>
          </p:cNvPr>
          <p:cNvSpPr/>
          <p:nvPr/>
        </p:nvSpPr>
        <p:spPr>
          <a:xfrm>
            <a:off x="8900160" y="4322065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6" name="Text 26">
            <a:extLst>
              <a:ext uri="{FF2B5EF4-FFF2-40B4-BE49-F238E27FC236}">
                <a16:creationId xmlns:a16="http://schemas.microsoft.com/office/drawing/2014/main" id="{A6953F0F-DF63-1DC1-C904-CE06955FFDA3}"/>
              </a:ext>
            </a:extLst>
          </p:cNvPr>
          <p:cNvSpPr/>
          <p:nvPr/>
        </p:nvSpPr>
        <p:spPr>
          <a:xfrm>
            <a:off x="8900160" y="4419601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57" name="Shape 27">
            <a:extLst>
              <a:ext uri="{FF2B5EF4-FFF2-40B4-BE49-F238E27FC236}">
                <a16:creationId xmlns:a16="http://schemas.microsoft.com/office/drawing/2014/main" id="{8D8426FF-F5D3-C51B-7ABE-B49F1657B29A}"/>
              </a:ext>
            </a:extLst>
          </p:cNvPr>
          <p:cNvSpPr/>
          <p:nvPr/>
        </p:nvSpPr>
        <p:spPr>
          <a:xfrm>
            <a:off x="9326880" y="4322065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8" name="Text 28">
            <a:extLst>
              <a:ext uri="{FF2B5EF4-FFF2-40B4-BE49-F238E27FC236}">
                <a16:creationId xmlns:a16="http://schemas.microsoft.com/office/drawing/2014/main" id="{E8F78053-5D6C-3C3A-D59D-E30AD1B8BDF8}"/>
              </a:ext>
            </a:extLst>
          </p:cNvPr>
          <p:cNvSpPr/>
          <p:nvPr/>
        </p:nvSpPr>
        <p:spPr>
          <a:xfrm>
            <a:off x="9326880" y="4419601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59" name="Text 29">
            <a:extLst>
              <a:ext uri="{FF2B5EF4-FFF2-40B4-BE49-F238E27FC236}">
                <a16:creationId xmlns:a16="http://schemas.microsoft.com/office/drawing/2014/main" id="{6AF0E47A-B744-4BF0-CECC-11D995B76EE4}"/>
              </a:ext>
            </a:extLst>
          </p:cNvPr>
          <p:cNvSpPr/>
          <p:nvPr/>
        </p:nvSpPr>
        <p:spPr>
          <a:xfrm>
            <a:off x="8900160" y="3590545"/>
            <a:ext cx="15849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Kernel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94FDE-B119-9F9C-F49A-73042116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2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034C-EF4F-13BA-F596-4B67F49C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convolution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AFC3E-94E2-FDE9-1DC4-A792DF267D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(3×3) and filter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(2×2), stride = 1, no padding.</a:t>
                </a:r>
              </a:p>
              <a:p>
                <a:r>
                  <a:rPr lang="en-US" dirty="0"/>
                  <a:t>Output size = (3 − 2 + 0)/1 + 1 = 2, i.e. a 2×2 feature map.</a:t>
                </a:r>
              </a:p>
              <a:p>
                <a:r>
                  <a:rPr lang="en-US" dirty="0">
                    <a:solidFill>
                      <a:srgbClr val="009749"/>
                    </a:solidFill>
                  </a:rPr>
                  <a:t>Check on board.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AFC3E-94E2-FDE9-1DC4-A792DF267D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hape 2">
            <a:extLst>
              <a:ext uri="{FF2B5EF4-FFF2-40B4-BE49-F238E27FC236}">
                <a16:creationId xmlns:a16="http://schemas.microsoft.com/office/drawing/2014/main" id="{0816E3D2-F0D7-BF88-C0FD-CFA0219C1DB1}"/>
              </a:ext>
            </a:extLst>
          </p:cNvPr>
          <p:cNvSpPr/>
          <p:nvPr/>
        </p:nvSpPr>
        <p:spPr>
          <a:xfrm>
            <a:off x="1938398" y="468360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9FAC29D6-2087-F74A-B7A8-10A60D22EA66}"/>
              </a:ext>
            </a:extLst>
          </p:cNvPr>
          <p:cNvSpPr/>
          <p:nvPr/>
        </p:nvSpPr>
        <p:spPr>
          <a:xfrm>
            <a:off x="1938398" y="478114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C835200B-CF41-F2FD-ACBD-0940AB3518B2}"/>
              </a:ext>
            </a:extLst>
          </p:cNvPr>
          <p:cNvSpPr/>
          <p:nvPr/>
        </p:nvSpPr>
        <p:spPr>
          <a:xfrm>
            <a:off x="2365118" y="468360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8403A7A7-FAA4-87FB-D08F-E50F7428C73B}"/>
              </a:ext>
            </a:extLst>
          </p:cNvPr>
          <p:cNvSpPr/>
          <p:nvPr/>
        </p:nvSpPr>
        <p:spPr>
          <a:xfrm>
            <a:off x="2365118" y="478114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5AA459D2-0590-D05B-E959-C6F57A6C2B28}"/>
              </a:ext>
            </a:extLst>
          </p:cNvPr>
          <p:cNvSpPr/>
          <p:nvPr/>
        </p:nvSpPr>
        <p:spPr>
          <a:xfrm>
            <a:off x="2791838" y="468360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7A88B41E-7A61-0954-295D-C22C18F9C06B}"/>
              </a:ext>
            </a:extLst>
          </p:cNvPr>
          <p:cNvSpPr/>
          <p:nvPr/>
        </p:nvSpPr>
        <p:spPr>
          <a:xfrm>
            <a:off x="2791838" y="478114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E5F778D2-373F-DDC2-EBDC-1421F6152F37}"/>
              </a:ext>
            </a:extLst>
          </p:cNvPr>
          <p:cNvSpPr/>
          <p:nvPr/>
        </p:nvSpPr>
        <p:spPr>
          <a:xfrm>
            <a:off x="1938398" y="511032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06E5942E-3F9E-6744-1956-47DE5F0E0915}"/>
              </a:ext>
            </a:extLst>
          </p:cNvPr>
          <p:cNvSpPr/>
          <p:nvPr/>
        </p:nvSpPr>
        <p:spPr>
          <a:xfrm>
            <a:off x="1938398" y="520786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E9261518-94E2-B448-4A88-7D8B76B9E626}"/>
              </a:ext>
            </a:extLst>
          </p:cNvPr>
          <p:cNvSpPr/>
          <p:nvPr/>
        </p:nvSpPr>
        <p:spPr>
          <a:xfrm>
            <a:off x="2365118" y="511032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900CF81E-F89F-6CD8-4B60-B87E0E62D2FB}"/>
              </a:ext>
            </a:extLst>
          </p:cNvPr>
          <p:cNvSpPr/>
          <p:nvPr/>
        </p:nvSpPr>
        <p:spPr>
          <a:xfrm>
            <a:off x="2365118" y="520786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14" name="Shape 12">
            <a:extLst>
              <a:ext uri="{FF2B5EF4-FFF2-40B4-BE49-F238E27FC236}">
                <a16:creationId xmlns:a16="http://schemas.microsoft.com/office/drawing/2014/main" id="{A0C0A222-361D-8B49-FCEF-E030BAA78CF9}"/>
              </a:ext>
            </a:extLst>
          </p:cNvPr>
          <p:cNvSpPr/>
          <p:nvPr/>
        </p:nvSpPr>
        <p:spPr>
          <a:xfrm>
            <a:off x="2791838" y="511032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302F7F29-2E31-7E8D-9A76-4F1A7BEDACF1}"/>
              </a:ext>
            </a:extLst>
          </p:cNvPr>
          <p:cNvSpPr/>
          <p:nvPr/>
        </p:nvSpPr>
        <p:spPr>
          <a:xfrm>
            <a:off x="2791838" y="520786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16" name="Shape 14">
            <a:extLst>
              <a:ext uri="{FF2B5EF4-FFF2-40B4-BE49-F238E27FC236}">
                <a16:creationId xmlns:a16="http://schemas.microsoft.com/office/drawing/2014/main" id="{F6792800-04D8-5821-460F-27572EC7DB84}"/>
              </a:ext>
            </a:extLst>
          </p:cNvPr>
          <p:cNvSpPr/>
          <p:nvPr/>
        </p:nvSpPr>
        <p:spPr>
          <a:xfrm>
            <a:off x="1938398" y="553704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7" name="Text 15">
            <a:extLst>
              <a:ext uri="{FF2B5EF4-FFF2-40B4-BE49-F238E27FC236}">
                <a16:creationId xmlns:a16="http://schemas.microsoft.com/office/drawing/2014/main" id="{3571D379-A5F3-8FE1-CC75-20CB41DE6B11}"/>
              </a:ext>
            </a:extLst>
          </p:cNvPr>
          <p:cNvSpPr/>
          <p:nvPr/>
        </p:nvSpPr>
        <p:spPr>
          <a:xfrm>
            <a:off x="1938398" y="563458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18" name="Shape 16">
            <a:extLst>
              <a:ext uri="{FF2B5EF4-FFF2-40B4-BE49-F238E27FC236}">
                <a16:creationId xmlns:a16="http://schemas.microsoft.com/office/drawing/2014/main" id="{E8D5BB13-3A52-B463-5E8C-27A6F476065B}"/>
              </a:ext>
            </a:extLst>
          </p:cNvPr>
          <p:cNvSpPr/>
          <p:nvPr/>
        </p:nvSpPr>
        <p:spPr>
          <a:xfrm>
            <a:off x="2365118" y="553704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9" name="Text 17">
            <a:extLst>
              <a:ext uri="{FF2B5EF4-FFF2-40B4-BE49-F238E27FC236}">
                <a16:creationId xmlns:a16="http://schemas.microsoft.com/office/drawing/2014/main" id="{AB50F843-AA64-2E67-0B54-7295FCF6A0F4}"/>
              </a:ext>
            </a:extLst>
          </p:cNvPr>
          <p:cNvSpPr/>
          <p:nvPr/>
        </p:nvSpPr>
        <p:spPr>
          <a:xfrm>
            <a:off x="2365118" y="563458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20" name="Shape 18">
            <a:extLst>
              <a:ext uri="{FF2B5EF4-FFF2-40B4-BE49-F238E27FC236}">
                <a16:creationId xmlns:a16="http://schemas.microsoft.com/office/drawing/2014/main" id="{37B92657-7F79-D908-5AA1-8550FB0FE4CE}"/>
              </a:ext>
            </a:extLst>
          </p:cNvPr>
          <p:cNvSpPr/>
          <p:nvPr/>
        </p:nvSpPr>
        <p:spPr>
          <a:xfrm>
            <a:off x="2791838" y="553704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1" name="Text 19">
            <a:extLst>
              <a:ext uri="{FF2B5EF4-FFF2-40B4-BE49-F238E27FC236}">
                <a16:creationId xmlns:a16="http://schemas.microsoft.com/office/drawing/2014/main" id="{165266B4-1FAE-0B4F-16AE-3EB02FB8E685}"/>
              </a:ext>
            </a:extLst>
          </p:cNvPr>
          <p:cNvSpPr/>
          <p:nvPr/>
        </p:nvSpPr>
        <p:spPr>
          <a:xfrm>
            <a:off x="2791838" y="563458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22" name="Text 20">
            <a:extLst>
              <a:ext uri="{FF2B5EF4-FFF2-40B4-BE49-F238E27FC236}">
                <a16:creationId xmlns:a16="http://schemas.microsoft.com/office/drawing/2014/main" id="{5BF5E50F-9A20-AC5F-8403-FB3A8C952AF9}"/>
              </a:ext>
            </a:extLst>
          </p:cNvPr>
          <p:cNvSpPr/>
          <p:nvPr/>
        </p:nvSpPr>
        <p:spPr>
          <a:xfrm>
            <a:off x="1938398" y="4378808"/>
            <a:ext cx="4876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A</a:t>
            </a:r>
          </a:p>
        </p:txBody>
      </p:sp>
      <p:sp>
        <p:nvSpPr>
          <p:cNvPr id="23" name="Shape 21">
            <a:extLst>
              <a:ext uri="{FF2B5EF4-FFF2-40B4-BE49-F238E27FC236}">
                <a16:creationId xmlns:a16="http://schemas.microsoft.com/office/drawing/2014/main" id="{740609DC-8527-A67A-56BA-21C87CD1E2AB}"/>
              </a:ext>
            </a:extLst>
          </p:cNvPr>
          <p:cNvSpPr/>
          <p:nvPr/>
        </p:nvSpPr>
        <p:spPr>
          <a:xfrm>
            <a:off x="3828158" y="4683608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4" name="Text 22">
            <a:extLst>
              <a:ext uri="{FF2B5EF4-FFF2-40B4-BE49-F238E27FC236}">
                <a16:creationId xmlns:a16="http://schemas.microsoft.com/office/drawing/2014/main" id="{ECB81CBB-2666-6561-611F-C79A0554C1A2}"/>
              </a:ext>
            </a:extLst>
          </p:cNvPr>
          <p:cNvSpPr/>
          <p:nvPr/>
        </p:nvSpPr>
        <p:spPr>
          <a:xfrm>
            <a:off x="3828158" y="478114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25" name="Shape 23">
            <a:extLst>
              <a:ext uri="{FF2B5EF4-FFF2-40B4-BE49-F238E27FC236}">
                <a16:creationId xmlns:a16="http://schemas.microsoft.com/office/drawing/2014/main" id="{846CC590-E4A3-D327-03A6-675D44C1F517}"/>
              </a:ext>
            </a:extLst>
          </p:cNvPr>
          <p:cNvSpPr/>
          <p:nvPr/>
        </p:nvSpPr>
        <p:spPr>
          <a:xfrm>
            <a:off x="4254878" y="4683608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6" name="Text 24">
            <a:extLst>
              <a:ext uri="{FF2B5EF4-FFF2-40B4-BE49-F238E27FC236}">
                <a16:creationId xmlns:a16="http://schemas.microsoft.com/office/drawing/2014/main" id="{60630F1C-71DC-776F-778E-B49E10D5F602}"/>
              </a:ext>
            </a:extLst>
          </p:cNvPr>
          <p:cNvSpPr/>
          <p:nvPr/>
        </p:nvSpPr>
        <p:spPr>
          <a:xfrm>
            <a:off x="4254878" y="478114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27" name="Shape 25">
            <a:extLst>
              <a:ext uri="{FF2B5EF4-FFF2-40B4-BE49-F238E27FC236}">
                <a16:creationId xmlns:a16="http://schemas.microsoft.com/office/drawing/2014/main" id="{8970300A-5BE5-BF21-58A1-06F5C09A5A2D}"/>
              </a:ext>
            </a:extLst>
          </p:cNvPr>
          <p:cNvSpPr/>
          <p:nvPr/>
        </p:nvSpPr>
        <p:spPr>
          <a:xfrm>
            <a:off x="3828158" y="5110328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8" name="Text 26">
            <a:extLst>
              <a:ext uri="{FF2B5EF4-FFF2-40B4-BE49-F238E27FC236}">
                <a16:creationId xmlns:a16="http://schemas.microsoft.com/office/drawing/2014/main" id="{C8897476-8940-7E86-5826-1AA8F2A3C402}"/>
              </a:ext>
            </a:extLst>
          </p:cNvPr>
          <p:cNvSpPr/>
          <p:nvPr/>
        </p:nvSpPr>
        <p:spPr>
          <a:xfrm>
            <a:off x="3828158" y="520786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29" name="Shape 27">
            <a:extLst>
              <a:ext uri="{FF2B5EF4-FFF2-40B4-BE49-F238E27FC236}">
                <a16:creationId xmlns:a16="http://schemas.microsoft.com/office/drawing/2014/main" id="{2A59D8FF-BDF0-0B08-95DF-07A1BBA240F6}"/>
              </a:ext>
            </a:extLst>
          </p:cNvPr>
          <p:cNvSpPr/>
          <p:nvPr/>
        </p:nvSpPr>
        <p:spPr>
          <a:xfrm>
            <a:off x="4254878" y="5110328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0" name="Text 28">
            <a:extLst>
              <a:ext uri="{FF2B5EF4-FFF2-40B4-BE49-F238E27FC236}">
                <a16:creationId xmlns:a16="http://schemas.microsoft.com/office/drawing/2014/main" id="{C0014981-0CFC-3E0E-4A0A-2A3C02B3C69D}"/>
              </a:ext>
            </a:extLst>
          </p:cNvPr>
          <p:cNvSpPr/>
          <p:nvPr/>
        </p:nvSpPr>
        <p:spPr>
          <a:xfrm>
            <a:off x="4254878" y="520786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31" name="Text 29">
            <a:extLst>
              <a:ext uri="{FF2B5EF4-FFF2-40B4-BE49-F238E27FC236}">
                <a16:creationId xmlns:a16="http://schemas.microsoft.com/office/drawing/2014/main" id="{91CE62BE-FF72-F118-C438-90F195FA111D}"/>
              </a:ext>
            </a:extLst>
          </p:cNvPr>
          <p:cNvSpPr/>
          <p:nvPr/>
        </p:nvSpPr>
        <p:spPr>
          <a:xfrm>
            <a:off x="3828158" y="4378808"/>
            <a:ext cx="4876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K</a:t>
            </a:r>
          </a:p>
        </p:txBody>
      </p:sp>
      <p:sp>
        <p:nvSpPr>
          <p:cNvPr id="32" name="Shape 30">
            <a:extLst>
              <a:ext uri="{FF2B5EF4-FFF2-40B4-BE49-F238E27FC236}">
                <a16:creationId xmlns:a16="http://schemas.microsoft.com/office/drawing/2014/main" id="{FA21A771-08D4-43E7-9998-E146D19F2F5E}"/>
              </a:ext>
            </a:extLst>
          </p:cNvPr>
          <p:cNvSpPr/>
          <p:nvPr/>
        </p:nvSpPr>
        <p:spPr>
          <a:xfrm>
            <a:off x="5291198" y="4690140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3" name="Text 31">
            <a:extLst>
              <a:ext uri="{FF2B5EF4-FFF2-40B4-BE49-F238E27FC236}">
                <a16:creationId xmlns:a16="http://schemas.microsoft.com/office/drawing/2014/main" id="{5290BC48-5E05-A065-2851-3752C58D65CE}"/>
              </a:ext>
            </a:extLst>
          </p:cNvPr>
          <p:cNvSpPr/>
          <p:nvPr/>
        </p:nvSpPr>
        <p:spPr>
          <a:xfrm>
            <a:off x="5291198" y="4787676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34" name="Shape 32">
            <a:extLst>
              <a:ext uri="{FF2B5EF4-FFF2-40B4-BE49-F238E27FC236}">
                <a16:creationId xmlns:a16="http://schemas.microsoft.com/office/drawing/2014/main" id="{73E91DE3-E224-EFFC-A55F-3271812F747A}"/>
              </a:ext>
            </a:extLst>
          </p:cNvPr>
          <p:cNvSpPr/>
          <p:nvPr/>
        </p:nvSpPr>
        <p:spPr>
          <a:xfrm>
            <a:off x="5717918" y="4690140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5" name="Text 33">
            <a:extLst>
              <a:ext uri="{FF2B5EF4-FFF2-40B4-BE49-F238E27FC236}">
                <a16:creationId xmlns:a16="http://schemas.microsoft.com/office/drawing/2014/main" id="{422F0C47-CEDE-2AE3-00E8-065FE886B760}"/>
              </a:ext>
            </a:extLst>
          </p:cNvPr>
          <p:cNvSpPr/>
          <p:nvPr/>
        </p:nvSpPr>
        <p:spPr>
          <a:xfrm>
            <a:off x="5717918" y="4787676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36" name="Shape 34">
            <a:extLst>
              <a:ext uri="{FF2B5EF4-FFF2-40B4-BE49-F238E27FC236}">
                <a16:creationId xmlns:a16="http://schemas.microsoft.com/office/drawing/2014/main" id="{E8422CB2-6BF2-B896-6A55-CF60E42FADA9}"/>
              </a:ext>
            </a:extLst>
          </p:cNvPr>
          <p:cNvSpPr/>
          <p:nvPr/>
        </p:nvSpPr>
        <p:spPr>
          <a:xfrm>
            <a:off x="5291198" y="5116860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7" name="Text 35">
            <a:extLst>
              <a:ext uri="{FF2B5EF4-FFF2-40B4-BE49-F238E27FC236}">
                <a16:creationId xmlns:a16="http://schemas.microsoft.com/office/drawing/2014/main" id="{5B3CCB49-935E-5D7F-EB52-8AC9804EC636}"/>
              </a:ext>
            </a:extLst>
          </p:cNvPr>
          <p:cNvSpPr/>
          <p:nvPr/>
        </p:nvSpPr>
        <p:spPr>
          <a:xfrm>
            <a:off x="5291198" y="5214396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38" name="Shape 36">
            <a:extLst>
              <a:ext uri="{FF2B5EF4-FFF2-40B4-BE49-F238E27FC236}">
                <a16:creationId xmlns:a16="http://schemas.microsoft.com/office/drawing/2014/main" id="{F309BFAB-A814-416D-9E32-FA79C04FFE27}"/>
              </a:ext>
            </a:extLst>
          </p:cNvPr>
          <p:cNvSpPr/>
          <p:nvPr/>
        </p:nvSpPr>
        <p:spPr>
          <a:xfrm>
            <a:off x="5717918" y="5116860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9" name="Text 37">
            <a:extLst>
              <a:ext uri="{FF2B5EF4-FFF2-40B4-BE49-F238E27FC236}">
                <a16:creationId xmlns:a16="http://schemas.microsoft.com/office/drawing/2014/main" id="{6253657F-9CDC-5AE9-1819-B517B495FE99}"/>
              </a:ext>
            </a:extLst>
          </p:cNvPr>
          <p:cNvSpPr/>
          <p:nvPr/>
        </p:nvSpPr>
        <p:spPr>
          <a:xfrm>
            <a:off x="5717918" y="5214396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40" name="Text 38">
            <a:extLst>
              <a:ext uri="{FF2B5EF4-FFF2-40B4-BE49-F238E27FC236}">
                <a16:creationId xmlns:a16="http://schemas.microsoft.com/office/drawing/2014/main" id="{10BC2CCC-4238-0D26-B0C2-C003844227C8}"/>
              </a:ext>
            </a:extLst>
          </p:cNvPr>
          <p:cNvSpPr/>
          <p:nvPr/>
        </p:nvSpPr>
        <p:spPr>
          <a:xfrm>
            <a:off x="5291198" y="4385340"/>
            <a:ext cx="121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Output</a:t>
            </a:r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F577F8EC-C447-033A-CC53-E430F25E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8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0" y="1690688"/>
            <a:ext cx="10728960" cy="426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253994" indent="-253994">
              <a:buSzPct val="100000"/>
              <a:buChar char="•"/>
            </a:pP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609600" y="6431280"/>
            <a:ext cx="1097280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800" u="sng" dirty="0">
                <a:solidFill>
                  <a:srgbClr val="4472C4"/>
                </a:solidFill>
                <a:hlinkClick r:id="rId3"/>
              </a:rPr>
              <a:t>[3]</a:t>
            </a:r>
            <a:r>
              <a:rPr lang="en-US" sz="800" dirty="0">
                <a:solidFill>
                  <a:srgbClr val="000000"/>
                </a:solidFill>
              </a:rPr>
              <a:t>   </a:t>
            </a:r>
            <a:r>
              <a:rPr lang="en-US" sz="800" u="sng" dirty="0">
                <a:solidFill>
                  <a:srgbClr val="4472C4"/>
                </a:solidFill>
                <a:hlinkClick r:id="rId4"/>
              </a:rPr>
              <a:t>[4]</a:t>
            </a:r>
            <a:endParaRPr lang="en-US" sz="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B9A732-BE54-E279-CA7D-74CCA3C6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4E0D3-21BE-C87E-2D17-490B6D560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 dense neural networks</a:t>
            </a:r>
          </a:p>
          <a:p>
            <a:r>
              <a:rPr lang="en-US" dirty="0"/>
              <a:t>Introduce new layer types: dropout, </a:t>
            </a:r>
            <a:r>
              <a:rPr lang="en-US" dirty="0" err="1"/>
              <a:t>normalisation</a:t>
            </a:r>
            <a:r>
              <a:rPr lang="en-US" dirty="0"/>
              <a:t>, pooling</a:t>
            </a:r>
          </a:p>
          <a:p>
            <a:r>
              <a:rPr lang="en-US" dirty="0"/>
              <a:t>1D convolution: intuition and examples</a:t>
            </a:r>
          </a:p>
          <a:p>
            <a:r>
              <a:rPr lang="en-US" dirty="0"/>
              <a:t>2D convolution and kernels</a:t>
            </a:r>
          </a:p>
          <a:p>
            <a:r>
              <a:rPr lang="en-US" dirty="0"/>
              <a:t>Building deep CNNs &amp; applications</a:t>
            </a:r>
          </a:p>
          <a:p>
            <a:r>
              <a:rPr lang="en-US" dirty="0" err="1"/>
              <a:t>Regularisation</a:t>
            </a:r>
            <a:r>
              <a:rPr lang="en-US" dirty="0"/>
              <a:t>, extensions &amp; outlook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42ECCF-D3C8-E60C-40E8-13496488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1748-4C7D-2358-4F77-C09DFCEF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 and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8FD5BB-5843-0889-0D1A-679B90C8B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34238" cy="414929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Images typically have multiple channels (e.g. RGB) — represented as a stack of 2D matrices.</a:t>
                </a:r>
              </a:p>
              <a:p>
                <a:r>
                  <a:rPr lang="en-US" dirty="0"/>
                  <a:t>A convolutional filter has the same depth as the input channels, so each filter is a 3D block.  Multiple filters produce multiple feature maps.</a:t>
                </a:r>
              </a:p>
              <a:p>
                <a:r>
                  <a:rPr lang="en-US" dirty="0"/>
                  <a:t>Stride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padding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extend naturally to 2D: the output size for each spatial dimension is the same as before: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8FD5BB-5843-0889-0D1A-679B90C8B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34238" cy="4149290"/>
              </a:xfrm>
              <a:blipFill>
                <a:blip r:embed="rId2"/>
                <a:stretch>
                  <a:fillRect l="-1895" t="-3354" r="-211" b="-3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hape 2">
            <a:extLst>
              <a:ext uri="{FF2B5EF4-FFF2-40B4-BE49-F238E27FC236}">
                <a16:creationId xmlns:a16="http://schemas.microsoft.com/office/drawing/2014/main" id="{509902D0-8528-2B7C-B7F1-1C6A9E03AAB2}"/>
              </a:ext>
            </a:extLst>
          </p:cNvPr>
          <p:cNvSpPr/>
          <p:nvPr/>
        </p:nvSpPr>
        <p:spPr>
          <a:xfrm>
            <a:off x="8156448" y="1477328"/>
            <a:ext cx="365760" cy="36576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0E2D1388-4846-4F4E-2A21-86DD34F27E66}"/>
              </a:ext>
            </a:extLst>
          </p:cNvPr>
          <p:cNvSpPr/>
          <p:nvPr/>
        </p:nvSpPr>
        <p:spPr>
          <a:xfrm>
            <a:off x="8522208" y="1477328"/>
            <a:ext cx="365760" cy="36576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DF63379E-9A8F-AF78-E2DF-50BDC6172DBA}"/>
              </a:ext>
            </a:extLst>
          </p:cNvPr>
          <p:cNvSpPr/>
          <p:nvPr/>
        </p:nvSpPr>
        <p:spPr>
          <a:xfrm>
            <a:off x="8156448" y="1843088"/>
            <a:ext cx="365760" cy="36576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518379EF-DA63-1C40-BA11-1C16CD58232C}"/>
              </a:ext>
            </a:extLst>
          </p:cNvPr>
          <p:cNvSpPr/>
          <p:nvPr/>
        </p:nvSpPr>
        <p:spPr>
          <a:xfrm>
            <a:off x="8522208" y="1843088"/>
            <a:ext cx="365760" cy="36576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7BDB3EE8-62B2-9CBF-616A-666A8A38ABDA}"/>
              </a:ext>
            </a:extLst>
          </p:cNvPr>
          <p:cNvSpPr/>
          <p:nvPr/>
        </p:nvSpPr>
        <p:spPr>
          <a:xfrm>
            <a:off x="7973568" y="1660208"/>
            <a:ext cx="365760" cy="36576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7062360D-CE2E-8821-02DC-97F0AB756B26}"/>
              </a:ext>
            </a:extLst>
          </p:cNvPr>
          <p:cNvSpPr/>
          <p:nvPr/>
        </p:nvSpPr>
        <p:spPr>
          <a:xfrm>
            <a:off x="8339328" y="1660208"/>
            <a:ext cx="365760" cy="36576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97CA4D12-8E57-A007-F23D-2A213574835E}"/>
              </a:ext>
            </a:extLst>
          </p:cNvPr>
          <p:cNvSpPr/>
          <p:nvPr/>
        </p:nvSpPr>
        <p:spPr>
          <a:xfrm>
            <a:off x="7973568" y="2025968"/>
            <a:ext cx="365760" cy="36576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1" name="Shape 9">
            <a:extLst>
              <a:ext uri="{FF2B5EF4-FFF2-40B4-BE49-F238E27FC236}">
                <a16:creationId xmlns:a16="http://schemas.microsoft.com/office/drawing/2014/main" id="{5894AB5F-C4FB-BD76-C72B-3C192E1AD405}"/>
              </a:ext>
            </a:extLst>
          </p:cNvPr>
          <p:cNvSpPr/>
          <p:nvPr/>
        </p:nvSpPr>
        <p:spPr>
          <a:xfrm>
            <a:off x="8339328" y="2025968"/>
            <a:ext cx="365760" cy="36576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E3E4BA8B-1341-4410-819D-16C3414AA7B6}"/>
              </a:ext>
            </a:extLst>
          </p:cNvPr>
          <p:cNvSpPr/>
          <p:nvPr/>
        </p:nvSpPr>
        <p:spPr>
          <a:xfrm>
            <a:off x="7790688" y="1843088"/>
            <a:ext cx="365760" cy="36576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035F3546-D9DF-567B-4377-118E9D7619F6}"/>
              </a:ext>
            </a:extLst>
          </p:cNvPr>
          <p:cNvSpPr/>
          <p:nvPr/>
        </p:nvSpPr>
        <p:spPr>
          <a:xfrm>
            <a:off x="8156448" y="1843088"/>
            <a:ext cx="365760" cy="36576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4" name="Shape 12">
            <a:extLst>
              <a:ext uri="{FF2B5EF4-FFF2-40B4-BE49-F238E27FC236}">
                <a16:creationId xmlns:a16="http://schemas.microsoft.com/office/drawing/2014/main" id="{3B4456A4-474D-60CE-680A-498E07629929}"/>
              </a:ext>
            </a:extLst>
          </p:cNvPr>
          <p:cNvSpPr/>
          <p:nvPr/>
        </p:nvSpPr>
        <p:spPr>
          <a:xfrm>
            <a:off x="7790688" y="2208848"/>
            <a:ext cx="365760" cy="36576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90A5ECDE-144D-F60A-0B65-05A81434963C}"/>
              </a:ext>
            </a:extLst>
          </p:cNvPr>
          <p:cNvSpPr/>
          <p:nvPr/>
        </p:nvSpPr>
        <p:spPr>
          <a:xfrm>
            <a:off x="8156448" y="2208848"/>
            <a:ext cx="365760" cy="36576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D5DF10E6-87D1-13D3-01CD-E8024DBAF295}"/>
              </a:ext>
            </a:extLst>
          </p:cNvPr>
          <p:cNvSpPr/>
          <p:nvPr/>
        </p:nvSpPr>
        <p:spPr>
          <a:xfrm>
            <a:off x="7546848" y="1050608"/>
            <a:ext cx="1828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Input channels</a:t>
            </a:r>
          </a:p>
        </p:txBody>
      </p:sp>
      <p:sp>
        <p:nvSpPr>
          <p:cNvPr id="17" name="Shape 15">
            <a:extLst>
              <a:ext uri="{FF2B5EF4-FFF2-40B4-BE49-F238E27FC236}">
                <a16:creationId xmlns:a16="http://schemas.microsoft.com/office/drawing/2014/main" id="{E70370A4-6DE4-7800-297F-BEE2ED970B95}"/>
              </a:ext>
            </a:extLst>
          </p:cNvPr>
          <p:cNvSpPr/>
          <p:nvPr/>
        </p:nvSpPr>
        <p:spPr>
          <a:xfrm>
            <a:off x="8157090" y="3249339"/>
            <a:ext cx="731520" cy="73152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8" name="Shape 16">
            <a:extLst>
              <a:ext uri="{FF2B5EF4-FFF2-40B4-BE49-F238E27FC236}">
                <a16:creationId xmlns:a16="http://schemas.microsoft.com/office/drawing/2014/main" id="{095F5681-CF36-7A21-7B8D-DE8768E18B56}"/>
              </a:ext>
            </a:extLst>
          </p:cNvPr>
          <p:cNvSpPr/>
          <p:nvPr/>
        </p:nvSpPr>
        <p:spPr>
          <a:xfrm>
            <a:off x="8010786" y="3395643"/>
            <a:ext cx="731520" cy="73152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9" name="Shape 17">
            <a:extLst>
              <a:ext uri="{FF2B5EF4-FFF2-40B4-BE49-F238E27FC236}">
                <a16:creationId xmlns:a16="http://schemas.microsoft.com/office/drawing/2014/main" id="{59E561FE-4076-46CF-15F9-204D97F426D8}"/>
              </a:ext>
            </a:extLst>
          </p:cNvPr>
          <p:cNvSpPr/>
          <p:nvPr/>
        </p:nvSpPr>
        <p:spPr>
          <a:xfrm>
            <a:off x="7864482" y="3541947"/>
            <a:ext cx="731520" cy="73152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0" name="Text 18">
            <a:extLst>
              <a:ext uri="{FF2B5EF4-FFF2-40B4-BE49-F238E27FC236}">
                <a16:creationId xmlns:a16="http://schemas.microsoft.com/office/drawing/2014/main" id="{78034FB8-EEF7-EB83-D4E6-3A92EF84BEBA}"/>
              </a:ext>
            </a:extLst>
          </p:cNvPr>
          <p:cNvSpPr/>
          <p:nvPr/>
        </p:nvSpPr>
        <p:spPr>
          <a:xfrm>
            <a:off x="7546848" y="2806502"/>
            <a:ext cx="121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Filter</a:t>
            </a:r>
          </a:p>
        </p:txBody>
      </p:sp>
      <p:sp>
        <p:nvSpPr>
          <p:cNvPr id="21" name="Shape 19">
            <a:extLst>
              <a:ext uri="{FF2B5EF4-FFF2-40B4-BE49-F238E27FC236}">
                <a16:creationId xmlns:a16="http://schemas.microsoft.com/office/drawing/2014/main" id="{9A551470-D755-A542-533B-E79CD2A0867C}"/>
              </a:ext>
            </a:extLst>
          </p:cNvPr>
          <p:cNvSpPr/>
          <p:nvPr/>
        </p:nvSpPr>
        <p:spPr>
          <a:xfrm>
            <a:off x="7864482" y="4843433"/>
            <a:ext cx="365760" cy="3657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2" name="Shape 20">
            <a:extLst>
              <a:ext uri="{FF2B5EF4-FFF2-40B4-BE49-F238E27FC236}">
                <a16:creationId xmlns:a16="http://schemas.microsoft.com/office/drawing/2014/main" id="{49D99651-804A-D912-8CD7-9C54B71DB4C8}"/>
              </a:ext>
            </a:extLst>
          </p:cNvPr>
          <p:cNvSpPr/>
          <p:nvPr/>
        </p:nvSpPr>
        <p:spPr>
          <a:xfrm>
            <a:off x="8230242" y="4843433"/>
            <a:ext cx="365760" cy="3657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3" name="Shape 21">
            <a:extLst>
              <a:ext uri="{FF2B5EF4-FFF2-40B4-BE49-F238E27FC236}">
                <a16:creationId xmlns:a16="http://schemas.microsoft.com/office/drawing/2014/main" id="{C7848D8B-C77D-7F40-0C5F-653AB194C971}"/>
              </a:ext>
            </a:extLst>
          </p:cNvPr>
          <p:cNvSpPr/>
          <p:nvPr/>
        </p:nvSpPr>
        <p:spPr>
          <a:xfrm>
            <a:off x="7864482" y="5209193"/>
            <a:ext cx="365760" cy="3657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4" name="Shape 22">
            <a:extLst>
              <a:ext uri="{FF2B5EF4-FFF2-40B4-BE49-F238E27FC236}">
                <a16:creationId xmlns:a16="http://schemas.microsoft.com/office/drawing/2014/main" id="{A0332A7B-842B-A3ED-5BFA-883FDEAFADA9}"/>
              </a:ext>
            </a:extLst>
          </p:cNvPr>
          <p:cNvSpPr/>
          <p:nvPr/>
        </p:nvSpPr>
        <p:spPr>
          <a:xfrm>
            <a:off x="8230242" y="5209193"/>
            <a:ext cx="365760" cy="3657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5" name="Text 23">
            <a:extLst>
              <a:ext uri="{FF2B5EF4-FFF2-40B4-BE49-F238E27FC236}">
                <a16:creationId xmlns:a16="http://schemas.microsoft.com/office/drawing/2014/main" id="{A6C1C331-FCE0-D2F8-A69F-E419B0071515}"/>
              </a:ext>
            </a:extLst>
          </p:cNvPr>
          <p:cNvSpPr/>
          <p:nvPr/>
        </p:nvSpPr>
        <p:spPr>
          <a:xfrm>
            <a:off x="7546848" y="4477673"/>
            <a:ext cx="13411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Feature map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C448A52D-04EC-0414-DDD2-D684074A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5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14FB-3615-EBD0-365A-94307CC2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3359F-809B-1071-CD4F-AE7A27ED7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50768" cy="4149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basic CNN stacks layers in a chosen order, e.g. convolution → activation → pooling → fully connected.</a:t>
            </a:r>
          </a:p>
          <a:p>
            <a:r>
              <a:rPr lang="en-US" dirty="0"/>
              <a:t>Convolution and pooling reduce spatial dimensions while increasing depth.  After flattening, a dense layer classifies features.</a:t>
            </a:r>
          </a:p>
          <a:p>
            <a:r>
              <a:rPr lang="en-US" dirty="0"/>
              <a:t>The figure on the right tracks the shape of an example input (8×8) through the network.</a:t>
            </a:r>
          </a:p>
          <a:p>
            <a:r>
              <a:rPr lang="en-US" dirty="0"/>
              <a:t>Any model with enough layers becomes a </a:t>
            </a:r>
            <a:r>
              <a:rPr lang="en-US" i="1" dirty="0"/>
              <a:t>deep learning NN</a:t>
            </a:r>
          </a:p>
          <a:p>
            <a:endParaRPr lang="en-US" dirty="0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54FEB44B-FBBB-24CD-5220-B821ED2E71FD}"/>
              </a:ext>
            </a:extLst>
          </p:cNvPr>
          <p:cNvSpPr/>
          <p:nvPr/>
        </p:nvSpPr>
        <p:spPr>
          <a:xfrm>
            <a:off x="8537608" y="1690688"/>
            <a:ext cx="2438400" cy="548640"/>
          </a:xfrm>
          <a:prstGeom prst="roundRect">
            <a:avLst>
              <a:gd name="adj" fmla="val 22222"/>
            </a:avLst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0CD38DCE-CE07-EC8B-7A11-FE10F2FC6EFE}"/>
              </a:ext>
            </a:extLst>
          </p:cNvPr>
          <p:cNvSpPr/>
          <p:nvPr/>
        </p:nvSpPr>
        <p:spPr>
          <a:xfrm>
            <a:off x="8537608" y="1836992"/>
            <a:ext cx="243840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8×8 input</a:t>
            </a:r>
            <a:endParaRPr lang="en-US" sz="1200" dirty="0"/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D44BE87F-AE33-9387-3DF6-318DB3EC47B1}"/>
              </a:ext>
            </a:extLst>
          </p:cNvPr>
          <p:cNvSpPr/>
          <p:nvPr/>
        </p:nvSpPr>
        <p:spPr>
          <a:xfrm>
            <a:off x="9695848" y="2239328"/>
            <a:ext cx="121920" cy="243840"/>
          </a:xfrm>
          <a:prstGeom prst="downArrow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4A2FDA7E-06B0-488A-26CB-28154A4EE924}"/>
              </a:ext>
            </a:extLst>
          </p:cNvPr>
          <p:cNvSpPr/>
          <p:nvPr/>
        </p:nvSpPr>
        <p:spPr>
          <a:xfrm>
            <a:off x="8537608" y="2605088"/>
            <a:ext cx="2438400" cy="548640"/>
          </a:xfrm>
          <a:prstGeom prst="roundRect">
            <a:avLst>
              <a:gd name="adj" fmla="val 22222"/>
            </a:avLst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972EBB43-C51C-5E2E-ED92-1595C81815CD}"/>
              </a:ext>
            </a:extLst>
          </p:cNvPr>
          <p:cNvSpPr/>
          <p:nvPr/>
        </p:nvSpPr>
        <p:spPr>
          <a:xfrm>
            <a:off x="8537608" y="2751392"/>
            <a:ext cx="243840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Conv, ReLU &amp; pool</a:t>
            </a:r>
            <a:endParaRPr lang="en-US" sz="1200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D6393EB7-6AEC-1D64-50E9-1DD06BE61D6B}"/>
              </a:ext>
            </a:extLst>
          </p:cNvPr>
          <p:cNvSpPr/>
          <p:nvPr/>
        </p:nvSpPr>
        <p:spPr>
          <a:xfrm>
            <a:off x="9695848" y="3153728"/>
            <a:ext cx="121920" cy="243840"/>
          </a:xfrm>
          <a:prstGeom prst="downArrow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A72E7942-E6B7-227E-F4E4-04E5A58D1823}"/>
              </a:ext>
            </a:extLst>
          </p:cNvPr>
          <p:cNvSpPr/>
          <p:nvPr/>
        </p:nvSpPr>
        <p:spPr>
          <a:xfrm>
            <a:off x="8537608" y="3519488"/>
            <a:ext cx="2438400" cy="548640"/>
          </a:xfrm>
          <a:prstGeom prst="roundRect">
            <a:avLst>
              <a:gd name="adj" fmla="val 22222"/>
            </a:avLst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BB025A97-51AA-2C7B-F767-894867906B54}"/>
              </a:ext>
            </a:extLst>
          </p:cNvPr>
          <p:cNvSpPr/>
          <p:nvPr/>
        </p:nvSpPr>
        <p:spPr>
          <a:xfrm>
            <a:off x="8537608" y="3665792"/>
            <a:ext cx="243840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Flatten</a:t>
            </a:r>
            <a:endParaRPr lang="en-US" sz="1200" dirty="0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917B660D-8F2F-4A08-E418-1A3EF1E32328}"/>
              </a:ext>
            </a:extLst>
          </p:cNvPr>
          <p:cNvSpPr/>
          <p:nvPr/>
        </p:nvSpPr>
        <p:spPr>
          <a:xfrm>
            <a:off x="9695848" y="4068128"/>
            <a:ext cx="121920" cy="243840"/>
          </a:xfrm>
          <a:prstGeom prst="downArrow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95D628C3-35CF-0751-3DE9-2FA67DE74091}"/>
              </a:ext>
            </a:extLst>
          </p:cNvPr>
          <p:cNvSpPr/>
          <p:nvPr/>
        </p:nvSpPr>
        <p:spPr>
          <a:xfrm>
            <a:off x="8537608" y="4433888"/>
            <a:ext cx="2438400" cy="548640"/>
          </a:xfrm>
          <a:prstGeom prst="roundRect">
            <a:avLst>
              <a:gd name="adj" fmla="val 22222"/>
            </a:avLst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B888C678-2CDF-A711-E278-7C5E1345E1E3}"/>
              </a:ext>
            </a:extLst>
          </p:cNvPr>
          <p:cNvSpPr/>
          <p:nvPr/>
        </p:nvSpPr>
        <p:spPr>
          <a:xfrm>
            <a:off x="8537608" y="4580192"/>
            <a:ext cx="243840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Dense→output</a:t>
            </a:r>
            <a:endParaRPr lang="en-US" sz="12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DCEA169-2644-2E44-16E3-8D434292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24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61C6-6C4E-518A-6C4E-D18813C1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4C7CE-594D-F50C-1F06-5C3B3D97C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1989" cy="41492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Convolutional networks learn hierarchical features:</a:t>
            </a:r>
          </a:p>
          <a:p>
            <a:r>
              <a:rPr lang="en-US" dirty="0"/>
              <a:t>Early layers detect simple edges and textures.</a:t>
            </a:r>
          </a:p>
          <a:p>
            <a:r>
              <a:rPr lang="en-US" dirty="0"/>
              <a:t>Intermediate layers combine edges into motifs (e.g. corners, curves).</a:t>
            </a:r>
          </a:p>
          <a:p>
            <a:r>
              <a:rPr lang="en-US" dirty="0"/>
              <a:t>Deeper layers capture high‑level parts and objects.</a:t>
            </a:r>
          </a:p>
          <a:p>
            <a:r>
              <a:rPr lang="en-US" dirty="0"/>
              <a:t>Illustrated on the right are abstract patterns representing different levels of abstraction.</a:t>
            </a:r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94CBA745-99C5-EEB5-831F-06A0D0BC6361}"/>
              </a:ext>
            </a:extLst>
          </p:cNvPr>
          <p:cNvSpPr/>
          <p:nvPr/>
        </p:nvSpPr>
        <p:spPr>
          <a:xfrm>
            <a:off x="8046720" y="2194560"/>
            <a:ext cx="853440" cy="8534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2A1A2DA2-AA85-5532-D4AB-29DBD13EE5A9}"/>
              </a:ext>
            </a:extLst>
          </p:cNvPr>
          <p:cNvSpPr/>
          <p:nvPr/>
        </p:nvSpPr>
        <p:spPr>
          <a:xfrm>
            <a:off x="8430768" y="2194560"/>
            <a:ext cx="170688" cy="853440"/>
          </a:xfrm>
          <a:prstGeom prst="rect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7789673D-64FB-AB13-FB3F-661E9498B7A3}"/>
              </a:ext>
            </a:extLst>
          </p:cNvPr>
          <p:cNvSpPr/>
          <p:nvPr/>
        </p:nvSpPr>
        <p:spPr>
          <a:xfrm>
            <a:off x="8046720" y="3084576"/>
            <a:ext cx="85344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Edges</a:t>
            </a:r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00051597-D4C8-7D63-20AD-8086A519F94D}"/>
              </a:ext>
            </a:extLst>
          </p:cNvPr>
          <p:cNvSpPr/>
          <p:nvPr/>
        </p:nvSpPr>
        <p:spPr>
          <a:xfrm>
            <a:off x="8046720" y="3551872"/>
            <a:ext cx="853440" cy="8534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D8ABC4F2-FDEF-DBDE-9734-EBB13DA6A7DF}"/>
              </a:ext>
            </a:extLst>
          </p:cNvPr>
          <p:cNvSpPr/>
          <p:nvPr/>
        </p:nvSpPr>
        <p:spPr>
          <a:xfrm>
            <a:off x="8046720" y="4149280"/>
            <a:ext cx="853440" cy="256032"/>
          </a:xfrm>
          <a:prstGeom prst="rect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44C04293-ADC2-A177-B877-3E250AB8A40B}"/>
              </a:ext>
            </a:extLst>
          </p:cNvPr>
          <p:cNvSpPr/>
          <p:nvPr/>
        </p:nvSpPr>
        <p:spPr>
          <a:xfrm>
            <a:off x="8046720" y="3551872"/>
            <a:ext cx="256032" cy="853440"/>
          </a:xfrm>
          <a:prstGeom prst="rect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A6A2ED08-5ED2-057E-832B-CD04C9F9E95B}"/>
              </a:ext>
            </a:extLst>
          </p:cNvPr>
          <p:cNvSpPr/>
          <p:nvPr/>
        </p:nvSpPr>
        <p:spPr>
          <a:xfrm>
            <a:off x="8046720" y="4441888"/>
            <a:ext cx="85344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Motifs</a:t>
            </a:r>
          </a:p>
        </p:txBody>
      </p:sp>
      <p:sp>
        <p:nvSpPr>
          <p:cNvPr id="11" name="Shape 9">
            <a:extLst>
              <a:ext uri="{FF2B5EF4-FFF2-40B4-BE49-F238E27FC236}">
                <a16:creationId xmlns:a16="http://schemas.microsoft.com/office/drawing/2014/main" id="{854A4F42-6768-3E09-239A-FF65DF58FD9B}"/>
              </a:ext>
            </a:extLst>
          </p:cNvPr>
          <p:cNvSpPr/>
          <p:nvPr/>
        </p:nvSpPr>
        <p:spPr>
          <a:xfrm>
            <a:off x="8046720" y="4932499"/>
            <a:ext cx="853440" cy="8534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E2386184-55FE-A5A4-0463-9E8AF2F2E8E6}"/>
              </a:ext>
            </a:extLst>
          </p:cNvPr>
          <p:cNvSpPr/>
          <p:nvPr/>
        </p:nvSpPr>
        <p:spPr>
          <a:xfrm>
            <a:off x="8345424" y="5316547"/>
            <a:ext cx="298704" cy="213360"/>
          </a:xfrm>
          <a:prstGeom prst="rect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7C7EA9A1-2B89-09BD-F56C-EA6932D3EDDA}"/>
              </a:ext>
            </a:extLst>
          </p:cNvPr>
          <p:cNvSpPr/>
          <p:nvPr/>
        </p:nvSpPr>
        <p:spPr>
          <a:xfrm>
            <a:off x="8516112" y="5145859"/>
            <a:ext cx="213360" cy="213360"/>
          </a:xfrm>
          <a:prstGeom prst="ellipse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CA1029C0-1C99-D493-E76F-0C3B8D91CF10}"/>
              </a:ext>
            </a:extLst>
          </p:cNvPr>
          <p:cNvSpPr/>
          <p:nvPr/>
        </p:nvSpPr>
        <p:spPr>
          <a:xfrm>
            <a:off x="8046720" y="5822515"/>
            <a:ext cx="85344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Objects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F574FC4-659F-CD18-8BCB-43975049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55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3F2D-C47D-4AF9-BFD2-12588C0B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Stitching ideas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CF5E-10F8-FEA0-30F4-B9A3E7E7B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Dropout: mitigates over‑fitting by randomly deactivating units.</a:t>
            </a:r>
          </a:p>
          <a:p>
            <a:r>
              <a:rPr lang="en-US" dirty="0"/>
              <a:t>Weight decay (also known L2 </a:t>
            </a:r>
            <a:r>
              <a:rPr lang="en-US" dirty="0" err="1"/>
              <a:t>regularisation</a:t>
            </a:r>
            <a:r>
              <a:rPr lang="en-US" dirty="0"/>
              <a:t> or dilution): </a:t>
            </a:r>
            <a:r>
              <a:rPr lang="en-US" dirty="0" err="1"/>
              <a:t>penalises</a:t>
            </a:r>
            <a:r>
              <a:rPr lang="en-US" dirty="0"/>
              <a:t> large weights to encourage smoother models.</a:t>
            </a:r>
          </a:p>
          <a:p>
            <a:r>
              <a:rPr lang="en-US" dirty="0"/>
              <a:t>Data augmentation: synthetically enlarge datasets by random cropping, flipping, scaling.</a:t>
            </a:r>
          </a:p>
          <a:p>
            <a:r>
              <a:rPr lang="en-US" dirty="0"/>
              <a:t>Mini‑batch training &amp; </a:t>
            </a:r>
            <a:r>
              <a:rPr lang="en-US" dirty="0" err="1"/>
              <a:t>optimisation</a:t>
            </a:r>
            <a:r>
              <a:rPr lang="en-US" dirty="0"/>
              <a:t>: stochastic gradient descent (SGD) with Adam </a:t>
            </a:r>
            <a:r>
              <a:rPr lang="en-US" dirty="0" err="1"/>
              <a:t>optimiser</a:t>
            </a:r>
            <a:r>
              <a:rPr lang="en-US" dirty="0"/>
              <a:t> improves convergence.</a:t>
            </a:r>
          </a:p>
          <a:p>
            <a:r>
              <a:rPr lang="en-US" dirty="0"/>
              <a:t>Early stopping: monitor validation loss and stop training when performance no longer improves.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2A0D1-1AF9-E4C4-6C69-DB524BB19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17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20AC-7FAF-06B9-D7F6-A82DC8FA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cool NN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EECDC-D536-D628-1D76-7765F5B3C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Activation variants: Leaky </a:t>
            </a:r>
            <a:r>
              <a:rPr lang="en-US" dirty="0" err="1"/>
              <a:t>ReLU</a:t>
            </a:r>
            <a:r>
              <a:rPr lang="en-US" dirty="0"/>
              <a:t> allows a small gradient for negative inputs; ELU and SELU reduce vanishing gradients; </a:t>
            </a:r>
            <a:r>
              <a:rPr lang="en-US" dirty="0" err="1"/>
              <a:t>Softmax</a:t>
            </a:r>
            <a:r>
              <a:rPr lang="en-US" dirty="0"/>
              <a:t> maps outputs to a probability distribution for classification.</a:t>
            </a:r>
          </a:p>
          <a:p>
            <a:r>
              <a:rPr lang="en-US" dirty="0" err="1"/>
              <a:t>Normalisation</a:t>
            </a:r>
            <a:r>
              <a:rPr lang="en-US" dirty="0"/>
              <a:t> variants: Layer norm </a:t>
            </a:r>
            <a:r>
              <a:rPr lang="en-US" dirty="0" err="1"/>
              <a:t>normalises</a:t>
            </a:r>
            <a:r>
              <a:rPr lang="en-US" dirty="0"/>
              <a:t> across features within one example; Group norm </a:t>
            </a:r>
            <a:r>
              <a:rPr lang="en-US" dirty="0" err="1"/>
              <a:t>normalises</a:t>
            </a:r>
            <a:r>
              <a:rPr lang="en-US" dirty="0"/>
              <a:t> within groups of channels; Instance norm for style transfer tasks.</a:t>
            </a:r>
          </a:p>
          <a:p>
            <a:r>
              <a:rPr lang="en-US" dirty="0"/>
              <a:t>Dropout variants: Spatial dropout drops entire feature maps; Shake‑Drop perturbs activations stochastically.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F63BE-D315-3838-3CF8-05BCF94A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40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105E-4802-3AAF-ED65-7E5AC187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16EEF-DC4A-3322-0000-6BB6E938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Average pooling: computes the mean of each patch, reducing noise.</a:t>
            </a:r>
          </a:p>
          <a:p>
            <a:r>
              <a:rPr lang="en-US" dirty="0"/>
              <a:t>Global average pooling: replaces the fully connected layer by averaging over the entire spatial dimension per channel.</a:t>
            </a:r>
          </a:p>
          <a:p>
            <a:r>
              <a:rPr lang="en-US" dirty="0" err="1"/>
              <a:t>Strided</a:t>
            </a:r>
            <a:r>
              <a:rPr lang="en-US" dirty="0"/>
              <a:t> convolution: </a:t>
            </a:r>
            <a:r>
              <a:rPr lang="en-US" dirty="0" err="1"/>
              <a:t>downsampling</a:t>
            </a:r>
            <a:r>
              <a:rPr lang="en-US" dirty="0"/>
              <a:t> can also be achieved by using a stride &gt; 1 instead of separate pooling layers.</a:t>
            </a:r>
          </a:p>
          <a:p>
            <a:r>
              <a:rPr lang="en-US" dirty="0"/>
              <a:t>Adaptive pooling: output size is specified instead of window size, automatically choosing kernel size and stride.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84884-F9A9-E021-64DF-956BC59D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0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C42A-DC3C-8F84-D9EA-D908CA88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technical aside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8E805-D582-84E7-4540-D73589D39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Convolution can be reinterpreted as a matrix multiplication by unrolling the input into patches (im2col) and flattening the filter.</a:t>
            </a:r>
          </a:p>
          <a:p>
            <a:r>
              <a:rPr lang="en-US" dirty="0"/>
              <a:t>This representation allows us to leverage highly </a:t>
            </a:r>
            <a:r>
              <a:rPr lang="en-US" dirty="0" err="1"/>
              <a:t>optimised</a:t>
            </a:r>
            <a:r>
              <a:rPr lang="en-US" dirty="0"/>
              <a:t> matrix multiplication routines (e.g. BLAS) but at the cost of increased memory.</a:t>
            </a:r>
          </a:p>
          <a:p>
            <a:r>
              <a:rPr lang="en-US" dirty="0"/>
              <a:t>Illustration: 2×2 filter applied to a 3×3 input yields a Toeplitz matrix of size 4×9 multiplied by the flattened filter vector.</a:t>
            </a:r>
          </a:p>
          <a:p>
            <a:r>
              <a:rPr lang="en-US" dirty="0">
                <a:solidFill>
                  <a:srgbClr val="009749"/>
                </a:solidFill>
              </a:rPr>
              <a:t>Illustration on board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A90A1-9F4B-BC6D-3A51-08EDE68C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9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30E69-6564-DD3E-DE48-26F95E13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77FCB-D93F-4907-2229-7E8EE0824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48602" cy="4667250"/>
          </a:xfrm>
        </p:spPr>
        <p:txBody>
          <a:bodyPr>
            <a:normAutofit fontScale="47500" lnSpcReduction="20000"/>
          </a:bodyPr>
          <a:lstStyle/>
          <a:p>
            <a:r>
              <a:rPr lang="en-US" sz="4400" dirty="0" err="1"/>
              <a:t>Vectorised</a:t>
            </a:r>
            <a:r>
              <a:rPr lang="en-US" sz="4400" dirty="0"/>
              <a:t> code is critical for efficient deep learning.  Use established frameworks (e.g. </a:t>
            </a:r>
            <a:r>
              <a:rPr lang="en-US" sz="4400" dirty="0" err="1"/>
              <a:t>PyTorch</a:t>
            </a:r>
            <a:r>
              <a:rPr lang="en-US" sz="4400" dirty="0"/>
              <a:t>) that implement convolutions with GPU acceleration.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torch.nn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as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nn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class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SimpleCNN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nn.Module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):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def __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init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__(self):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super().__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init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__()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self.conv1 = nn.Conv2d(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in_channels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=1,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out_channels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=8,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kernel_size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=3)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self.pool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nn.MaxPool2d(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kernel_size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=2, stride=2)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self.fc1 =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nn.Linear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(8 * 3 * 3, 10)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def forward(self, x):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x =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nn.functional.relu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(self.conv1(x))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x =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self.pool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(x)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x =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x.view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x.size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(0), -1)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x = self.fc1(x)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return x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4D6B3-73C3-284A-E4EA-7403E514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38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8283-06E7-18B1-03DC-B445852C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CNN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B748-4DFC-1C22-B21A-2C6CD4EBE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LeNet</a:t>
            </a:r>
            <a:r>
              <a:rPr lang="en-US" dirty="0"/>
              <a:t> (1998): early handwritten digit </a:t>
            </a:r>
            <a:r>
              <a:rPr lang="en-US" dirty="0" err="1"/>
              <a:t>recogniser</a:t>
            </a:r>
            <a:r>
              <a:rPr lang="en-US" dirty="0"/>
              <a:t>; 5×5 filters, tanh activations.</a:t>
            </a:r>
          </a:p>
          <a:p>
            <a:r>
              <a:rPr lang="en-US" dirty="0" err="1"/>
              <a:t>AlexNet</a:t>
            </a:r>
            <a:r>
              <a:rPr lang="en-US" dirty="0"/>
              <a:t> (2012): deeper nets with </a:t>
            </a:r>
            <a:r>
              <a:rPr lang="en-US" dirty="0" err="1"/>
              <a:t>ReLU</a:t>
            </a:r>
            <a:r>
              <a:rPr lang="en-US" dirty="0"/>
              <a:t>, dropout and 3×3 / 11×11 conv layers; won ImageNet competition.</a:t>
            </a:r>
          </a:p>
          <a:p>
            <a:r>
              <a:rPr lang="en-US" dirty="0"/>
              <a:t>VGG (2014): very deep (16–19 layers) using only 3×3 </a:t>
            </a:r>
            <a:r>
              <a:rPr lang="en-US" dirty="0" err="1"/>
              <a:t>convs</a:t>
            </a:r>
            <a:r>
              <a:rPr lang="en-US" dirty="0"/>
              <a:t> and 2×2 pooling.</a:t>
            </a:r>
          </a:p>
          <a:p>
            <a:r>
              <a:rPr lang="en-US" dirty="0" err="1"/>
              <a:t>ResNet</a:t>
            </a:r>
            <a:r>
              <a:rPr lang="en-US" dirty="0"/>
              <a:t> (2015): introduces </a:t>
            </a:r>
            <a:r>
              <a:rPr lang="en-US" b="1" dirty="0"/>
              <a:t>skip connections </a:t>
            </a:r>
            <a:r>
              <a:rPr lang="en-US" dirty="0"/>
              <a:t>to ease training very deep networks (up to hundreds of layers).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F466-418A-C019-6F3F-610FD4E7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E3C7-E02A-F443-93FF-99B0D128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495C-38DD-F9F0-478E-D16C6E4C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Dense networks connect everything, but convolutions exploit locality and sharing to scale to high‑dimensional inputs.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Layer types such as dropout, batch norm, activations and pooling enable training deeper networks, </a:t>
            </a:r>
            <a:r>
              <a:rPr lang="en-US" dirty="0" err="1"/>
              <a:t>stabilise</a:t>
            </a:r>
            <a:r>
              <a:rPr lang="en-US" dirty="0"/>
              <a:t> learning and improve </a:t>
            </a:r>
            <a:r>
              <a:rPr lang="en-US" dirty="0" err="1"/>
              <a:t>generalisation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Convolution extends naturally to 2D inputs with multi‑channel filters; stride and padding control output shapes.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Building blocks combine to form deep CNNs capable of </a:t>
            </a:r>
            <a:r>
              <a:rPr lang="en-US" dirty="0" err="1"/>
              <a:t>recognising</a:t>
            </a:r>
            <a:r>
              <a:rPr lang="en-US" dirty="0"/>
              <a:t> complex patterns in images, speech and beyond.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Continuous innovation (activations, normalization, architectures) and </a:t>
            </a:r>
            <a:r>
              <a:rPr lang="en-US" dirty="0" err="1"/>
              <a:t>regularisation</a:t>
            </a:r>
            <a:r>
              <a:rPr lang="en-US" dirty="0"/>
              <a:t> are key to advancing the state of the art.</a:t>
            </a:r>
          </a:p>
        </p:txBody>
      </p:sp>
    </p:spTree>
    <p:extLst>
      <p:ext uri="{BB962C8B-B14F-4D97-AF65-F5344CB8AC3E}">
        <p14:creationId xmlns:p14="http://schemas.microsoft.com/office/powerpoint/2010/main" val="290237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1FB9-5724-35F3-67CF-AEE7AE5C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Dense networks: 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5BAE7-3EDD-5423-4F76-BCB90CB6F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75105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Each neuron computes a weighted sum of all inputs, adds a bias, and applies a non‑linearity (e.g. </a:t>
            </a:r>
            <a:r>
              <a:rPr lang="en-US" dirty="0" err="1"/>
              <a:t>ReLU</a:t>
            </a:r>
            <a:r>
              <a:rPr lang="en-US" dirty="0"/>
              <a:t>).</a:t>
            </a:r>
          </a:p>
          <a:p>
            <a:r>
              <a:rPr lang="en-US" dirty="0"/>
              <a:t>Dense layers are </a:t>
            </a:r>
            <a:r>
              <a:rPr lang="en-US" b="1" dirty="0"/>
              <a:t>fully connected</a:t>
            </a:r>
            <a:r>
              <a:rPr lang="en-US" dirty="0"/>
              <a:t>: every input connects to every output, leading to many parameters.</a:t>
            </a:r>
          </a:p>
          <a:p>
            <a:r>
              <a:rPr lang="en-US" dirty="0"/>
              <a:t>Parameter count grows quickly with input dimension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BFB9BC7-E40C-0C77-DAF0-E577A9DF34A6}"/>
                  </a:ext>
                </a:extLst>
              </p:cNvPr>
              <p:cNvSpPr/>
              <p:nvPr/>
            </p:nvSpPr>
            <p:spPr>
              <a:xfrm>
                <a:off x="5412658" y="1609983"/>
                <a:ext cx="678426" cy="6784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BFB9BC7-E40C-0C77-DAF0-E577A9DF3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58" y="1609983"/>
                <a:ext cx="678426" cy="67842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8C23393-4374-0934-4A57-FA0DB653D50D}"/>
                  </a:ext>
                </a:extLst>
              </p:cNvPr>
              <p:cNvSpPr/>
              <p:nvPr/>
            </p:nvSpPr>
            <p:spPr>
              <a:xfrm>
                <a:off x="5412658" y="3244596"/>
                <a:ext cx="678426" cy="6784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8C23393-4374-0934-4A57-FA0DB653D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58" y="3244596"/>
                <a:ext cx="678426" cy="67842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F4692B8-25B3-3D43-3051-CF88E7C146A9}"/>
                  </a:ext>
                </a:extLst>
              </p:cNvPr>
              <p:cNvSpPr/>
              <p:nvPr/>
            </p:nvSpPr>
            <p:spPr>
              <a:xfrm>
                <a:off x="5417574" y="4879209"/>
                <a:ext cx="678426" cy="6784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F4692B8-25B3-3D43-3051-CF88E7C146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574" y="4879209"/>
                <a:ext cx="678426" cy="67842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BA0AFD7-1037-A08D-8650-13F3B41DD667}"/>
                  </a:ext>
                </a:extLst>
              </p:cNvPr>
              <p:cNvSpPr/>
              <p:nvPr/>
            </p:nvSpPr>
            <p:spPr>
              <a:xfrm>
                <a:off x="7920036" y="2381815"/>
                <a:ext cx="678426" cy="678426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BA0AFD7-1037-A08D-8650-13F3B41DD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036" y="2381815"/>
                <a:ext cx="678426" cy="67842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553C7CC-67B0-F0CE-0CF9-D4841816131E}"/>
                  </a:ext>
                </a:extLst>
              </p:cNvPr>
              <p:cNvSpPr/>
              <p:nvPr/>
            </p:nvSpPr>
            <p:spPr>
              <a:xfrm>
                <a:off x="7920036" y="4107378"/>
                <a:ext cx="678426" cy="678426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553C7CC-67B0-F0CE-0CF9-D48418161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036" y="4107378"/>
                <a:ext cx="678426" cy="67842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0F982DE-58F5-26C5-DB4C-E1BBB709668F}"/>
                  </a:ext>
                </a:extLst>
              </p:cNvPr>
              <p:cNvSpPr/>
              <p:nvPr/>
            </p:nvSpPr>
            <p:spPr>
              <a:xfrm>
                <a:off x="10756642" y="3244596"/>
                <a:ext cx="678426" cy="678426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0F982DE-58F5-26C5-DB4C-E1BBB70966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642" y="3244596"/>
                <a:ext cx="678426" cy="67842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F0B120-07C5-CFB1-4A0F-A67448A6A339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6091084" y="1949196"/>
            <a:ext cx="1928305" cy="531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04CD6E-4F46-2EE5-94F8-997F11A2E5A5}"/>
              </a:ext>
            </a:extLst>
          </p:cNvPr>
          <p:cNvCxnSpPr>
            <a:cxnSpLocks/>
            <a:stCxn id="6" idx="6"/>
            <a:endCxn id="10" idx="1"/>
          </p:cNvCxnSpPr>
          <p:nvPr/>
        </p:nvCxnSpPr>
        <p:spPr>
          <a:xfrm>
            <a:off x="6091084" y="1949196"/>
            <a:ext cx="1928305" cy="2257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17A925-E5E9-2A61-9204-4ABF9FED7E3A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6091084" y="2721028"/>
            <a:ext cx="1828952" cy="862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E447D5-41E9-6E79-DA5B-5A93AD1970B4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6091084" y="3583809"/>
            <a:ext cx="1828952" cy="862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74B4AF-5583-D80F-3BC2-5AC2ED01CFF3}"/>
              </a:ext>
            </a:extLst>
          </p:cNvPr>
          <p:cNvCxnSpPr>
            <a:cxnSpLocks/>
            <a:stCxn id="8" idx="6"/>
            <a:endCxn id="9" idx="3"/>
          </p:cNvCxnSpPr>
          <p:nvPr/>
        </p:nvCxnSpPr>
        <p:spPr>
          <a:xfrm flipV="1">
            <a:off x="6096000" y="2960888"/>
            <a:ext cx="1923389" cy="2257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3941BC-ACE2-1625-47EC-F3DDF2368E95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6096000" y="4686451"/>
            <a:ext cx="1923389" cy="531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82125B-BA09-9AC8-E874-207598D3A1C6}"/>
              </a:ext>
            </a:extLst>
          </p:cNvPr>
          <p:cNvCxnSpPr>
            <a:cxnSpLocks/>
            <a:stCxn id="9" idx="6"/>
            <a:endCxn id="11" idx="1"/>
          </p:cNvCxnSpPr>
          <p:nvPr/>
        </p:nvCxnSpPr>
        <p:spPr>
          <a:xfrm>
            <a:off x="8598462" y="2721028"/>
            <a:ext cx="2257533" cy="622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220F27-02E7-F43F-1BF9-0E9D3A3EA3F2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 flipV="1">
            <a:off x="8598462" y="3823669"/>
            <a:ext cx="2257533" cy="622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FC26D-F0A8-F1DE-1AB6-49C8BD50D51E}"/>
                  </a:ext>
                </a:extLst>
              </p:cNvPr>
              <p:cNvSpPr txBox="1"/>
              <p:nvPr/>
            </p:nvSpPr>
            <p:spPr>
              <a:xfrm>
                <a:off x="10225548" y="4062200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FC26D-F0A8-F1DE-1AB6-49C8BD50D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548" y="4062200"/>
                <a:ext cx="1779639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9A28DA-987C-BD23-84DC-DF072AEB7593}"/>
                  </a:ext>
                </a:extLst>
              </p:cNvPr>
              <p:cNvSpPr txBox="1"/>
              <p:nvPr/>
            </p:nvSpPr>
            <p:spPr>
              <a:xfrm>
                <a:off x="7436236" y="4954772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9A28DA-987C-BD23-84DC-DF072AEB7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236" y="4954772"/>
                <a:ext cx="1779639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5326F5-9800-4C2F-70A9-7A5497512AF7}"/>
                  </a:ext>
                </a:extLst>
              </p:cNvPr>
              <p:cNvSpPr txBox="1"/>
              <p:nvPr/>
            </p:nvSpPr>
            <p:spPr>
              <a:xfrm>
                <a:off x="7436235" y="1899276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5326F5-9800-4C2F-70A9-7A5497512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235" y="1899276"/>
                <a:ext cx="177963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104B5A-A3D7-8068-1A0A-D703030A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69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E10E-525F-42F7-F943-C6C1FF1B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E5A4-43C6-FD2C-8481-C5B76C09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D2C3_code.ipynb</a:t>
            </a:r>
          </a:p>
        </p:txBody>
      </p:sp>
    </p:spTree>
    <p:extLst>
      <p:ext uri="{BB962C8B-B14F-4D97-AF65-F5344CB8AC3E}">
        <p14:creationId xmlns:p14="http://schemas.microsoft.com/office/powerpoint/2010/main" val="306141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D8B16-F77C-4502-E883-947833A5B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12BE41-29B7-DB52-F8D4-2A9E2132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Afternoon session instructions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75756-92C0-C376-0050-04C81344C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5257800" cy="366856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some of the data sets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/>
              <a:t> directory (or download your own)</a:t>
            </a:r>
            <a:endParaRPr lang="en-US" dirty="0">
              <a:solidFill>
                <a:srgbClr val="00959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Pick a variable and get an LLM to help you write a deep learning model with convolutional layers in </a:t>
            </a:r>
            <a:r>
              <a:rPr lang="en-US" dirty="0" err="1"/>
              <a:t>Pytorch</a:t>
            </a:r>
            <a:r>
              <a:rPr lang="en-US" dirty="0"/>
              <a:t> to predict a response variable from some covariates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 your </a:t>
            </a:r>
            <a:r>
              <a:rPr lang="en-US" dirty="0" err="1"/>
              <a:t>ipynb</a:t>
            </a:r>
            <a:r>
              <a:rPr lang="en-US" dirty="0"/>
              <a:t> file in 5 minutes</a:t>
            </a:r>
          </a:p>
        </p:txBody>
      </p:sp>
    </p:spTree>
    <p:extLst>
      <p:ext uri="{BB962C8B-B14F-4D97-AF65-F5344CB8AC3E}">
        <p14:creationId xmlns:p14="http://schemas.microsoft.com/office/powerpoint/2010/main" val="420461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92C1F9-3357-9166-621C-B82D0766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Dense network forward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7CB68-7DA6-497F-BC92-EBF6FDFB7F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019927-CBEF-5909-76B7-6DB9EF9C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endParaRPr lang="en-US" sz="2800" b="1" dirty="0">
              <a:solidFill>
                <a:srgbClr val="030A18"/>
              </a:solidFill>
            </a:endParaRPr>
          </a:p>
          <a:p>
            <a:endParaRPr lang="en-US" b="1" dirty="0">
              <a:solidFill>
                <a:srgbClr val="030A18"/>
              </a:solidFill>
            </a:endParaRPr>
          </a:p>
          <a:p>
            <a:endParaRPr lang="en-US" sz="2800" b="1" dirty="0">
              <a:solidFill>
                <a:srgbClr val="030A18"/>
              </a:solidFill>
            </a:endParaRPr>
          </a:p>
          <a:p>
            <a:endParaRPr lang="en-US" b="1" dirty="0">
              <a:solidFill>
                <a:srgbClr val="030A18"/>
              </a:solidFill>
            </a:endParaRPr>
          </a:p>
          <a:p>
            <a:endParaRPr lang="en-US" sz="2800" b="1" dirty="0">
              <a:solidFill>
                <a:srgbClr val="030A18"/>
              </a:solidFill>
            </a:endParaRPr>
          </a:p>
          <a:p>
            <a:endParaRPr lang="en-US" sz="2800" b="1" dirty="0">
              <a:solidFill>
                <a:srgbClr val="030A18"/>
              </a:solidFill>
            </a:endParaRPr>
          </a:p>
          <a:p>
            <a:r>
              <a:rPr lang="en-US" sz="2800" dirty="0"/>
              <a:t>Example input: x = [1, 0.5, -1]
Weights W₁ (3×2) and W₂ (2×1) chosen for illustration. Biases are zeros for simplicity.</a:t>
            </a:r>
          </a:p>
          <a:p>
            <a:r>
              <a:rPr lang="en-US" sz="2800" dirty="0"/>
              <a:t>The computation proceeds layer by layer: linear combination followed by </a:t>
            </a:r>
            <a:r>
              <a:rPr lang="en-US" sz="2800" dirty="0" err="1"/>
              <a:t>ReLU</a:t>
            </a:r>
            <a:r>
              <a:rPr lang="en-US" sz="2800" dirty="0"/>
              <a:t> to produce non‑negative activations.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0">
                <a:extLst>
                  <a:ext uri="{FF2B5EF4-FFF2-40B4-BE49-F238E27FC236}">
                    <a16:creationId xmlns:a16="http://schemas.microsoft.com/office/drawing/2014/main" id="{EDFC5905-5F08-6B86-8CB5-228EC5D85D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9748053"/>
                  </p:ext>
                </p:extLst>
              </p:nvPr>
            </p:nvGraphicFramePr>
            <p:xfrm>
              <a:off x="838200" y="1440974"/>
              <a:ext cx="8348602" cy="2560320"/>
            </p:xfrm>
            <a:graphic>
              <a:graphicData uri="http://schemas.openxmlformats.org/drawingml/2006/table">
                <a:tbl>
                  <a:tblPr/>
                  <a:tblGrid>
                    <a:gridCol w="213568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210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5918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Step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Operation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Output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Layer 1 linear</a:t>
                          </a: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x·W₁ + b₁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[-0.05, 0.20]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Layer 1 ReLU</a:t>
                          </a: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max(0, h₁)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[0, 0.20]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Layer 2 linear</a:t>
                          </a: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h₁·W₂ + b₂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[0.07]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Layer 2 sigmoid</a:t>
                          </a: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1600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600" i="1" dirty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₂)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[0.48]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0">
                <a:extLst>
                  <a:ext uri="{FF2B5EF4-FFF2-40B4-BE49-F238E27FC236}">
                    <a16:creationId xmlns:a16="http://schemas.microsoft.com/office/drawing/2014/main" id="{EDFC5905-5F08-6B86-8CB5-228EC5D85D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9748053"/>
                  </p:ext>
                </p:extLst>
              </p:nvPr>
            </p:nvGraphicFramePr>
            <p:xfrm>
              <a:off x="838200" y="1440974"/>
              <a:ext cx="8348602" cy="2560320"/>
            </p:xfrm>
            <a:graphic>
              <a:graphicData uri="http://schemas.openxmlformats.org/drawingml/2006/table">
                <a:tbl>
                  <a:tblPr/>
                  <a:tblGrid>
                    <a:gridCol w="213568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210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5918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Step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Operation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Output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Layer 1 linear</a:t>
                          </a: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x·W₁ + b₁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[-0.05, 0.20]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Layer 1 ReLU</a:t>
                          </a: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max(0, h₁)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[0, 0.20]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Layer 2 linear</a:t>
                          </a: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h₁·W₂ + b₂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[0.07]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Layer 2 sigmoid</a:t>
                          </a: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643" t="-397561" r="-137198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[0.48]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CD86EC-DCED-05F5-F544-3FAE615D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6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A491-788B-6B7B-76D7-3E9DBD45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neural network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7CF1-60F7-AB25-6A0E-5195A264E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have already met </a:t>
            </a:r>
            <a:r>
              <a:rPr lang="en-US" dirty="0" err="1"/>
              <a:t>ReLU</a:t>
            </a:r>
            <a:r>
              <a:rPr lang="en-US" dirty="0"/>
              <a:t>, sigmoid, and tanh activation functions, but there are many other ways to play with hidden neurons</a:t>
            </a:r>
          </a:p>
          <a:p>
            <a:r>
              <a:rPr lang="en-US" b="1" dirty="0"/>
              <a:t>Dropout</a:t>
            </a:r>
            <a:r>
              <a:rPr lang="en-US" dirty="0"/>
              <a:t>: randomly deactivate neurons during training to prevent over‑fitting and scale survivors to keep expectations.</a:t>
            </a:r>
          </a:p>
          <a:p>
            <a:r>
              <a:rPr lang="en-US" b="1" dirty="0"/>
              <a:t>Batch </a:t>
            </a:r>
            <a:r>
              <a:rPr lang="en-US" b="1" dirty="0" err="1"/>
              <a:t>normalisation</a:t>
            </a:r>
            <a:r>
              <a:rPr lang="en-US" dirty="0"/>
              <a:t>: </a:t>
            </a:r>
            <a:r>
              <a:rPr lang="en-US" dirty="0" err="1"/>
              <a:t>normalise</a:t>
            </a:r>
            <a:r>
              <a:rPr lang="en-US" dirty="0"/>
              <a:t> activations to zero mean and unit variance, then scale and shift with learnable parameters.</a:t>
            </a:r>
          </a:p>
          <a:p>
            <a:r>
              <a:rPr lang="en-US" b="1" dirty="0"/>
              <a:t>Pooling</a:t>
            </a:r>
            <a:r>
              <a:rPr lang="en-US" dirty="0"/>
              <a:t>: </a:t>
            </a:r>
            <a:r>
              <a:rPr lang="en-US" dirty="0" err="1"/>
              <a:t>downsample</a:t>
            </a:r>
            <a:r>
              <a:rPr lang="en-US" dirty="0"/>
              <a:t> feature maps using max or average operations to </a:t>
            </a:r>
            <a:r>
              <a:rPr lang="en-US" dirty="0" err="1"/>
              <a:t>summarise</a:t>
            </a:r>
            <a:r>
              <a:rPr lang="en-US" dirty="0"/>
              <a:t> local regions and introduce invariance (most useful for convolutions – later in class).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BEFA1-64B9-F062-46C0-55E65F88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2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2292-9F5C-213F-20BF-D9534314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E3BC4-46DB-8EC3-C6F7-A2A3E3334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9990221" cy="247686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Dropout randomly sets a fraction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of activations to zero during training.</a:t>
                </a:r>
              </a:p>
              <a:p>
                <a:r>
                  <a:rPr lang="en-US" dirty="0"/>
                  <a:t>Surviving activations are scaled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1/(1−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so that the expected value for each neuron is preserved.</a:t>
                </a:r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Dropout mask zeros out neurons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₂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₄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Remaining activations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₁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₃</m:t>
                    </m:r>
                  </m:oMath>
                </a14:m>
                <a:r>
                  <a:rPr lang="en-US" dirty="0"/>
                  <a:t>) are divided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0.5</m:t>
                    </m:r>
                  </m:oMath>
                </a14:m>
                <a:r>
                  <a:rPr lang="en-US" dirty="0"/>
                  <a:t>, i.e. multiplied by 2.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E3BC4-46DB-8EC3-C6F7-A2A3E3334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9990221" cy="2476868"/>
              </a:xfrm>
              <a:blipFill>
                <a:blip r:embed="rId2"/>
                <a:stretch>
                  <a:fillRect l="-761" t="-5612" b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0">
            <a:extLst>
              <a:ext uri="{FF2B5EF4-FFF2-40B4-BE49-F238E27FC236}">
                <a16:creationId xmlns:a16="http://schemas.microsoft.com/office/drawing/2014/main" id="{994D4275-7FA8-CBF6-DD98-262CE56CE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509828"/>
              </p:ext>
            </p:extLst>
          </p:nvPr>
        </p:nvGraphicFramePr>
        <p:xfrm>
          <a:off x="1209575" y="4437430"/>
          <a:ext cx="6096000" cy="18288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Neuron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Original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Mask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Scaled output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h₁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0.50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1.00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h₂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-1.00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h₃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2.00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4.00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h₄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1.00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F71F0-F4D6-CE00-5F92-34775973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7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7BFB-15B9-73ED-7A51-05BB5F30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0F6F4B-3128-3D64-95DC-14793379A7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230853" cy="213035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Batch norm </a:t>
                </a:r>
                <a:r>
                  <a:rPr lang="en-US" dirty="0" err="1"/>
                  <a:t>stabilises</a:t>
                </a:r>
                <a:r>
                  <a:rPr lang="en-US" dirty="0"/>
                  <a:t> training by </a:t>
                </a:r>
                <a:r>
                  <a:rPr lang="en-US" dirty="0" err="1"/>
                  <a:t>normalising</a:t>
                </a:r>
                <a:r>
                  <a:rPr lang="en-US" dirty="0"/>
                  <a:t> activations over each mini‑batch of training data.</a:t>
                </a:r>
              </a:p>
              <a:p>
                <a:r>
                  <a:rPr lang="en-US" dirty="0"/>
                  <a:t>For each input </a:t>
                </a:r>
                <a14:m>
                  <m:oMath xmlns:m="http://schemas.openxmlformats.org/officeDocument/2006/math"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ᵢ</m:t>
                    </m:r>
                  </m:oMath>
                </a14:m>
                <a:r>
                  <a:rPr lang="en-US" dirty="0"/>
                  <a:t>: subtract batch mean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/>
                  <a:t>and divide by standard deviation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l-GR" dirty="0"/>
                  <a:t>. </a:t>
                </a:r>
                <a:endParaRPr lang="en-IE" dirty="0"/>
              </a:p>
              <a:p>
                <a:r>
                  <a:rPr lang="en-IE" dirty="0"/>
                  <a:t>After this, multiply by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l-GR" dirty="0"/>
                  <a:t> </a:t>
                </a:r>
                <a:r>
                  <a:rPr lang="en-IE" dirty="0"/>
                  <a:t>and then add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l-GR" dirty="0"/>
                  <a:t> </a:t>
                </a:r>
                <a:r>
                  <a:rPr lang="en-IE" dirty="0"/>
                  <a:t>to produce the final output. These parameters are learnt apart of the model run</a:t>
                </a:r>
              </a:p>
              <a:p>
                <a:r>
                  <a:rPr lang="en-IE" dirty="0"/>
                  <a:t>Here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= 1.25</m:t>
                    </m:r>
                  </m:oMath>
                </a14:m>
                <a:r>
                  <a:rPr lang="el-GR" dirty="0"/>
                  <a:t> </a:t>
                </a:r>
                <a:r>
                  <a:rPr lang="en-IE" dirty="0"/>
                  <a:t>and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≈ 2.28</m:t>
                    </m:r>
                  </m:oMath>
                </a14:m>
                <a:r>
                  <a:rPr lang="el-GR" dirty="0"/>
                  <a:t>. 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= 0.5,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l-GR" dirty="0"/>
                  <a:t>.</a:t>
                </a:r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0F6F4B-3128-3D64-95DC-14793379A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230853" cy="2130358"/>
              </a:xfrm>
              <a:blipFill>
                <a:blip r:embed="rId2"/>
                <a:stretch>
                  <a:fillRect l="-743" t="-6509" b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0">
                <a:extLst>
                  <a:ext uri="{FF2B5EF4-FFF2-40B4-BE49-F238E27FC236}">
                    <a16:creationId xmlns:a16="http://schemas.microsoft.com/office/drawing/2014/main" id="{27CE75D6-B1BD-0734-E5F3-782A6CFFEE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8487687"/>
                  </p:ext>
                </p:extLst>
              </p:nvPr>
            </p:nvGraphicFramePr>
            <p:xfrm>
              <a:off x="1681212" y="3955983"/>
              <a:ext cx="6461760" cy="1828800"/>
            </p:xfrm>
            <a:graphic>
              <a:graphicData uri="http://schemas.openxmlformats.org/drawingml/2006/table">
                <a:tbl>
                  <a:tblPr/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726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260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E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ᵢ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Normalized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dirty="0" smtClean="0">
                                      <a:solidFill>
                                        <a:srgbClr val="00427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dirty="0" smtClean="0">
                                      <a:solidFill>
                                        <a:srgbClr val="00427A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1600" b="1" i="1" dirty="0" smtClean="0">
                                      <a:solidFill>
                                        <a:srgbClr val="00427A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)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  <m:r>
                                  <a:rPr lang="en-US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IE" sz="1600" b="1" i="1" dirty="0" smtClean="0">
                                        <a:solidFill>
                                          <a:srgbClr val="00427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sz="1600" b="1" i="1" dirty="0" smtClean="0">
                                        <a:solidFill>
                                          <a:srgbClr val="00427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IE" sz="1600" b="1" i="1" dirty="0" smtClean="0">
                                        <a:solidFill>
                                          <a:srgbClr val="00427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US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5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1.64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1.82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-0.11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0.95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-0.99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0.51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-0.54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0.73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0">
                <a:extLst>
                  <a:ext uri="{FF2B5EF4-FFF2-40B4-BE49-F238E27FC236}">
                    <a16:creationId xmlns:a16="http://schemas.microsoft.com/office/drawing/2014/main" id="{27CE75D6-B1BD-0734-E5F3-782A6CFFEE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8487687"/>
                  </p:ext>
                </p:extLst>
              </p:nvPr>
            </p:nvGraphicFramePr>
            <p:xfrm>
              <a:off x="1681212" y="3955983"/>
              <a:ext cx="6461760" cy="1828800"/>
            </p:xfrm>
            <a:graphic>
              <a:graphicData uri="http://schemas.openxmlformats.org/drawingml/2006/table">
                <a:tbl>
                  <a:tblPr/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726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260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r="-343478" b="-4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122" r="-140854" b="-4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0779" b="-4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5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1.64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1.82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-0.11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0.95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-0.99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0.51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-0.54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0.73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0CC5E-996A-DDE3-9ACF-5A3745A1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C38E-2A24-CAED-773E-FB1519ED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22143-57AF-2A5C-A0B2-0526FB101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This table </a:t>
            </a:r>
            <a:r>
              <a:rPr lang="en-US" sz="2800" dirty="0" err="1"/>
              <a:t>summarises</a:t>
            </a:r>
            <a:r>
              <a:rPr lang="en-US" sz="2800" dirty="0"/>
              <a:t> the roles of each layer type, the number of learnable parameters they add, and how they transform activations during the forward pass.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0">
                <a:extLst>
                  <a:ext uri="{FF2B5EF4-FFF2-40B4-BE49-F238E27FC236}">
                    <a16:creationId xmlns:a16="http://schemas.microsoft.com/office/drawing/2014/main" id="{0CA3F478-CC02-FB7E-FD1D-6268B18A74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2165036"/>
                  </p:ext>
                </p:extLst>
              </p:nvPr>
            </p:nvGraphicFramePr>
            <p:xfrm>
              <a:off x="968944" y="3208421"/>
              <a:ext cx="9107551" cy="2438400"/>
            </p:xfrm>
            <a:graphic>
              <a:graphicData uri="http://schemas.openxmlformats.org/drawingml/2006/table">
                <a:tbl>
                  <a:tblPr/>
                  <a:tblGrid>
                    <a:gridCol w="13046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260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76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Layer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# Parameters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Forward effect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Dense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biases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Full connection, dot product &amp; bias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Dropout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 (hyper‑parameter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)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Randomly zero activations &amp; scale survivors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Batch norm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2 per feature 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)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Normalise to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=0, 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 then scale/shift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Activation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Apply non‑linear function elementwise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Pooling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Downsample by reducing resolution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0">
                <a:extLst>
                  <a:ext uri="{FF2B5EF4-FFF2-40B4-BE49-F238E27FC236}">
                    <a16:creationId xmlns:a16="http://schemas.microsoft.com/office/drawing/2014/main" id="{0CA3F478-CC02-FB7E-FD1D-6268B18A74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2165036"/>
                  </p:ext>
                </p:extLst>
              </p:nvPr>
            </p:nvGraphicFramePr>
            <p:xfrm>
              <a:off x="968944" y="3208421"/>
              <a:ext cx="9107551" cy="2438400"/>
            </p:xfrm>
            <a:graphic>
              <a:graphicData uri="http://schemas.openxmlformats.org/drawingml/2006/table">
                <a:tbl>
                  <a:tblPr/>
                  <a:tblGrid>
                    <a:gridCol w="13046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260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76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Layer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# Parameters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Forward effect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Dense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022" t="-100000" r="-166667" b="-4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Full connection, dot product &amp; bias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Dropout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022" t="-193939" r="-166667" b="-2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Randomly zero activations &amp; scale survivors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Batch norm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022" t="-303125" r="-166667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240" t="-303125" r="-260" b="-2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Activation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Apply non‑linear function elementwise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Pooling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Downsample by reducing resolution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A38BB-1E32-7463-B428-AE74E63B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76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F6C6B6-3748-D8A6-AAFF-153A3B443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389" y="3157086"/>
            <a:ext cx="6336026" cy="712270"/>
          </a:xfrm>
        </p:spPr>
        <p:txBody>
          <a:bodyPr/>
          <a:lstStyle/>
          <a:p>
            <a:r>
              <a:rPr lang="en-US" dirty="0"/>
              <a:t>Convolutional layers</a:t>
            </a:r>
          </a:p>
        </p:txBody>
      </p:sp>
    </p:spTree>
    <p:extLst>
      <p:ext uri="{BB962C8B-B14F-4D97-AF65-F5344CB8AC3E}">
        <p14:creationId xmlns:p14="http://schemas.microsoft.com/office/powerpoint/2010/main" val="341992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imsir_template_2" id="{885FC850-5704-7C40-B0D5-B2BE1CAB90DE}" vid="{17F42F5C-6F7C-FD4F-918A-67665F080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2594</Words>
  <Application>Microsoft Macintosh PowerPoint</Application>
  <PresentationFormat>Widescreen</PresentationFormat>
  <Paragraphs>373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Aptos</vt:lpstr>
      <vt:lpstr>Arial</vt:lpstr>
      <vt:lpstr>Calibri</vt:lpstr>
      <vt:lpstr>Cambria Math</vt:lpstr>
      <vt:lpstr>Courier New</vt:lpstr>
      <vt:lpstr>Office Theme</vt:lpstr>
      <vt:lpstr>Class 4: Deep and Convolutional Neural Networks</vt:lpstr>
      <vt:lpstr>Outline</vt:lpstr>
      <vt:lpstr>Dense networks: recap</vt:lpstr>
      <vt:lpstr>Dense network forward example</vt:lpstr>
      <vt:lpstr>New neural network layers</vt:lpstr>
      <vt:lpstr>Dropout example</vt:lpstr>
      <vt:lpstr>Batch normalization example</vt:lpstr>
      <vt:lpstr>Layer types</vt:lpstr>
      <vt:lpstr>PowerPoint Presentation</vt:lpstr>
      <vt:lpstr>Introduction to Convolutional NNs</vt:lpstr>
      <vt:lpstr>Uses</vt:lpstr>
      <vt:lpstr>Why convolutional layers?</vt:lpstr>
      <vt:lpstr>A 1D convolutional layer example</vt:lpstr>
      <vt:lpstr>1D convolutional layer example (cont)</vt:lpstr>
      <vt:lpstr>Stride and padding</vt:lpstr>
      <vt:lpstr>1D convolution summary</vt:lpstr>
      <vt:lpstr>Another layer type: pooling</vt:lpstr>
      <vt:lpstr>Next: 2D convolutions</vt:lpstr>
      <vt:lpstr>2D convolution example</vt:lpstr>
      <vt:lpstr>Channels and filters</vt:lpstr>
      <vt:lpstr>Building a CNN</vt:lpstr>
      <vt:lpstr>Feature hierarchies</vt:lpstr>
      <vt:lpstr>Stitching ideas together</vt:lpstr>
      <vt:lpstr>Some cool NN variants</vt:lpstr>
      <vt:lpstr>Pooling variants</vt:lpstr>
      <vt:lpstr>A technical aside</vt:lpstr>
      <vt:lpstr>Implementation in Pytorch</vt:lpstr>
      <vt:lpstr>Common CNN architectures</vt:lpstr>
      <vt:lpstr>Summary</vt:lpstr>
      <vt:lpstr>Next class</vt:lpstr>
      <vt:lpstr>Afternoon session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Parnell</dc:creator>
  <cp:lastModifiedBy>Andrew Parnell</cp:lastModifiedBy>
  <cp:revision>65</cp:revision>
  <dcterms:created xsi:type="dcterms:W3CDTF">2025-09-24T09:34:21Z</dcterms:created>
  <dcterms:modified xsi:type="dcterms:W3CDTF">2025-10-03T07:15:05Z</dcterms:modified>
</cp:coreProperties>
</file>