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89" r:id="rId4"/>
    <p:sldId id="290" r:id="rId5"/>
    <p:sldId id="291" r:id="rId6"/>
    <p:sldId id="323" r:id="rId7"/>
    <p:sldId id="292" r:id="rId8"/>
    <p:sldId id="294" r:id="rId9"/>
    <p:sldId id="296" r:id="rId10"/>
    <p:sldId id="298" r:id="rId11"/>
    <p:sldId id="300" r:id="rId12"/>
    <p:sldId id="301" r:id="rId13"/>
    <p:sldId id="324" r:id="rId14"/>
    <p:sldId id="276" r:id="rId15"/>
    <p:sldId id="303" r:id="rId16"/>
    <p:sldId id="304" r:id="rId17"/>
    <p:sldId id="305" r:id="rId18"/>
    <p:sldId id="325" r:id="rId19"/>
    <p:sldId id="285" r:id="rId20"/>
    <p:sldId id="321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5"/>
    <p:restoredTop sz="94671"/>
  </p:normalViewPr>
  <p:slideViewPr>
    <p:cSldViewPr snapToGrid="0">
      <p:cViewPr>
        <p:scale>
          <a:sx n="170" d="100"/>
          <a:sy n="170" d="100"/>
        </p:scale>
        <p:origin x="115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3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3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3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can use our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window length L, we create sequences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x[t–L+1…t]</a:t>
            </a:r>
            <a:r>
              <a:rPr lang="en-US" dirty="0"/>
              <a:t> as inputs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x[t+1]</a:t>
            </a:r>
            <a:r>
              <a:rPr lang="en-US" dirty="0"/>
              <a:t> as target.</a:t>
            </a:r>
          </a:p>
          <a:p>
            <a:r>
              <a:rPr lang="en-US" dirty="0"/>
              <a:t>Could change the targets to more detailed or longer forecasts </a:t>
            </a:r>
          </a:p>
          <a:p>
            <a:r>
              <a:rPr lang="en-US" dirty="0"/>
              <a:t>Transformer processes the entire window simultaneously.</a:t>
            </a:r>
          </a:p>
          <a:p>
            <a:r>
              <a:rPr lang="en-US" dirty="0"/>
              <a:t>Think back to the steps we have just followed.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  <a:p>
            <a:r>
              <a:rPr lang="en-US" dirty="0"/>
              <a:t>(No biases here).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F19-5585-B6F8-8B50-E2346D4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8FCD-C0DB-5DC6-6D6F-2A814A75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4206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d=16, F=1,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=2, H=1,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=512):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nn.Embedding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layer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(layer,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                      # x: [T,B,F]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z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 device=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))[:,None,:]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(z)                        #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T,B,d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(h[-1])                # last step → [B,H] prediction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Run (assumes you have x):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(d=16, F=1, H=1)       # 1 feature → 1-step forecast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model(x)                               # x: [T,B,1],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[B,1]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: number of features.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number of outputs variables (i.e. number of steps ahead).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dirty="0"/>
              <a:t>: Longest length of sequence</a:t>
            </a:r>
          </a:p>
          <a:p>
            <a:r>
              <a:rPr lang="en-US" dirty="0"/>
              <a:t>Could include other layers: mitigate problems by using e.g. dropout, layer norm,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Normalise</a:t>
                </a:r>
                <a:r>
                  <a:rPr lang="en-US" dirty="0"/>
                  <a:t> inputs and consider detrending/seasonal decomposition.</a:t>
                </a:r>
              </a:p>
              <a:p>
                <a:r>
                  <a:rPr lang="en-US" dirty="0"/>
                  <a:t>Choose a window size that captures sufficient context without too much overhead.</a:t>
                </a:r>
              </a:p>
              <a:p>
                <a:r>
                  <a:rPr lang="en-US" dirty="0"/>
                  <a:t>Experiment with number of heads and </a:t>
                </a:r>
                <a:r>
                  <a:rPr lang="en-US" dirty="0" err="1"/>
                  <a:t>d_model</a:t>
                </a:r>
                <a:r>
                  <a:rPr lang="en-US" dirty="0"/>
                  <a:t>; small values may suffice for time series.</a:t>
                </a:r>
              </a:p>
              <a:p>
                <a:r>
                  <a:rPr lang="en-US" dirty="0"/>
                  <a:t>Monitor validation loss and apply early stopping or learning‑rate schedules.</a:t>
                </a:r>
              </a:p>
              <a:p>
                <a:r>
                  <a:rPr lang="en-US" dirty="0"/>
                  <a:t>Use GPU acceleration for larger models; memory consumption grows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9CAB-C059-A355-C946-7890341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with AIFS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2B9F-687F-9243-3AFC-A4AD6840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1020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Apart from the graph structure (next class) this is exactly the background in ECMWF’s AIFS forecasting system</a:t>
            </a:r>
          </a:p>
          <a:p>
            <a:r>
              <a:rPr lang="en-US" dirty="0"/>
              <a:t>They predict multiple variables 6 hours ahead</a:t>
            </a:r>
          </a:p>
          <a:p>
            <a:r>
              <a:rPr lang="en-US" dirty="0"/>
              <a:t>Takes a week to run with 64 A100 GPUs (we only have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553E-3E4C-09FE-CB8B-113FDBA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4" y="1527097"/>
            <a:ext cx="6054795" cy="39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0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makes fitting these kinds of models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</a:t>
            </a:r>
            <a:r>
              <a:rPr lang="en-US" dirty="0" err="1"/>
              <a:t>PyTorch</a:t>
            </a:r>
            <a:r>
              <a:rPr lang="en-US" dirty="0"/>
              <a:t> code for a transformer model which predicts multiple variables *at a single site*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bunch of neural networks, created via queries (Q), keys (K) and values (V).</a:t>
            </a:r>
          </a:p>
          <a:p>
            <a:r>
              <a:rPr lang="en-US" dirty="0"/>
              <a:t>We use these to </a:t>
            </a:r>
            <a:r>
              <a:rPr lang="en-US" b="1" dirty="0"/>
              <a:t>embed</a:t>
            </a:r>
            <a:r>
              <a:rPr lang="en-US" dirty="0"/>
              <a:t> the original input values of our sequence into a latent space which captures the meaning and relationships between the values.</a:t>
            </a:r>
          </a:p>
          <a:p>
            <a:r>
              <a:rPr lang="en-US" dirty="0"/>
              <a:t>From them we create </a:t>
            </a:r>
            <a:r>
              <a:rPr lang="en-US" b="1" dirty="0"/>
              <a:t>attention weights </a:t>
            </a:r>
            <a:r>
              <a:rPr lang="en-US" dirty="0"/>
              <a:t>that tell us how much influence the input sequence has on itself.</a:t>
            </a:r>
          </a:p>
          <a:p>
            <a:r>
              <a:rPr lang="en-US" dirty="0"/>
              <a:t>We can do this also for the output sequence, and for the link between the inputs and the output sequence. </a:t>
            </a:r>
          </a:p>
          <a:p>
            <a:r>
              <a:rPr lang="en-US" dirty="0"/>
              <a:t>We use </a:t>
            </a:r>
            <a:r>
              <a:rPr lang="en-US" b="1" dirty="0"/>
              <a:t>positional encoding </a:t>
            </a:r>
            <a:r>
              <a:rPr lang="en-US" dirty="0"/>
              <a:t>to make sure the order of the sequence matters</a:t>
            </a:r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dirty="0"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latent dimension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2328-D2E5-A4A9-1782-DF2C889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Query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Keys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dot products and scale them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 err="1"/>
                  <a:t>softmax</a:t>
                </a:r>
                <a:r>
                  <a:rPr lang="en-US" dirty="0"/>
                  <a:t> to determine attention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by multiplying 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together</a:t>
                </a:r>
              </a:p>
              <a:p>
                <a:r>
                  <a:rPr lang="en-US" dirty="0"/>
                  <a:t>Then decide how you want to fit that in with your current forecasting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1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Go through on board</a:t>
            </a:r>
          </a:p>
        </p:txBody>
      </p:sp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simplified everything. </a:t>
            </a:r>
          </a:p>
          <a:p>
            <a:r>
              <a:rPr lang="en-US" dirty="0"/>
              <a:t>We could have:</a:t>
            </a:r>
          </a:p>
          <a:p>
            <a:pPr lvl="1"/>
            <a:r>
              <a:rPr lang="en-US" dirty="0"/>
              <a:t>Used more latent dimensions (and potentially changed them through the keys).</a:t>
            </a:r>
          </a:p>
          <a:p>
            <a:pPr lvl="1"/>
            <a:r>
              <a:rPr lang="en-US" dirty="0"/>
              <a:t>Replaced the creation of queries keys and values with full NNs.</a:t>
            </a:r>
          </a:p>
          <a:p>
            <a:pPr lvl="1"/>
            <a:r>
              <a:rPr lang="en-US" dirty="0"/>
              <a:t>Performed independent attentions to create a multi-head attention blocks.</a:t>
            </a:r>
          </a:p>
          <a:p>
            <a:pPr lvl="1"/>
            <a:r>
              <a:rPr lang="en-US" dirty="0"/>
              <a:t>Added in a decoder. </a:t>
            </a:r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huge benefit of transformers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Fully parallel – sequence length defines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re-use all the weights behind the transformer components.</a:t>
                </a:r>
              </a:p>
              <a:p>
                <a:r>
                  <a:rPr lang="en-US" dirty="0"/>
                  <a:t>Also adding in the positional encoding (instead of multiplying or concatenating) and the residual / skip connections means we don’t need extra parameters</a:t>
                </a:r>
              </a:p>
              <a:p>
                <a:r>
                  <a:rPr lang="en-US" dirty="0"/>
                  <a:t>Massively reduces the number of parameters needed to estimate.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1506</Words>
  <Application>Microsoft Macintosh PowerPoint</Application>
  <PresentationFormat>Widescreen</PresentationFormat>
  <Paragraphs>154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Steps</vt:lpstr>
      <vt:lpstr>Numerical example</vt:lpstr>
      <vt:lpstr>Multi-head attention</vt:lpstr>
      <vt:lpstr>The huge benefit of transformers</vt:lpstr>
      <vt:lpstr>Weather task again</vt:lpstr>
      <vt:lpstr>Sequence preparation</vt:lpstr>
      <vt:lpstr>Transformers by hand</vt:lpstr>
      <vt:lpstr>Training in PyTorch</vt:lpstr>
      <vt:lpstr>Hyperparameters</vt:lpstr>
      <vt:lpstr>Comparison: LSTM vs Transformer</vt:lpstr>
      <vt:lpstr>Other variants</vt:lpstr>
      <vt:lpstr>Practical tips</vt:lpstr>
      <vt:lpstr>Link with AIFS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89</cp:revision>
  <dcterms:created xsi:type="dcterms:W3CDTF">2025-09-24T09:34:21Z</dcterms:created>
  <dcterms:modified xsi:type="dcterms:W3CDTF">2025-10-03T09:59:04Z</dcterms:modified>
</cp:coreProperties>
</file>