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notesMasterIdLst>
    <p:notesMasterId r:id="rId3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r>
              <a:rPr sz="1200" b="0" i="0" u="none" strike="noStrike">
                <a:solidFill>
                  <a:srgbClr val="030A18"/>
                </a:solidFill>
                <a:latin typeface="Arial"/>
              </a:rPr>
              <a:t>ReLU curve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ReLU</c:v>
                </c:pt>
              </c:strCache>
            </c:strRef>
          </c:tx>
          <c:spPr>
            <a:solidFill>
              <a:srgbClr val="4472C4"/>
            </a:solidFill>
            <a:ln w="2540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Sheet1!$A$2:$A$8</c:f>
              <c:multiLvlStrCache>
                <c:ptCount val="7"/>
                <c:lvl>
                  <c:pt idx="0">
                    <c:v>-3</c:v>
                  </c:pt>
                  <c:pt idx="1">
                    <c:v>-2</c:v>
                  </c:pt>
                  <c:pt idx="2">
                    <c:v>-1</c:v>
                  </c:pt>
                  <c:pt idx="3">
                    <c:v>0</c:v>
                  </c:pt>
                  <c:pt idx="4">
                    <c:v>1</c:v>
                  </c:pt>
                  <c:pt idx="5">
                    <c:v>2</c:v>
                  </c:pt>
                  <c:pt idx="6">
                    <c:v>3</c:v>
                  </c:pt>
                </c:lvl>
              </c:multiLvlStrCache>
            </c:multiLvl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 rot="-2700000"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Convolutional</c:v>
                </c:pt>
              </c:strCache>
            </c:strRef>
          </c:tx>
          <c:spPr>
            <a:solidFill>
              <a:srgbClr val="4472C4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32×32</c:v>
                  </c:pt>
                  <c:pt idx="1">
                    <c:v>64×64</c:v>
                  </c:pt>
                </c:lvl>
              </c:multiLvlStrCache>
            </c:multiLvl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90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rgbClr val="ED7D31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32×32</c:v>
                  </c:pt>
                  <c:pt idx="1">
                    <c:v>64×64</c:v>
                  </c:pt>
                </c:lvl>
              </c:multiLvlStrCache>
            </c:multiLvl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10240</c:v>
                </c:pt>
                <c:pt idx="1">
                  <c:v>40960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Input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# parameters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10240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hyperlink" Target="https://cs231n.github.io/convolutional-networks/#:~:text=Convolutional%20Neural%20Networks%20are%20very,and%20all%20the%20tips%2Ftricks%20we" TargetMode="External"/><Relationship Id="rId3" Type="http://schemas.openxmlformats.org/officeDocument/2006/relationships/hyperlink" Target="https://cs231n.github.io/convolutional-networks/#:~:text=Example%20Architecture%3A%20Overview,In%20more%20detail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hyperlink" Target="https://d2l.ai/chapter_multilayer-perceptrons/dropout.html#:~:text=dropout%2C%20involves%20injecting%20noise%20while,before%20calculating%20the%20subsequent%20layer" TargetMode="External"/><Relationship Id="rId2" Type="http://schemas.openxmlformats.org/officeDocument/2006/relationships/hyperlink" Target="https://en.wikipedia.org/wiki/Batch_normalization#:~:text=x%3D%28x,scaled%29%20separately" TargetMode="External"/><Relationship Id="rId3" Type="http://schemas.openxmlformats.org/officeDocument/2006/relationships/hyperlink" Target="https://en.wikipedia.org/wiki/Convolutional_neural_network#:~:text=ReLU%20is%20the%20abbreviation%20of,389%20and%20in%20the%20overall" TargetMode="External"/><Relationship Id="rId4" Type="http://schemas.openxmlformats.org/officeDocument/2006/relationships/hyperlink" Target="https://en.wikipedia.org/wiki/Convolutional_neural_network#:~:text=linear%20down,window%20moves%20over%20the%20input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hyperlink" Target="https://en.wikipedia.org/wiki/Convolutional_neural_network#:~:text=A%20parameter%20sharing%20scheme%20is,the%20same%20weights%20and%20bias" TargetMode="External"/><Relationship Id="rId3" Type="http://schemas.openxmlformats.org/officeDocument/2006/relationships/hyperlink" Target="https://en.wikipedia.org/wiki/Convolutional_neural_network#:~:text=linear%20down,window%20moves%20over%20the%20input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Convolutional_neural_network#:~:text=A%20parameter%20sharing%20scheme%20is,the%20same%20weights%20and%20bias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hyperlink" Target="https://cs231n.github.io/convolutional-networks/#:~:text=We%20can%20compute%20the%20spatial,see%20one%20more%20graphical%20exampl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hyperlink" Target="https://cs231n.github.io/convolutional-networks/#:~:text=We%20can%20compute%20the%20spatial,see%20one%20more%20graphical%20exampl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Convolutional_neural_network#:~:text=A%20parameter%20sharing%20scheme%20is,the%20same%20weights%20and%20bias" TargetMode="External"/><Relationship Id="rId2" Type="http://schemas.openxmlformats.org/officeDocument/2006/relationships/hyperlink" Target="https://cs231n.github.io/convolutional-networks/#:~:text=We%20can%20compute%20the%20spatial,see%20one%20more%20graphical%20example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Convolutional_neural_network#:~:text=A%20parameter%20sharing%20scheme%20is,the%20same%20weights%20and%20bias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hyperlink" Target="https://cs231n.github.io/convolutional-networks/#:~:text=We%20can%20compute%20the%20spatial,see%20one%20more%20graphical%20exampl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Convolutional_neural_network#:~:text=A%20parameter%20sharing%20scheme%20is,the%20same%20weights%20and%20bias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hyperlink" Target="https://cs231n.github.io/convolutional-networks/#:~:text=We%20can%20compute%20the%20spatial,see%20one%20more%20graphical%20exampl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hyperlink" Target="https://cs231n.github.io/convolutional-networks/#:~:text=Convolutional%20Neural%20Networks%20are%20very,and%20all%20the%20tips%2Ftricks%20we" TargetMode="External"/><Relationship Id="rId2" Type="http://schemas.openxmlformats.org/officeDocument/2006/relationships/hyperlink" Target="https://cs231n.github.io/convolutional-networks/#:~:text=Example%20Architecture%3A%20Overview,In%20more%20detail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Convolutional_neural_network#:~:text=linear%20down,window%20moves%20over%20the%20input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hyperlink" Target="https://cs231n.github.io/convolutional-networks/#:~:text=Example%20Architecture%3A%20Overview,In%20more%20detail" TargetMode="External"/><Relationship Id="rId2" Type="http://schemas.openxmlformats.org/officeDocument/2006/relationships/hyperlink" Target="https://cs231n.github.io/convolutional-networks/#:~:text=We%20can%20compute%20the%20spatial,see%20one%20more%20graphical%20example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hyperlink" Target="https://cs231n.github.io/convolutional-networks/#:~:text=Example%20Architecture%3A%20Overview,In%20more%20detail" TargetMode="External"/><Relationship Id="rId3" Type="http://schemas.openxmlformats.org/officeDocument/2006/relationships/hyperlink" Target="https://en.wikipedia.org/wiki/Convolutional_neural_network#:~:text=linear%20down,window%20moves%20over%20the%20input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Convolutional_neural_network#:~:text=A%20parameter%20sharing%20scheme%20is,the%20same%20weights%20and%20bias" TargetMode="External"/><Relationship Id="rId2" Type="http://schemas.openxmlformats.org/officeDocument/2006/relationships/hyperlink" Target="https://en.wikipedia.org/wiki/Convolutional_neural_network#:~:text=linear%20down,window%20moves%20over%20the%20input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hyperlink" Target="https://d2l.ai/chapter_multilayer-perceptrons/dropout.html#:~:text=dropout%2C%20involves%20injecting%20noise%20while,before%20calculating%20the%20subsequent%20layer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Batch_normalization#:~:text=x%3D%28x,scaled%29%20separately" TargetMode="External"/><Relationship Id="rId2" Type="http://schemas.openxmlformats.org/officeDocument/2006/relationships/hyperlink" Target="https://en.wikipedia.org/wiki/Convolutional_neural_network#:~:text=ReLU%20is%20the%20abbreviation%20of,389%20and%20in%20the%20overall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Convolutional_neural_network#:~:text=linear%20down,window%20moves%20over%20the%20input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hyperlink" Target="https://cs231n.github.io/convolutional-networks/#:~:text=We%20can%20compute%20the%20spatial,see%20one%20more%20graphical%20exampl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hyperlink" Target="https://cs231n.github.io/convolutional-networks/#:~:text=We%20can%20compute%20the%20spatial,see%20one%20more%20graphical%20exampl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hyperlink" Target="https://cs231n.github.io/convolutional-networks/#:~:text=Example%20Architecture%3A%20Overview,In%20more%20detail" TargetMode="External"/><Relationship Id="rId2" Type="http://schemas.openxmlformats.org/officeDocument/2006/relationships/hyperlink" Target="https://en.wikipedia.org/wiki/Convolutional_neural_network#:~:text=A%20parameter%20sharing%20scheme%20is,the%20same%20weights%20and%20bias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hyperlink" Target="https://cs231n.github.io/convolutional-networks/#:~:text=Convolutional%20Neural%20Networks%20are%20very,and%20all%20the%20tips%2Ftricks%20we" TargetMode="External"/><Relationship Id="rId2" Type="http://schemas.openxmlformats.org/officeDocument/2006/relationships/hyperlink" Target="https://d2l.ai/chapter_convolutional-neural-networks/why-conv.html#:~:text=1,or%20translation%20equivariance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hyperlink" Target="https://cs231n.github.io/convolutional-networks/#:~:text=Example%20Architecture%3A%20Overview,In%20more%20detail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hyperlink" Target="https://en.wikipedia.org/wiki/Convolutional_neural_network#:~:text=linear%20down,window%20moves%20over%20the%20input" TargetMode="External"/><Relationship Id="rId3" Type="http://schemas.openxmlformats.org/officeDocument/2006/relationships/hyperlink" Target="https://en.wikipedia.org/wiki/Convolutional_neural_network#:~:text=A%20parameter%20sharing%20scheme%20is,the%20same%20weights%20and%20bias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Convolutional_neural_network#:~:text=A%20parameter%20sharing%20scheme%20is,the%20same%20weights%20and%20bias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hyperlink" Target="https://cs231n.github.io/convolutional-networks/#:~:text=Convolutional%20Neural%20Networks%20are%20very,and%20all%20the%20tips%2Ftricks%20we" TargetMode="External"/><Relationship Id="rId2" Type="http://schemas.openxmlformats.org/officeDocument/2006/relationships/hyperlink" Target="https://cs231n.github.io/convolutional-networks/#:~:text=Example%20Architecture%3A%20Overview,In%20more%20detail" TargetMode="External"/><Relationship Id="rId3" Type="http://schemas.openxmlformats.org/officeDocument/2006/relationships/hyperlink" Target="https://en.wikipedia.org/wiki/Convolutional_neural_network#:~:text=linear%20down,window%20moves%20over%20the%20input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hyperlink" Target="https://cs231n.github.io/convolutional-networks/#:~:text=Example%20Architecture%3A%20Overview,In%20more%20detail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hyperlink" Target="https://d2l.ai/chapter_multilayer-perceptrons/dropout.html#:~:text=dropout%2C%20involves%20injecting%20noise%20while,before%20calculating%20the%20subsequent%20layer" TargetMode="External"/><Relationship Id="rId2" Type="http://schemas.openxmlformats.org/officeDocument/2006/relationships/hyperlink" Target="https://cs231n.github.io/convolutional-networks/#:~:text=Example%20Architecture%3A%20Overview,In%20more%20detail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hyperlink" Target="https://cs231n.github.io/convolutional-networks/#:~:text=Convolutional%20Neural%20Networks%20are%20very,and%20all%20the%20tips%2Ftricks%20we" TargetMode="External"/><Relationship Id="rId2" Type="http://schemas.openxmlformats.org/officeDocument/2006/relationships/hyperlink" Target="https://en.wikipedia.org/wiki/Convolutional_neural_network#:~:text=ReLU%20is%20the%20abbreviation%20of,389%20and%20in%20the%20overall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hyperlink" Target="https://d2l.ai/chapter_multilayer-perceptrons/dropout.html#:~:text=dropout%2C%20involves%20injecting%20noise%20while,before%20calculating%20the%20subsequent%20layer" TargetMode="External"/><Relationship Id="rId2" Type="http://schemas.openxmlformats.org/officeDocument/2006/relationships/hyperlink" Target="https://en.wikipedia.org/wiki/Batch_normalization#:~:text=x%3D%28x,scaled%29%20separately" TargetMode="External"/><Relationship Id="rId3" Type="http://schemas.openxmlformats.org/officeDocument/2006/relationships/hyperlink" Target="https://en.wikipedia.org/wiki/Convolutional_neural_network#:~:text=ReLU%20is%20the%20abbreviation%20of,389%20and%20in%20the%20overall" TargetMode="External"/><Relationship Id="rId4" Type="http://schemas.openxmlformats.org/officeDocument/2006/relationships/hyperlink" Target="https://en.wikipedia.org/wiki/Convolutional_neural_network#:~:text=linear%20down,window%20moves%20over%20the%20input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hyperlink" Target="https://d2l.ai/chapter_multilayer-perceptrons/dropout.html#:~:text=dropout%2C%20involves%20injecting%20noise%20while,before%20calculating%20the%20subsequent%20layer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Batch_normalization#:~:text=x%3D%28x,scaled%29%20separately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hyperlink" Target="https://en.wikipedia.org/wiki/Convolutional_neural_network#:~:text=ReLU%20is%20the%20abbreviation%20of,389%20and%20in%20the%20overall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Convolutional_neural_network#:~:text=linear%20down,window%20moves%20over%20the%20input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280160"/>
            <a:ext cx="50292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30A18"/>
                </a:solidFill>
              </a:rPr>
              <a:t>Convolutional Neural Networks</a:t>
            </a:r>
            <a:pPr algn="l" indent="0" marL="0">
              <a:buNone/>
            </a:pPr>
            <a:endParaRPr lang="en-US" sz="3600" dirty="0"/>
          </a:p>
          <a:p>
            <a:pPr algn="l" indent="0" marL="0">
              <a:buNone/>
            </a:pPr>
            <a:r>
              <a:rPr lang="en-US" sz="2520" dirty="0">
                <a:solidFill>
                  <a:srgbClr val="030A18"/>
                </a:solidFill>
              </a:rPr>
              <a:t>Deep Learning Layer Types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3017520"/>
            <a:ext cx="5029200" cy="7315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100" dirty="0">
                <a:solidFill>
                  <a:srgbClr val="97B1DF"/>
                </a:solidFill>
              </a:rPr>
              <a:t>An introduction to modern CNN building blocks</a:t>
            </a:r>
            <a:pPr algn="l" indent="0" marL="0">
              <a:buNone/>
            </a:pPr>
            <a:endParaRPr lang="en-US" sz="21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97B1DF"/>
                </a:solidFill>
              </a:rPr>
              <a:t>20 September 2025</a:t>
            </a:r>
            <a:endParaRPr lang="en-US" sz="2100" dirty="0"/>
          </a:p>
        </p:txBody>
      </p:sp>
      <p:pic>
        <p:nvPicPr>
          <p:cNvPr id="4" name="Image 0" descr="/home/oai/share/5ae8fa3a-a5b1-4466-aaf4-1af67ebfcbcc.png">    </p:cNvPr>
          <p:cNvPicPr>
            <a:picLocks noChangeAspect="1"/>
          </p:cNvPicPr>
          <p:nvPr/>
        </p:nvPicPr>
        <p:blipFill>
          <a:blip r:embed="rId1"/>
          <a:srcRect l="14762" r="14762" t="0" b="0"/>
          <a:stretch/>
        </p:blipFill>
        <p:spPr>
          <a:xfrm>
            <a:off x="5760720" y="731520"/>
            <a:ext cx="3383280" cy="32004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3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types summary</a:t>
            </a:r>
            <a:endParaRPr lang="en-US" sz="2400" dirty="0"/>
          </a:p>
        </p:txBody>
      </p:sp>
      <p:graphicFrame>
        <p:nvGraphicFramePr>
          <p:cNvPr id="11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0080" y="1828800"/>
          <a:ext cx="7863840" cy="1828800"/>
        </p:xfrm>
        <a:graphic>
          <a:graphicData uri="http://schemas.openxmlformats.org/drawingml/2006/table">
            <a:tbl>
              <a:tblPr/>
              <a:tblGrid>
                <a:gridCol w="2011680"/>
                <a:gridCol w="2194560"/>
                <a:gridCol w="3657600"/>
              </a:tblGrid>
              <a:tr h="304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Layer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# Parameters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Forward effect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Dense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m×n + m biases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Full connection, dot product &amp; bias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Dropout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 (hyper‑parameter p)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Randomly zero activations &amp; scale survivors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Batch norm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2 per feature (γ, β)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Normalise to μ=0, σ=1 then scale/shift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Activation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Apply non‑linear function elementwise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Pooling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Downsample by reducing resolution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640080" y="3931920"/>
            <a:ext cx="786384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This table summarises the roles of each layer type, the number of learnable parameters they add, and how they transform activations during the forward pass.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[17]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[18]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3"/>
              </a:rPr>
              <a:t>[19]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4"/>
              </a:rPr>
              <a:t>[20]</a:t>
            </a:r>
            <a:endParaRPr lang="en-US" sz="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convolution?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438912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Convolutional layers exploit local connectivity and parameter sharing.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Instead of learning a weight for every input pixel, a small filter is applied across the entire input — greatly reducing the number of parameters.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The bar chart compares the parameter counts of dense and convolutional layers for different input sizes.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212080" y="1828800"/>
          <a:ext cx="3657600" cy="25603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[21]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3"/>
              </a:rPr>
              <a:t>[22]</a:t>
            </a:r>
            <a:endParaRPr lang="en-US" sz="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1D convolution: intuition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5029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A 1D convolution slides a small filter over a 1D signal.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At each position the dot product between the filter and the current window of the signal is computed, producing a new feature.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This operation introduces locality and parameter sharing — the same filter is reused across positions.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943600" y="1645920"/>
            <a:ext cx="411480" cy="4114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5943600" y="1755648"/>
            <a:ext cx="4114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6" name="Shape 4"/>
          <p:cNvSpPr/>
          <p:nvPr/>
        </p:nvSpPr>
        <p:spPr>
          <a:xfrm>
            <a:off x="6355080" y="1645920"/>
            <a:ext cx="411480" cy="4114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6355080" y="1755648"/>
            <a:ext cx="4114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8" name="Shape 6"/>
          <p:cNvSpPr/>
          <p:nvPr/>
        </p:nvSpPr>
        <p:spPr>
          <a:xfrm>
            <a:off x="6766560" y="1645920"/>
            <a:ext cx="411480" cy="4114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6766560" y="1755648"/>
            <a:ext cx="4114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3</a:t>
            </a:r>
            <a:endParaRPr lang="en-US" sz="900" dirty="0"/>
          </a:p>
        </p:txBody>
      </p:sp>
      <p:sp>
        <p:nvSpPr>
          <p:cNvPr id="10" name="Shape 8"/>
          <p:cNvSpPr/>
          <p:nvPr/>
        </p:nvSpPr>
        <p:spPr>
          <a:xfrm>
            <a:off x="7178040" y="1645920"/>
            <a:ext cx="411480" cy="4114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7178040" y="1755648"/>
            <a:ext cx="4114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12" name="Shape 10"/>
          <p:cNvSpPr/>
          <p:nvPr/>
        </p:nvSpPr>
        <p:spPr>
          <a:xfrm>
            <a:off x="7589520" y="1645920"/>
            <a:ext cx="411480" cy="4114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7589520" y="1755648"/>
            <a:ext cx="4114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14" name="Shape 12"/>
          <p:cNvSpPr/>
          <p:nvPr/>
        </p:nvSpPr>
        <p:spPr>
          <a:xfrm>
            <a:off x="5943600" y="2194560"/>
            <a:ext cx="411480" cy="4114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5" name="Text 13"/>
          <p:cNvSpPr/>
          <p:nvPr/>
        </p:nvSpPr>
        <p:spPr>
          <a:xfrm>
            <a:off x="5943600" y="2304288"/>
            <a:ext cx="4114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16" name="Shape 14"/>
          <p:cNvSpPr/>
          <p:nvPr/>
        </p:nvSpPr>
        <p:spPr>
          <a:xfrm>
            <a:off x="6355080" y="2194560"/>
            <a:ext cx="411480" cy="4114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7" name="Text 15"/>
          <p:cNvSpPr/>
          <p:nvPr/>
        </p:nvSpPr>
        <p:spPr>
          <a:xfrm>
            <a:off x="6355080" y="2304288"/>
            <a:ext cx="4114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18" name="Shape 16"/>
          <p:cNvSpPr/>
          <p:nvPr/>
        </p:nvSpPr>
        <p:spPr>
          <a:xfrm>
            <a:off x="6766560" y="2194560"/>
            <a:ext cx="411480" cy="4114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9" name="Text 17"/>
          <p:cNvSpPr/>
          <p:nvPr/>
        </p:nvSpPr>
        <p:spPr>
          <a:xfrm>
            <a:off x="6766560" y="2304288"/>
            <a:ext cx="4114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-1</a:t>
            </a:r>
            <a:endParaRPr lang="en-US" sz="900" dirty="0"/>
          </a:p>
        </p:txBody>
      </p:sp>
      <p:sp>
        <p:nvSpPr>
          <p:cNvPr id="20" name="Text 18"/>
          <p:cNvSpPr/>
          <p:nvPr/>
        </p:nvSpPr>
        <p:spPr>
          <a:xfrm>
            <a:off x="5943600" y="141732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Input</a:t>
            </a:r>
            <a:endParaRPr lang="en-US" sz="900" dirty="0"/>
          </a:p>
        </p:txBody>
      </p:sp>
      <p:sp>
        <p:nvSpPr>
          <p:cNvPr id="21" name="Text 19"/>
          <p:cNvSpPr/>
          <p:nvPr/>
        </p:nvSpPr>
        <p:spPr>
          <a:xfrm>
            <a:off x="5943600" y="1965960"/>
            <a:ext cx="14630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Kernel</a:t>
            </a:r>
            <a:endParaRPr lang="en-US" sz="900" dirty="0"/>
          </a:p>
        </p:txBody>
      </p:sp>
      <p:sp>
        <p:nvSpPr>
          <p:cNvPr id="22" name="Text 20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[23]</a:t>
            </a:r>
            <a:endParaRPr lang="en-US" sz="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1D convolution example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5029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Example: input x = [2, 0, 3, 1, −1], filter w = [1, 0, −1], stride = 1, no padding.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The filter slides across the signal and computes a dot product at each position.</a:t>
            </a:r>
            <a:endParaRPr lang="en-US" sz="1200" dirty="0"/>
          </a:p>
        </p:txBody>
      </p:sp>
      <p:graphicFrame>
        <p:nvGraphicFramePr>
          <p:cNvPr id="1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0080" y="2743200"/>
          <a:ext cx="5029200" cy="1463040"/>
        </p:xfrm>
        <a:graphic>
          <a:graphicData uri="http://schemas.openxmlformats.org/drawingml/2006/table">
            <a:tbl>
              <a:tblPr/>
              <a:tblGrid>
                <a:gridCol w="1097280"/>
                <a:gridCol w="1920240"/>
                <a:gridCol w="2011680"/>
              </a:tblGrid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Position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Window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Dot product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[2, 0, 3]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2×1 + 0×0 + 3×(−1) = −1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[0, 3, 1]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0×1 + 3×0 + 1×(−1) = −1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[3, 1, −1]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3×1 + 1×0 + (−1)×(−1) = 4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640080" y="42976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030A18"/>
                </a:solidFill>
              </a:rPr>
              <a:t>Output sequence: [−1, −1, 4]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[24]</a:t>
            </a:r>
            <a:endParaRPr lang="en-US" sz="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1D convolution: stride &amp; padding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5029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Stride S controls how far the filter moves each step.  Padding P adds zeros to maintain output size.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Output length is given by (W − F + 2P)/S + 1, where W is input length and F is filter length.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Example: W = 5, F = 3, P = 1, S = 2 → (5 − 3 + 2)/2 + 1 = 3.
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943600" y="1828800"/>
            <a:ext cx="365760" cy="41148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5943600" y="1938528"/>
            <a:ext cx="3657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6" name="Shape 4"/>
          <p:cNvSpPr/>
          <p:nvPr/>
        </p:nvSpPr>
        <p:spPr>
          <a:xfrm>
            <a:off x="6309360" y="1828800"/>
            <a:ext cx="365760" cy="4114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6309360" y="1938528"/>
            <a:ext cx="3657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8" name="Shape 6"/>
          <p:cNvSpPr/>
          <p:nvPr/>
        </p:nvSpPr>
        <p:spPr>
          <a:xfrm>
            <a:off x="6675120" y="1828800"/>
            <a:ext cx="365760" cy="4114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6675120" y="1938528"/>
            <a:ext cx="3657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10" name="Shape 8"/>
          <p:cNvSpPr/>
          <p:nvPr/>
        </p:nvSpPr>
        <p:spPr>
          <a:xfrm>
            <a:off x="7040880" y="1828800"/>
            <a:ext cx="365760" cy="4114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7040880" y="1938528"/>
            <a:ext cx="3657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3</a:t>
            </a:r>
            <a:endParaRPr lang="en-US" sz="900" dirty="0"/>
          </a:p>
        </p:txBody>
      </p:sp>
      <p:sp>
        <p:nvSpPr>
          <p:cNvPr id="12" name="Shape 10"/>
          <p:cNvSpPr/>
          <p:nvPr/>
        </p:nvSpPr>
        <p:spPr>
          <a:xfrm>
            <a:off x="7406640" y="1828800"/>
            <a:ext cx="365760" cy="4114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7406640" y="1938528"/>
            <a:ext cx="3657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14" name="Shape 12"/>
          <p:cNvSpPr/>
          <p:nvPr/>
        </p:nvSpPr>
        <p:spPr>
          <a:xfrm>
            <a:off x="7772400" y="1828800"/>
            <a:ext cx="365760" cy="4114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5" name="Text 13"/>
          <p:cNvSpPr/>
          <p:nvPr/>
        </p:nvSpPr>
        <p:spPr>
          <a:xfrm>
            <a:off x="7772400" y="1938528"/>
            <a:ext cx="3657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-1</a:t>
            </a:r>
            <a:endParaRPr lang="en-US" sz="900" dirty="0"/>
          </a:p>
        </p:txBody>
      </p:sp>
      <p:sp>
        <p:nvSpPr>
          <p:cNvPr id="16" name="Shape 14"/>
          <p:cNvSpPr/>
          <p:nvPr/>
        </p:nvSpPr>
        <p:spPr>
          <a:xfrm>
            <a:off x="8138160" y="1828800"/>
            <a:ext cx="365760" cy="41148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7" name="Text 15"/>
          <p:cNvSpPr/>
          <p:nvPr/>
        </p:nvSpPr>
        <p:spPr>
          <a:xfrm>
            <a:off x="8138160" y="1938528"/>
            <a:ext cx="3657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18" name="Text 16"/>
          <p:cNvSpPr/>
          <p:nvPr/>
        </p:nvSpPr>
        <p:spPr>
          <a:xfrm>
            <a:off x="5943600" y="160020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Padded input</a:t>
            </a:r>
            <a:endParaRPr lang="en-US" sz="900" dirty="0"/>
          </a:p>
        </p:txBody>
      </p:sp>
      <p:sp>
        <p:nvSpPr>
          <p:cNvPr id="19" name="Shape 17"/>
          <p:cNvSpPr/>
          <p:nvPr/>
        </p:nvSpPr>
        <p:spPr>
          <a:xfrm>
            <a:off x="5943600" y="1828800"/>
            <a:ext cx="1097280" cy="41148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p/>
        </p:txBody>
      </p:sp>
      <p:sp>
        <p:nvSpPr>
          <p:cNvPr id="20" name="Shape 18"/>
          <p:cNvSpPr/>
          <p:nvPr/>
        </p:nvSpPr>
        <p:spPr>
          <a:xfrm>
            <a:off x="6675120" y="1828800"/>
            <a:ext cx="1097280" cy="41148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p/>
        </p:txBody>
      </p:sp>
      <p:sp>
        <p:nvSpPr>
          <p:cNvPr id="21" name="Shape 19"/>
          <p:cNvSpPr/>
          <p:nvPr/>
        </p:nvSpPr>
        <p:spPr>
          <a:xfrm>
            <a:off x="7406640" y="1828800"/>
            <a:ext cx="1097280" cy="41148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p/>
        </p:txBody>
      </p:sp>
      <p:sp>
        <p:nvSpPr>
          <p:cNvPr id="22" name="Text 20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[25]</a:t>
            </a:r>
            <a:endParaRPr lang="en-US" sz="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1D convolution summary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828800"/>
            <a:ext cx="786384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Locality: filters look at neighbouring elements instead of the entire input.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Parameter sharing: one set of weights is reused across the input, reducing parameters.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Stride &amp; padding control the output length and allow downsampling.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The same ideas extend naturally to higher‑dimensional inputs (2D, 3D, etc.).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[26]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[27]</a:t>
            </a:r>
            <a:endParaRPr lang="en-US" sz="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2D convolution basics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502920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In 2D convolutions, a filter (kernel) slides over height and width of an input image or feature map.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Each filter has dimensions H×W×D, where D equals the number of input channels.  Convolution produces one feature map per filter.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Multiple filters are stacked to produce multiple feature maps.  The output spatial size depends on the filter size, stride and padding.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943600" y="155448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5943600" y="162763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6" name="Shape 4"/>
          <p:cNvSpPr/>
          <p:nvPr/>
        </p:nvSpPr>
        <p:spPr>
          <a:xfrm>
            <a:off x="6263640" y="155448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6263640" y="162763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8" name="Shape 6"/>
          <p:cNvSpPr/>
          <p:nvPr/>
        </p:nvSpPr>
        <p:spPr>
          <a:xfrm>
            <a:off x="6583680" y="155448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6583680" y="162763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10" name="Shape 8"/>
          <p:cNvSpPr/>
          <p:nvPr/>
        </p:nvSpPr>
        <p:spPr>
          <a:xfrm>
            <a:off x="5943600" y="187452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5943600" y="194767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12" name="Shape 10"/>
          <p:cNvSpPr/>
          <p:nvPr/>
        </p:nvSpPr>
        <p:spPr>
          <a:xfrm>
            <a:off x="6263640" y="187452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6263640" y="194767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-1</a:t>
            </a:r>
            <a:endParaRPr lang="en-US" sz="900" dirty="0"/>
          </a:p>
        </p:txBody>
      </p:sp>
      <p:sp>
        <p:nvSpPr>
          <p:cNvPr id="14" name="Shape 12"/>
          <p:cNvSpPr/>
          <p:nvPr/>
        </p:nvSpPr>
        <p:spPr>
          <a:xfrm>
            <a:off x="6583680" y="187452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5" name="Text 13"/>
          <p:cNvSpPr/>
          <p:nvPr/>
        </p:nvSpPr>
        <p:spPr>
          <a:xfrm>
            <a:off x="6583680" y="194767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16" name="Shape 14"/>
          <p:cNvSpPr/>
          <p:nvPr/>
        </p:nvSpPr>
        <p:spPr>
          <a:xfrm>
            <a:off x="5943600" y="219456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7" name="Text 15"/>
          <p:cNvSpPr/>
          <p:nvPr/>
        </p:nvSpPr>
        <p:spPr>
          <a:xfrm>
            <a:off x="5943600" y="226771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18" name="Shape 16"/>
          <p:cNvSpPr/>
          <p:nvPr/>
        </p:nvSpPr>
        <p:spPr>
          <a:xfrm>
            <a:off x="6263640" y="219456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9" name="Text 17"/>
          <p:cNvSpPr/>
          <p:nvPr/>
        </p:nvSpPr>
        <p:spPr>
          <a:xfrm>
            <a:off x="6263640" y="226771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20" name="Shape 18"/>
          <p:cNvSpPr/>
          <p:nvPr/>
        </p:nvSpPr>
        <p:spPr>
          <a:xfrm>
            <a:off x="6583680" y="219456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1" name="Text 19"/>
          <p:cNvSpPr/>
          <p:nvPr/>
        </p:nvSpPr>
        <p:spPr>
          <a:xfrm>
            <a:off x="6583680" y="226771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22" name="Text 20"/>
          <p:cNvSpPr/>
          <p:nvPr/>
        </p:nvSpPr>
        <p:spPr>
          <a:xfrm>
            <a:off x="5943600" y="1325880"/>
            <a:ext cx="11887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Input</a:t>
            </a:r>
            <a:endParaRPr lang="en-US" sz="900" dirty="0"/>
          </a:p>
        </p:txBody>
      </p:sp>
      <p:sp>
        <p:nvSpPr>
          <p:cNvPr id="23" name="Shape 21"/>
          <p:cNvSpPr/>
          <p:nvPr/>
        </p:nvSpPr>
        <p:spPr>
          <a:xfrm>
            <a:off x="7315200" y="2743200"/>
            <a:ext cx="320040" cy="32004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4" name="Text 22"/>
          <p:cNvSpPr/>
          <p:nvPr/>
        </p:nvSpPr>
        <p:spPr>
          <a:xfrm>
            <a:off x="7315200" y="281635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25" name="Shape 23"/>
          <p:cNvSpPr/>
          <p:nvPr/>
        </p:nvSpPr>
        <p:spPr>
          <a:xfrm>
            <a:off x="7635240" y="2743200"/>
            <a:ext cx="320040" cy="32004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6" name="Text 24"/>
          <p:cNvSpPr/>
          <p:nvPr/>
        </p:nvSpPr>
        <p:spPr>
          <a:xfrm>
            <a:off x="7635240" y="281635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27" name="Shape 25"/>
          <p:cNvSpPr/>
          <p:nvPr/>
        </p:nvSpPr>
        <p:spPr>
          <a:xfrm>
            <a:off x="7315200" y="3063240"/>
            <a:ext cx="320040" cy="32004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8" name="Text 26"/>
          <p:cNvSpPr/>
          <p:nvPr/>
        </p:nvSpPr>
        <p:spPr>
          <a:xfrm>
            <a:off x="7315200" y="313639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29" name="Shape 27"/>
          <p:cNvSpPr/>
          <p:nvPr/>
        </p:nvSpPr>
        <p:spPr>
          <a:xfrm>
            <a:off x="7635240" y="3063240"/>
            <a:ext cx="320040" cy="32004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0" name="Text 28"/>
          <p:cNvSpPr/>
          <p:nvPr/>
        </p:nvSpPr>
        <p:spPr>
          <a:xfrm>
            <a:off x="7635240" y="313639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-1</a:t>
            </a:r>
            <a:endParaRPr lang="en-US" sz="900" dirty="0"/>
          </a:p>
        </p:txBody>
      </p:sp>
      <p:sp>
        <p:nvSpPr>
          <p:cNvPr id="31" name="Text 29"/>
          <p:cNvSpPr/>
          <p:nvPr/>
        </p:nvSpPr>
        <p:spPr>
          <a:xfrm>
            <a:off x="7315200" y="2514600"/>
            <a:ext cx="11887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Kernel</a:t>
            </a:r>
            <a:endParaRPr lang="en-US" sz="900" dirty="0"/>
          </a:p>
        </p:txBody>
      </p:sp>
      <p:sp>
        <p:nvSpPr>
          <p:cNvPr id="32" name="Text 30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[28]</a:t>
            </a:r>
            <a:endParaRPr lang="en-US" sz="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2D convolution example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5029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Input matrix A (3×3) and filter K (2×2), stride = 1, no padding.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Output size = (3 − 2 + 0)/1 + 1 = 2 → a 2×2 feature map.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640080" y="274320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640080" y="281635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6" name="Shape 4"/>
          <p:cNvSpPr/>
          <p:nvPr/>
        </p:nvSpPr>
        <p:spPr>
          <a:xfrm>
            <a:off x="960120" y="274320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960120" y="281635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8" name="Shape 6"/>
          <p:cNvSpPr/>
          <p:nvPr/>
        </p:nvSpPr>
        <p:spPr>
          <a:xfrm>
            <a:off x="1280160" y="274320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1280160" y="281635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10" name="Shape 8"/>
          <p:cNvSpPr/>
          <p:nvPr/>
        </p:nvSpPr>
        <p:spPr>
          <a:xfrm>
            <a:off x="640080" y="306324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640080" y="313639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12" name="Shape 10"/>
          <p:cNvSpPr/>
          <p:nvPr/>
        </p:nvSpPr>
        <p:spPr>
          <a:xfrm>
            <a:off x="960120" y="306324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960120" y="313639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-1</a:t>
            </a:r>
            <a:endParaRPr lang="en-US" sz="900" dirty="0"/>
          </a:p>
        </p:txBody>
      </p:sp>
      <p:sp>
        <p:nvSpPr>
          <p:cNvPr id="14" name="Shape 12"/>
          <p:cNvSpPr/>
          <p:nvPr/>
        </p:nvSpPr>
        <p:spPr>
          <a:xfrm>
            <a:off x="1280160" y="306324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5" name="Text 13"/>
          <p:cNvSpPr/>
          <p:nvPr/>
        </p:nvSpPr>
        <p:spPr>
          <a:xfrm>
            <a:off x="1280160" y="313639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16" name="Shape 14"/>
          <p:cNvSpPr/>
          <p:nvPr/>
        </p:nvSpPr>
        <p:spPr>
          <a:xfrm>
            <a:off x="640080" y="338328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7" name="Text 15"/>
          <p:cNvSpPr/>
          <p:nvPr/>
        </p:nvSpPr>
        <p:spPr>
          <a:xfrm>
            <a:off x="640080" y="345643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18" name="Shape 16"/>
          <p:cNvSpPr/>
          <p:nvPr/>
        </p:nvSpPr>
        <p:spPr>
          <a:xfrm>
            <a:off x="960120" y="338328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9" name="Text 17"/>
          <p:cNvSpPr/>
          <p:nvPr/>
        </p:nvSpPr>
        <p:spPr>
          <a:xfrm>
            <a:off x="960120" y="345643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20" name="Shape 18"/>
          <p:cNvSpPr/>
          <p:nvPr/>
        </p:nvSpPr>
        <p:spPr>
          <a:xfrm>
            <a:off x="1280160" y="338328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1" name="Text 19"/>
          <p:cNvSpPr/>
          <p:nvPr/>
        </p:nvSpPr>
        <p:spPr>
          <a:xfrm>
            <a:off x="1280160" y="345643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22" name="Text 20"/>
          <p:cNvSpPr/>
          <p:nvPr/>
        </p:nvSpPr>
        <p:spPr>
          <a:xfrm>
            <a:off x="640080" y="2514600"/>
            <a:ext cx="3657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A</a:t>
            </a:r>
            <a:endParaRPr lang="en-US" sz="900" dirty="0"/>
          </a:p>
        </p:txBody>
      </p:sp>
      <p:sp>
        <p:nvSpPr>
          <p:cNvPr id="23" name="Shape 21"/>
          <p:cNvSpPr/>
          <p:nvPr/>
        </p:nvSpPr>
        <p:spPr>
          <a:xfrm>
            <a:off x="2057400" y="2743200"/>
            <a:ext cx="320040" cy="32004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4" name="Text 22"/>
          <p:cNvSpPr/>
          <p:nvPr/>
        </p:nvSpPr>
        <p:spPr>
          <a:xfrm>
            <a:off x="2057400" y="281635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25" name="Shape 23"/>
          <p:cNvSpPr/>
          <p:nvPr/>
        </p:nvSpPr>
        <p:spPr>
          <a:xfrm>
            <a:off x="2377440" y="2743200"/>
            <a:ext cx="320040" cy="32004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6" name="Text 24"/>
          <p:cNvSpPr/>
          <p:nvPr/>
        </p:nvSpPr>
        <p:spPr>
          <a:xfrm>
            <a:off x="2377440" y="281635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27" name="Shape 25"/>
          <p:cNvSpPr/>
          <p:nvPr/>
        </p:nvSpPr>
        <p:spPr>
          <a:xfrm>
            <a:off x="2057400" y="3063240"/>
            <a:ext cx="320040" cy="32004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8" name="Text 26"/>
          <p:cNvSpPr/>
          <p:nvPr/>
        </p:nvSpPr>
        <p:spPr>
          <a:xfrm>
            <a:off x="2057400" y="313639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29" name="Shape 27"/>
          <p:cNvSpPr/>
          <p:nvPr/>
        </p:nvSpPr>
        <p:spPr>
          <a:xfrm>
            <a:off x="2377440" y="3063240"/>
            <a:ext cx="320040" cy="32004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0" name="Text 28"/>
          <p:cNvSpPr/>
          <p:nvPr/>
        </p:nvSpPr>
        <p:spPr>
          <a:xfrm>
            <a:off x="2377440" y="313639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-1</a:t>
            </a:r>
            <a:endParaRPr lang="en-US" sz="900" dirty="0"/>
          </a:p>
        </p:txBody>
      </p:sp>
      <p:sp>
        <p:nvSpPr>
          <p:cNvPr id="31" name="Text 29"/>
          <p:cNvSpPr/>
          <p:nvPr/>
        </p:nvSpPr>
        <p:spPr>
          <a:xfrm>
            <a:off x="2057400" y="2514600"/>
            <a:ext cx="3657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K</a:t>
            </a:r>
            <a:endParaRPr lang="en-US" sz="900" dirty="0"/>
          </a:p>
        </p:txBody>
      </p:sp>
      <p:sp>
        <p:nvSpPr>
          <p:cNvPr id="32" name="Shape 30"/>
          <p:cNvSpPr/>
          <p:nvPr/>
        </p:nvSpPr>
        <p:spPr>
          <a:xfrm>
            <a:off x="3154680" y="290322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3" name="Text 31"/>
          <p:cNvSpPr/>
          <p:nvPr/>
        </p:nvSpPr>
        <p:spPr>
          <a:xfrm>
            <a:off x="3154680" y="297637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34" name="Shape 32"/>
          <p:cNvSpPr/>
          <p:nvPr/>
        </p:nvSpPr>
        <p:spPr>
          <a:xfrm>
            <a:off x="3474720" y="290322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5" name="Text 33"/>
          <p:cNvSpPr/>
          <p:nvPr/>
        </p:nvSpPr>
        <p:spPr>
          <a:xfrm>
            <a:off x="3474720" y="297637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−1</a:t>
            </a:r>
            <a:endParaRPr lang="en-US" sz="900" dirty="0"/>
          </a:p>
        </p:txBody>
      </p:sp>
      <p:sp>
        <p:nvSpPr>
          <p:cNvPr id="36" name="Shape 34"/>
          <p:cNvSpPr/>
          <p:nvPr/>
        </p:nvSpPr>
        <p:spPr>
          <a:xfrm>
            <a:off x="3154680" y="322326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7" name="Text 35"/>
          <p:cNvSpPr/>
          <p:nvPr/>
        </p:nvSpPr>
        <p:spPr>
          <a:xfrm>
            <a:off x="3154680" y="329641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38" name="Shape 36"/>
          <p:cNvSpPr/>
          <p:nvPr/>
        </p:nvSpPr>
        <p:spPr>
          <a:xfrm>
            <a:off x="3474720" y="322326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9" name="Text 37"/>
          <p:cNvSpPr/>
          <p:nvPr/>
        </p:nvSpPr>
        <p:spPr>
          <a:xfrm>
            <a:off x="3474720" y="329641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40" name="Text 38"/>
          <p:cNvSpPr/>
          <p:nvPr/>
        </p:nvSpPr>
        <p:spPr>
          <a:xfrm>
            <a:off x="3154680" y="267462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Output</a:t>
            </a:r>
            <a:endParaRPr lang="en-US" sz="900" dirty="0"/>
          </a:p>
        </p:txBody>
      </p:sp>
      <p:sp>
        <p:nvSpPr>
          <p:cNvPr id="41" name="Text 39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[29]</a:t>
            </a:r>
            <a:endParaRPr lang="en-US" sz="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Channels &amp; filters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530352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Images typically have multiple channels (e.g. RGB) — represented as a stack of 2D matrices.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A convolutional filter has the same depth as the input channels, so each filter is a 3D block.  Multiple filters produce multiple feature maps.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Parameter count per filter = H×W×D.  Weight sharing is along spatial dimensions but not across channels.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303520" y="1554480"/>
            <a:ext cx="274320" cy="27432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5" name="Shape 3"/>
          <p:cNvSpPr/>
          <p:nvPr/>
        </p:nvSpPr>
        <p:spPr>
          <a:xfrm>
            <a:off x="5577840" y="1554480"/>
            <a:ext cx="274320" cy="27432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6" name="Shape 4"/>
          <p:cNvSpPr/>
          <p:nvPr/>
        </p:nvSpPr>
        <p:spPr>
          <a:xfrm>
            <a:off x="5303520" y="1828800"/>
            <a:ext cx="274320" cy="27432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7" name="Shape 5"/>
          <p:cNvSpPr/>
          <p:nvPr/>
        </p:nvSpPr>
        <p:spPr>
          <a:xfrm>
            <a:off x="5577840" y="1828800"/>
            <a:ext cx="274320" cy="27432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8" name="Shape 6"/>
          <p:cNvSpPr/>
          <p:nvPr/>
        </p:nvSpPr>
        <p:spPr>
          <a:xfrm>
            <a:off x="5166360" y="1691640"/>
            <a:ext cx="274320" cy="27432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9" name="Shape 7"/>
          <p:cNvSpPr/>
          <p:nvPr/>
        </p:nvSpPr>
        <p:spPr>
          <a:xfrm>
            <a:off x="5440680" y="1691640"/>
            <a:ext cx="274320" cy="27432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0" name="Shape 8"/>
          <p:cNvSpPr/>
          <p:nvPr/>
        </p:nvSpPr>
        <p:spPr>
          <a:xfrm>
            <a:off x="5166360" y="1965960"/>
            <a:ext cx="274320" cy="27432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1" name="Shape 9"/>
          <p:cNvSpPr/>
          <p:nvPr/>
        </p:nvSpPr>
        <p:spPr>
          <a:xfrm>
            <a:off x="5440680" y="1965960"/>
            <a:ext cx="274320" cy="27432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2" name="Shape 10"/>
          <p:cNvSpPr/>
          <p:nvPr/>
        </p:nvSpPr>
        <p:spPr>
          <a:xfrm>
            <a:off x="5029200" y="1828800"/>
            <a:ext cx="274320" cy="27432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3" name="Shape 11"/>
          <p:cNvSpPr/>
          <p:nvPr/>
        </p:nvSpPr>
        <p:spPr>
          <a:xfrm>
            <a:off x="5303520" y="1828800"/>
            <a:ext cx="274320" cy="27432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4" name="Shape 12"/>
          <p:cNvSpPr/>
          <p:nvPr/>
        </p:nvSpPr>
        <p:spPr>
          <a:xfrm>
            <a:off x="5029200" y="2103120"/>
            <a:ext cx="274320" cy="27432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5" name="Shape 13"/>
          <p:cNvSpPr/>
          <p:nvPr/>
        </p:nvSpPr>
        <p:spPr>
          <a:xfrm>
            <a:off x="5303520" y="2103120"/>
            <a:ext cx="274320" cy="27432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6" name="Text 14"/>
          <p:cNvSpPr/>
          <p:nvPr/>
        </p:nvSpPr>
        <p:spPr>
          <a:xfrm>
            <a:off x="4846320" y="123444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Input channels</a:t>
            </a:r>
            <a:endParaRPr lang="en-US" sz="900" dirty="0"/>
          </a:p>
        </p:txBody>
      </p:sp>
      <p:sp>
        <p:nvSpPr>
          <p:cNvPr id="17" name="Shape 15"/>
          <p:cNvSpPr/>
          <p:nvPr/>
        </p:nvSpPr>
        <p:spPr>
          <a:xfrm>
            <a:off x="6309360" y="1828800"/>
            <a:ext cx="548640" cy="54864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8" name="Shape 16"/>
          <p:cNvSpPr/>
          <p:nvPr/>
        </p:nvSpPr>
        <p:spPr>
          <a:xfrm>
            <a:off x="6199632" y="1938528"/>
            <a:ext cx="548640" cy="54864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9" name="Shape 17"/>
          <p:cNvSpPr/>
          <p:nvPr/>
        </p:nvSpPr>
        <p:spPr>
          <a:xfrm>
            <a:off x="6089904" y="2048256"/>
            <a:ext cx="548640" cy="54864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0" name="Text 18"/>
          <p:cNvSpPr/>
          <p:nvPr/>
        </p:nvSpPr>
        <p:spPr>
          <a:xfrm>
            <a:off x="6309360" y="150876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Filter</a:t>
            </a:r>
            <a:endParaRPr lang="en-US" sz="900" dirty="0"/>
          </a:p>
        </p:txBody>
      </p:sp>
      <p:sp>
        <p:nvSpPr>
          <p:cNvPr id="21" name="Shape 19"/>
          <p:cNvSpPr/>
          <p:nvPr/>
        </p:nvSpPr>
        <p:spPr>
          <a:xfrm>
            <a:off x="6309360" y="310896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2" name="Shape 20"/>
          <p:cNvSpPr/>
          <p:nvPr/>
        </p:nvSpPr>
        <p:spPr>
          <a:xfrm>
            <a:off x="6583680" y="310896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3" name="Shape 21"/>
          <p:cNvSpPr/>
          <p:nvPr/>
        </p:nvSpPr>
        <p:spPr>
          <a:xfrm>
            <a:off x="6309360" y="338328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4" name="Shape 22"/>
          <p:cNvSpPr/>
          <p:nvPr/>
        </p:nvSpPr>
        <p:spPr>
          <a:xfrm>
            <a:off x="6583680" y="338328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5" name="Text 23"/>
          <p:cNvSpPr/>
          <p:nvPr/>
        </p:nvSpPr>
        <p:spPr>
          <a:xfrm>
            <a:off x="6309360" y="2834640"/>
            <a:ext cx="1005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Feature map</a:t>
            </a:r>
            <a:endParaRPr lang="en-US" sz="900" dirty="0"/>
          </a:p>
        </p:txBody>
      </p:sp>
      <p:sp>
        <p:nvSpPr>
          <p:cNvPr id="26" name="Text 24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[30]</a:t>
            </a:r>
            <a:endParaRPr lang="en-US" sz="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2D convolution: stride &amp; padding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512064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Stride S and padding P extend naturally to 2D: the output size for each spatial dimension is (W − F + 2P)/S + 1.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Zero padding can preserve the input resolution ("same" convolution) or shrink it ("valid" convolution).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Example: input 5×5, filter 3×3, stride 2, P = 1 → output size = (5−3+2)/2 + 1 = 3.
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943600" y="1463040"/>
            <a:ext cx="228600" cy="22860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5" name="Shape 3"/>
          <p:cNvSpPr/>
          <p:nvPr/>
        </p:nvSpPr>
        <p:spPr>
          <a:xfrm>
            <a:off x="6172200" y="1463040"/>
            <a:ext cx="228600" cy="22860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6" name="Shape 4"/>
          <p:cNvSpPr/>
          <p:nvPr/>
        </p:nvSpPr>
        <p:spPr>
          <a:xfrm>
            <a:off x="6400800" y="1463040"/>
            <a:ext cx="228600" cy="22860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7" name="Shape 5"/>
          <p:cNvSpPr/>
          <p:nvPr/>
        </p:nvSpPr>
        <p:spPr>
          <a:xfrm>
            <a:off x="6629400" y="1463040"/>
            <a:ext cx="228600" cy="22860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8" name="Shape 6"/>
          <p:cNvSpPr/>
          <p:nvPr/>
        </p:nvSpPr>
        <p:spPr>
          <a:xfrm>
            <a:off x="6858000" y="1463040"/>
            <a:ext cx="228600" cy="22860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9" name="Shape 7"/>
          <p:cNvSpPr/>
          <p:nvPr/>
        </p:nvSpPr>
        <p:spPr>
          <a:xfrm>
            <a:off x="5943600" y="1691640"/>
            <a:ext cx="228600" cy="22860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0" name="Shape 8"/>
          <p:cNvSpPr/>
          <p:nvPr/>
        </p:nvSpPr>
        <p:spPr>
          <a:xfrm>
            <a:off x="6172200" y="1691640"/>
            <a:ext cx="228600" cy="22860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1" name="Shape 9"/>
          <p:cNvSpPr/>
          <p:nvPr/>
        </p:nvSpPr>
        <p:spPr>
          <a:xfrm>
            <a:off x="6400800" y="1691640"/>
            <a:ext cx="228600" cy="22860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2" name="Shape 10"/>
          <p:cNvSpPr/>
          <p:nvPr/>
        </p:nvSpPr>
        <p:spPr>
          <a:xfrm>
            <a:off x="6629400" y="1691640"/>
            <a:ext cx="228600" cy="22860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3" name="Shape 11"/>
          <p:cNvSpPr/>
          <p:nvPr/>
        </p:nvSpPr>
        <p:spPr>
          <a:xfrm>
            <a:off x="6858000" y="1691640"/>
            <a:ext cx="228600" cy="22860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4" name="Shape 12"/>
          <p:cNvSpPr/>
          <p:nvPr/>
        </p:nvSpPr>
        <p:spPr>
          <a:xfrm>
            <a:off x="5943600" y="1920240"/>
            <a:ext cx="228600" cy="22860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5" name="Shape 13"/>
          <p:cNvSpPr/>
          <p:nvPr/>
        </p:nvSpPr>
        <p:spPr>
          <a:xfrm>
            <a:off x="6172200" y="1920240"/>
            <a:ext cx="228600" cy="22860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6" name="Shape 14"/>
          <p:cNvSpPr/>
          <p:nvPr/>
        </p:nvSpPr>
        <p:spPr>
          <a:xfrm>
            <a:off x="6400800" y="1920240"/>
            <a:ext cx="228600" cy="22860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7" name="Shape 15"/>
          <p:cNvSpPr/>
          <p:nvPr/>
        </p:nvSpPr>
        <p:spPr>
          <a:xfrm>
            <a:off x="6629400" y="1920240"/>
            <a:ext cx="228600" cy="22860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8" name="Shape 16"/>
          <p:cNvSpPr/>
          <p:nvPr/>
        </p:nvSpPr>
        <p:spPr>
          <a:xfrm>
            <a:off x="6858000" y="1920240"/>
            <a:ext cx="228600" cy="22860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9" name="Shape 17"/>
          <p:cNvSpPr/>
          <p:nvPr/>
        </p:nvSpPr>
        <p:spPr>
          <a:xfrm>
            <a:off x="5943600" y="2148840"/>
            <a:ext cx="228600" cy="22860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0" name="Shape 18"/>
          <p:cNvSpPr/>
          <p:nvPr/>
        </p:nvSpPr>
        <p:spPr>
          <a:xfrm>
            <a:off x="6172200" y="2148840"/>
            <a:ext cx="228600" cy="22860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1" name="Shape 19"/>
          <p:cNvSpPr/>
          <p:nvPr/>
        </p:nvSpPr>
        <p:spPr>
          <a:xfrm>
            <a:off x="6400800" y="2148840"/>
            <a:ext cx="228600" cy="22860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2" name="Shape 20"/>
          <p:cNvSpPr/>
          <p:nvPr/>
        </p:nvSpPr>
        <p:spPr>
          <a:xfrm>
            <a:off x="6629400" y="2148840"/>
            <a:ext cx="228600" cy="22860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3" name="Shape 21"/>
          <p:cNvSpPr/>
          <p:nvPr/>
        </p:nvSpPr>
        <p:spPr>
          <a:xfrm>
            <a:off x="6858000" y="2148840"/>
            <a:ext cx="228600" cy="22860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4" name="Shape 22"/>
          <p:cNvSpPr/>
          <p:nvPr/>
        </p:nvSpPr>
        <p:spPr>
          <a:xfrm>
            <a:off x="5943600" y="2377440"/>
            <a:ext cx="228600" cy="22860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5" name="Shape 23"/>
          <p:cNvSpPr/>
          <p:nvPr/>
        </p:nvSpPr>
        <p:spPr>
          <a:xfrm>
            <a:off x="6172200" y="2377440"/>
            <a:ext cx="228600" cy="22860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6" name="Shape 24"/>
          <p:cNvSpPr/>
          <p:nvPr/>
        </p:nvSpPr>
        <p:spPr>
          <a:xfrm>
            <a:off x="6400800" y="2377440"/>
            <a:ext cx="228600" cy="22860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7" name="Shape 25"/>
          <p:cNvSpPr/>
          <p:nvPr/>
        </p:nvSpPr>
        <p:spPr>
          <a:xfrm>
            <a:off x="6629400" y="2377440"/>
            <a:ext cx="228600" cy="22860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8" name="Shape 26"/>
          <p:cNvSpPr/>
          <p:nvPr/>
        </p:nvSpPr>
        <p:spPr>
          <a:xfrm>
            <a:off x="6858000" y="2377440"/>
            <a:ext cx="228600" cy="22860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9" name="Text 27"/>
          <p:cNvSpPr/>
          <p:nvPr/>
        </p:nvSpPr>
        <p:spPr>
          <a:xfrm>
            <a:off x="5943600" y="118872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Padded input (5×5)</a:t>
            </a:r>
            <a:endParaRPr lang="en-US" sz="900" dirty="0"/>
          </a:p>
        </p:txBody>
      </p:sp>
      <p:sp>
        <p:nvSpPr>
          <p:cNvPr id="30" name="Shape 28"/>
          <p:cNvSpPr/>
          <p:nvPr/>
        </p:nvSpPr>
        <p:spPr>
          <a:xfrm>
            <a:off x="5943600" y="1463040"/>
            <a:ext cx="685800" cy="685800"/>
          </a:xfrm>
          <a:prstGeom prst="roundRect">
            <a:avLst>
              <a:gd name="adj" fmla="val 13333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p/>
        </p:txBody>
      </p:sp>
      <p:sp>
        <p:nvSpPr>
          <p:cNvPr id="31" name="Shape 29"/>
          <p:cNvSpPr/>
          <p:nvPr/>
        </p:nvSpPr>
        <p:spPr>
          <a:xfrm>
            <a:off x="6400800" y="1463040"/>
            <a:ext cx="685800" cy="685800"/>
          </a:xfrm>
          <a:prstGeom prst="roundRect">
            <a:avLst>
              <a:gd name="adj" fmla="val 13333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p/>
        </p:txBody>
      </p:sp>
      <p:sp>
        <p:nvSpPr>
          <p:cNvPr id="32" name="Shape 30"/>
          <p:cNvSpPr/>
          <p:nvPr/>
        </p:nvSpPr>
        <p:spPr>
          <a:xfrm>
            <a:off x="6858000" y="1463040"/>
            <a:ext cx="685800" cy="685800"/>
          </a:xfrm>
          <a:prstGeom prst="roundRect">
            <a:avLst>
              <a:gd name="adj" fmla="val 13333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p/>
        </p:txBody>
      </p:sp>
      <p:sp>
        <p:nvSpPr>
          <p:cNvPr id="33" name="Shape 31"/>
          <p:cNvSpPr/>
          <p:nvPr/>
        </p:nvSpPr>
        <p:spPr>
          <a:xfrm>
            <a:off x="5943600" y="1920240"/>
            <a:ext cx="685800" cy="685800"/>
          </a:xfrm>
          <a:prstGeom prst="roundRect">
            <a:avLst>
              <a:gd name="adj" fmla="val 13333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p/>
        </p:txBody>
      </p:sp>
      <p:sp>
        <p:nvSpPr>
          <p:cNvPr id="34" name="Shape 32"/>
          <p:cNvSpPr/>
          <p:nvPr/>
        </p:nvSpPr>
        <p:spPr>
          <a:xfrm>
            <a:off x="6400800" y="1920240"/>
            <a:ext cx="685800" cy="685800"/>
          </a:xfrm>
          <a:prstGeom prst="roundRect">
            <a:avLst>
              <a:gd name="adj" fmla="val 13333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p/>
        </p:txBody>
      </p:sp>
      <p:sp>
        <p:nvSpPr>
          <p:cNvPr id="35" name="Shape 33"/>
          <p:cNvSpPr/>
          <p:nvPr/>
        </p:nvSpPr>
        <p:spPr>
          <a:xfrm>
            <a:off x="6858000" y="1920240"/>
            <a:ext cx="685800" cy="685800"/>
          </a:xfrm>
          <a:prstGeom prst="roundRect">
            <a:avLst>
              <a:gd name="adj" fmla="val 13333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p/>
        </p:txBody>
      </p:sp>
      <p:sp>
        <p:nvSpPr>
          <p:cNvPr id="36" name="Shape 34"/>
          <p:cNvSpPr/>
          <p:nvPr/>
        </p:nvSpPr>
        <p:spPr>
          <a:xfrm>
            <a:off x="5943600" y="2377440"/>
            <a:ext cx="685800" cy="685800"/>
          </a:xfrm>
          <a:prstGeom prst="roundRect">
            <a:avLst>
              <a:gd name="adj" fmla="val 13333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p/>
        </p:txBody>
      </p:sp>
      <p:sp>
        <p:nvSpPr>
          <p:cNvPr id="37" name="Shape 35"/>
          <p:cNvSpPr/>
          <p:nvPr/>
        </p:nvSpPr>
        <p:spPr>
          <a:xfrm>
            <a:off x="6400800" y="2377440"/>
            <a:ext cx="685800" cy="685800"/>
          </a:xfrm>
          <a:prstGeom prst="roundRect">
            <a:avLst>
              <a:gd name="adj" fmla="val 13333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p/>
        </p:txBody>
      </p:sp>
      <p:sp>
        <p:nvSpPr>
          <p:cNvPr id="38" name="Shape 36"/>
          <p:cNvSpPr/>
          <p:nvPr/>
        </p:nvSpPr>
        <p:spPr>
          <a:xfrm>
            <a:off x="6858000" y="2377440"/>
            <a:ext cx="685800" cy="685800"/>
          </a:xfrm>
          <a:prstGeom prst="roundRect">
            <a:avLst>
              <a:gd name="adj" fmla="val 13333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p/>
        </p:txBody>
      </p:sp>
      <p:sp>
        <p:nvSpPr>
          <p:cNvPr id="39" name="Text 37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[31]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Lecture outline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8640" y="1371600"/>
            <a:ext cx="8046720" cy="3200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Recap: dense neural networks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Introduce new layer types: dropout, normalisation, activation, pooling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1D convolution: intuition and examples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2D convolution and kernels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Building deep CNNs &amp; applications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Regularisation, extensions &amp; outlook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[3]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2D pooling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5212080" cy="1920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Pooling extends to 2D by downsampling across patches.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Typical choices are 2×2 or 3×3 windows with stride 2.  No parameters are learned; pooling simply aggregates a local region.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Example below shows a 4×4 input pooled to a 2×2 output using max pooling.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6035040" y="164592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6035040" y="170992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6" name="Shape 4"/>
          <p:cNvSpPr/>
          <p:nvPr/>
        </p:nvSpPr>
        <p:spPr>
          <a:xfrm>
            <a:off x="6309360" y="164592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6309360" y="170992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3</a:t>
            </a:r>
            <a:endParaRPr lang="en-US" sz="900" dirty="0"/>
          </a:p>
        </p:txBody>
      </p:sp>
      <p:sp>
        <p:nvSpPr>
          <p:cNvPr id="8" name="Shape 6"/>
          <p:cNvSpPr/>
          <p:nvPr/>
        </p:nvSpPr>
        <p:spPr>
          <a:xfrm>
            <a:off x="6583680" y="164592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6583680" y="170992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10" name="Shape 8"/>
          <p:cNvSpPr/>
          <p:nvPr/>
        </p:nvSpPr>
        <p:spPr>
          <a:xfrm>
            <a:off x="6858000" y="164592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6858000" y="170992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4</a:t>
            </a:r>
            <a:endParaRPr lang="en-US" sz="900" dirty="0"/>
          </a:p>
        </p:txBody>
      </p:sp>
      <p:sp>
        <p:nvSpPr>
          <p:cNvPr id="12" name="Shape 10"/>
          <p:cNvSpPr/>
          <p:nvPr/>
        </p:nvSpPr>
        <p:spPr>
          <a:xfrm>
            <a:off x="6035040" y="192024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6035040" y="198424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14" name="Shape 12"/>
          <p:cNvSpPr/>
          <p:nvPr/>
        </p:nvSpPr>
        <p:spPr>
          <a:xfrm>
            <a:off x="6309360" y="192024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5" name="Text 13"/>
          <p:cNvSpPr/>
          <p:nvPr/>
        </p:nvSpPr>
        <p:spPr>
          <a:xfrm>
            <a:off x="6309360" y="198424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5</a:t>
            </a:r>
            <a:endParaRPr lang="en-US" sz="900" dirty="0"/>
          </a:p>
        </p:txBody>
      </p:sp>
      <p:sp>
        <p:nvSpPr>
          <p:cNvPr id="16" name="Shape 14"/>
          <p:cNvSpPr/>
          <p:nvPr/>
        </p:nvSpPr>
        <p:spPr>
          <a:xfrm>
            <a:off x="6583680" y="192024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7" name="Text 15"/>
          <p:cNvSpPr/>
          <p:nvPr/>
        </p:nvSpPr>
        <p:spPr>
          <a:xfrm>
            <a:off x="6583680" y="198424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18" name="Shape 16"/>
          <p:cNvSpPr/>
          <p:nvPr/>
        </p:nvSpPr>
        <p:spPr>
          <a:xfrm>
            <a:off x="6858000" y="192024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9" name="Text 17"/>
          <p:cNvSpPr/>
          <p:nvPr/>
        </p:nvSpPr>
        <p:spPr>
          <a:xfrm>
            <a:off x="6858000" y="198424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20" name="Shape 18"/>
          <p:cNvSpPr/>
          <p:nvPr/>
        </p:nvSpPr>
        <p:spPr>
          <a:xfrm>
            <a:off x="6035040" y="219456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1" name="Text 19"/>
          <p:cNvSpPr/>
          <p:nvPr/>
        </p:nvSpPr>
        <p:spPr>
          <a:xfrm>
            <a:off x="6035040" y="225856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22" name="Shape 20"/>
          <p:cNvSpPr/>
          <p:nvPr/>
        </p:nvSpPr>
        <p:spPr>
          <a:xfrm>
            <a:off x="6309360" y="219456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3" name="Text 21"/>
          <p:cNvSpPr/>
          <p:nvPr/>
        </p:nvSpPr>
        <p:spPr>
          <a:xfrm>
            <a:off x="6309360" y="225856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24" name="Shape 22"/>
          <p:cNvSpPr/>
          <p:nvPr/>
        </p:nvSpPr>
        <p:spPr>
          <a:xfrm>
            <a:off x="6583680" y="219456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5" name="Text 23"/>
          <p:cNvSpPr/>
          <p:nvPr/>
        </p:nvSpPr>
        <p:spPr>
          <a:xfrm>
            <a:off x="6583680" y="225856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3</a:t>
            </a:r>
            <a:endParaRPr lang="en-US" sz="900" dirty="0"/>
          </a:p>
        </p:txBody>
      </p:sp>
      <p:sp>
        <p:nvSpPr>
          <p:cNvPr id="26" name="Shape 24"/>
          <p:cNvSpPr/>
          <p:nvPr/>
        </p:nvSpPr>
        <p:spPr>
          <a:xfrm>
            <a:off x="6858000" y="219456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7" name="Text 25"/>
          <p:cNvSpPr/>
          <p:nvPr/>
        </p:nvSpPr>
        <p:spPr>
          <a:xfrm>
            <a:off x="6858000" y="225856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28" name="Shape 26"/>
          <p:cNvSpPr/>
          <p:nvPr/>
        </p:nvSpPr>
        <p:spPr>
          <a:xfrm>
            <a:off x="6035040" y="246888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9" name="Text 27"/>
          <p:cNvSpPr/>
          <p:nvPr/>
        </p:nvSpPr>
        <p:spPr>
          <a:xfrm>
            <a:off x="6035040" y="253288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4</a:t>
            </a:r>
            <a:endParaRPr lang="en-US" sz="900" dirty="0"/>
          </a:p>
        </p:txBody>
      </p:sp>
      <p:sp>
        <p:nvSpPr>
          <p:cNvPr id="30" name="Shape 28"/>
          <p:cNvSpPr/>
          <p:nvPr/>
        </p:nvSpPr>
        <p:spPr>
          <a:xfrm>
            <a:off x="6309360" y="246888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1" name="Text 29"/>
          <p:cNvSpPr/>
          <p:nvPr/>
        </p:nvSpPr>
        <p:spPr>
          <a:xfrm>
            <a:off x="6309360" y="253288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32" name="Shape 30"/>
          <p:cNvSpPr/>
          <p:nvPr/>
        </p:nvSpPr>
        <p:spPr>
          <a:xfrm>
            <a:off x="6583680" y="246888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3" name="Text 31"/>
          <p:cNvSpPr/>
          <p:nvPr/>
        </p:nvSpPr>
        <p:spPr>
          <a:xfrm>
            <a:off x="6583680" y="253288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34" name="Shape 32"/>
          <p:cNvSpPr/>
          <p:nvPr/>
        </p:nvSpPr>
        <p:spPr>
          <a:xfrm>
            <a:off x="6858000" y="246888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5" name="Text 33"/>
          <p:cNvSpPr/>
          <p:nvPr/>
        </p:nvSpPr>
        <p:spPr>
          <a:xfrm>
            <a:off x="6858000" y="253288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36" name="Text 34"/>
          <p:cNvSpPr/>
          <p:nvPr/>
        </p:nvSpPr>
        <p:spPr>
          <a:xfrm>
            <a:off x="6035040" y="1389888"/>
            <a:ext cx="10972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Input</a:t>
            </a:r>
            <a:endParaRPr lang="en-US" sz="900" dirty="0"/>
          </a:p>
        </p:txBody>
      </p:sp>
      <p:sp>
        <p:nvSpPr>
          <p:cNvPr id="37" name="Shape 35"/>
          <p:cNvSpPr/>
          <p:nvPr/>
        </p:nvSpPr>
        <p:spPr>
          <a:xfrm>
            <a:off x="7589520" y="192024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8" name="Text 36"/>
          <p:cNvSpPr/>
          <p:nvPr/>
        </p:nvSpPr>
        <p:spPr>
          <a:xfrm>
            <a:off x="7589520" y="198424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5</a:t>
            </a:r>
            <a:endParaRPr lang="en-US" sz="900" dirty="0"/>
          </a:p>
        </p:txBody>
      </p:sp>
      <p:sp>
        <p:nvSpPr>
          <p:cNvPr id="39" name="Shape 37"/>
          <p:cNvSpPr/>
          <p:nvPr/>
        </p:nvSpPr>
        <p:spPr>
          <a:xfrm>
            <a:off x="7863840" y="192024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40" name="Text 38"/>
          <p:cNvSpPr/>
          <p:nvPr/>
        </p:nvSpPr>
        <p:spPr>
          <a:xfrm>
            <a:off x="7863840" y="198424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4</a:t>
            </a:r>
            <a:endParaRPr lang="en-US" sz="900" dirty="0"/>
          </a:p>
        </p:txBody>
      </p:sp>
      <p:sp>
        <p:nvSpPr>
          <p:cNvPr id="41" name="Shape 39"/>
          <p:cNvSpPr/>
          <p:nvPr/>
        </p:nvSpPr>
        <p:spPr>
          <a:xfrm>
            <a:off x="7589520" y="219456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42" name="Text 40"/>
          <p:cNvSpPr/>
          <p:nvPr/>
        </p:nvSpPr>
        <p:spPr>
          <a:xfrm>
            <a:off x="7589520" y="225856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4</a:t>
            </a:r>
            <a:endParaRPr lang="en-US" sz="900" dirty="0"/>
          </a:p>
        </p:txBody>
      </p:sp>
      <p:sp>
        <p:nvSpPr>
          <p:cNvPr id="43" name="Shape 41"/>
          <p:cNvSpPr/>
          <p:nvPr/>
        </p:nvSpPr>
        <p:spPr>
          <a:xfrm>
            <a:off x="7863840" y="2194560"/>
            <a:ext cx="274320" cy="2743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44" name="Text 42"/>
          <p:cNvSpPr/>
          <p:nvPr/>
        </p:nvSpPr>
        <p:spPr>
          <a:xfrm>
            <a:off x="7863840" y="2258568"/>
            <a:ext cx="2743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3</a:t>
            </a:r>
            <a:endParaRPr lang="en-US" sz="900" dirty="0"/>
          </a:p>
        </p:txBody>
      </p:sp>
      <p:sp>
        <p:nvSpPr>
          <p:cNvPr id="45" name="Text 43"/>
          <p:cNvSpPr/>
          <p:nvPr/>
        </p:nvSpPr>
        <p:spPr>
          <a:xfrm>
            <a:off x="7589520" y="1664208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Max pooled</a:t>
            </a:r>
            <a:endParaRPr lang="en-US" sz="900" dirty="0"/>
          </a:p>
        </p:txBody>
      </p:sp>
      <p:sp>
        <p:nvSpPr>
          <p:cNvPr id="46" name="Text 44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[32]</a:t>
            </a:r>
            <a:endParaRPr lang="en-US" sz="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Building a CNN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502920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A basic CNN stacks layers in the order: convolution → activation → pooling → fully connected.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Convolution and pooling reduce spatial dimensions while increasing depth.  After flattening, a dense layer classifies features.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The figure on the right tracks the shape of an example input (8×8) through the network.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6583680" y="2011680"/>
            <a:ext cx="1828800" cy="41148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6583680" y="2121408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8×8 input</a:t>
            </a:r>
            <a:endParaRPr lang="en-US" sz="900" dirty="0"/>
          </a:p>
        </p:txBody>
      </p:sp>
      <p:sp>
        <p:nvSpPr>
          <p:cNvPr id="6" name="Shape 4"/>
          <p:cNvSpPr/>
          <p:nvPr/>
        </p:nvSpPr>
        <p:spPr>
          <a:xfrm>
            <a:off x="7452360" y="2423160"/>
            <a:ext cx="91440" cy="18288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7" name="Shape 5"/>
          <p:cNvSpPr/>
          <p:nvPr/>
        </p:nvSpPr>
        <p:spPr>
          <a:xfrm>
            <a:off x="6583680" y="2697480"/>
            <a:ext cx="1828800" cy="41148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8" name="Text 6"/>
          <p:cNvSpPr/>
          <p:nvPr/>
        </p:nvSpPr>
        <p:spPr>
          <a:xfrm>
            <a:off x="6583680" y="2807208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Conv, ReLU &amp; pool</a:t>
            </a:r>
            <a:endParaRPr lang="en-US" sz="900" dirty="0"/>
          </a:p>
        </p:txBody>
      </p:sp>
      <p:sp>
        <p:nvSpPr>
          <p:cNvPr id="9" name="Shape 7"/>
          <p:cNvSpPr/>
          <p:nvPr/>
        </p:nvSpPr>
        <p:spPr>
          <a:xfrm>
            <a:off x="7452360" y="3108960"/>
            <a:ext cx="91440" cy="18288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0" name="Shape 8"/>
          <p:cNvSpPr/>
          <p:nvPr/>
        </p:nvSpPr>
        <p:spPr>
          <a:xfrm>
            <a:off x="6583680" y="3383280"/>
            <a:ext cx="1828800" cy="41148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6583680" y="3493008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Flatten</a:t>
            </a:r>
            <a:endParaRPr lang="en-US" sz="900" dirty="0"/>
          </a:p>
        </p:txBody>
      </p:sp>
      <p:sp>
        <p:nvSpPr>
          <p:cNvPr id="12" name="Shape 10"/>
          <p:cNvSpPr/>
          <p:nvPr/>
        </p:nvSpPr>
        <p:spPr>
          <a:xfrm>
            <a:off x="7452360" y="3794760"/>
            <a:ext cx="91440" cy="18288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3" name="Shape 11"/>
          <p:cNvSpPr/>
          <p:nvPr/>
        </p:nvSpPr>
        <p:spPr>
          <a:xfrm>
            <a:off x="6583680" y="4069080"/>
            <a:ext cx="1828800" cy="41148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4" name="Text 12"/>
          <p:cNvSpPr/>
          <p:nvPr/>
        </p:nvSpPr>
        <p:spPr>
          <a:xfrm>
            <a:off x="6583680" y="4178808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Dense→output</a:t>
            </a:r>
            <a:endParaRPr lang="en-US" sz="900" dirty="0"/>
          </a:p>
        </p:txBody>
      </p:sp>
      <p:sp>
        <p:nvSpPr>
          <p:cNvPr id="15" name="Text 13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[33]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[34]</a:t>
            </a:r>
            <a:endParaRPr lang="en-US" sz="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Deep CNN for digit recognition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5029200" cy="2377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Task: classify handwritten digits (0–9).  Input images are 8×8 pixel grids.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Architecture: two 3×3 conv layers with ReLU and 2×2 max pooling, followed by a flatten operation and a dense layer producing 10 logits.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Below we show a montage of digits and highlight how multiple layers transform raw pixels into abstract features before classification.</a:t>
            </a:r>
            <a:endParaRPr lang="en-US" sz="1200" dirty="0"/>
          </a:p>
        </p:txBody>
      </p:sp>
      <p:pic>
        <p:nvPicPr>
          <p:cNvPr id="4" name="Image 0" descr="/home/oai/share/cnn_digit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2194560"/>
            <a:ext cx="3200400" cy="12801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[35]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3"/>
              </a:rPr>
              <a:t>[36]</a:t>
            </a:r>
            <a:endParaRPr lang="en-US" sz="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hierarchies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530352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Convolutional networks learn hierarchical features: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Early layers detect simple edges and textures.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Intermediate layers combine edges into motifs (e.g. corners, curves).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Deeper layers capture high‑level parts and objects.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Illustrated on the right are abstract patterns representing different levels of abstraction.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6035040" y="1645920"/>
            <a:ext cx="640080" cy="6400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5" name="Shape 3"/>
          <p:cNvSpPr/>
          <p:nvPr/>
        </p:nvSpPr>
        <p:spPr>
          <a:xfrm>
            <a:off x="6323076" y="1645920"/>
            <a:ext cx="128016" cy="64008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6" name="Text 4"/>
          <p:cNvSpPr/>
          <p:nvPr/>
        </p:nvSpPr>
        <p:spPr>
          <a:xfrm>
            <a:off x="6035040" y="2313432"/>
            <a:ext cx="6400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Edges</a:t>
            </a:r>
            <a:endParaRPr lang="en-US" sz="900" dirty="0"/>
          </a:p>
        </p:txBody>
      </p:sp>
      <p:sp>
        <p:nvSpPr>
          <p:cNvPr id="7" name="Shape 5"/>
          <p:cNvSpPr/>
          <p:nvPr/>
        </p:nvSpPr>
        <p:spPr>
          <a:xfrm>
            <a:off x="7223760" y="1645920"/>
            <a:ext cx="640080" cy="6400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8" name="Shape 6"/>
          <p:cNvSpPr/>
          <p:nvPr/>
        </p:nvSpPr>
        <p:spPr>
          <a:xfrm>
            <a:off x="7223760" y="2093976"/>
            <a:ext cx="640080" cy="192024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9" name="Shape 7"/>
          <p:cNvSpPr/>
          <p:nvPr/>
        </p:nvSpPr>
        <p:spPr>
          <a:xfrm>
            <a:off x="7223760" y="1645920"/>
            <a:ext cx="192024" cy="64008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7223760" y="2313432"/>
            <a:ext cx="6400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Motifs</a:t>
            </a:r>
            <a:endParaRPr lang="en-US" sz="900" dirty="0"/>
          </a:p>
        </p:txBody>
      </p:sp>
      <p:sp>
        <p:nvSpPr>
          <p:cNvPr id="11" name="Shape 9"/>
          <p:cNvSpPr/>
          <p:nvPr/>
        </p:nvSpPr>
        <p:spPr>
          <a:xfrm>
            <a:off x="8412480" y="1645920"/>
            <a:ext cx="640080" cy="6400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2" name="Shape 10"/>
          <p:cNvSpPr/>
          <p:nvPr/>
        </p:nvSpPr>
        <p:spPr>
          <a:xfrm>
            <a:off x="8636508" y="1933956"/>
            <a:ext cx="224028" cy="16002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3" name="Shape 11"/>
          <p:cNvSpPr/>
          <p:nvPr/>
        </p:nvSpPr>
        <p:spPr>
          <a:xfrm>
            <a:off x="8764524" y="1805940"/>
            <a:ext cx="160020" cy="16002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4" name="Text 12"/>
          <p:cNvSpPr/>
          <p:nvPr/>
        </p:nvSpPr>
        <p:spPr>
          <a:xfrm>
            <a:off x="8412480" y="2313432"/>
            <a:ext cx="6400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Objects</a:t>
            </a:r>
            <a:endParaRPr lang="en-US" sz="900" dirty="0"/>
          </a:p>
        </p:txBody>
      </p:sp>
      <p:sp>
        <p:nvSpPr>
          <p:cNvPr id="15" name="Text 13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[37]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[38]</a:t>
            </a:r>
            <a:endParaRPr lang="en-US" sz="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Regularisation &amp; training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828800"/>
            <a:ext cx="786384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Dropout: mitigates over‑fitting by randomly deactivating units.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Weight decay (L2 regularisation): penalises large weights to encourage smoother models.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Data augmentation: synthetically enlarge datasets by random cropping, flipping, scaling.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Mini‑batch training &amp; optimisation: stochastic gradient descent (SGD) with momentum or Adam improves convergence.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Early stopping: monitor validation loss and stop training when performance no longer improves.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[39]</a:t>
            </a:r>
            <a:endParaRPr lang="en-US" sz="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and activation variations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828800"/>
            <a:ext cx="7863840" cy="310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Activation variants: Leaky ReLU allows a small gradient for negative inputs; ELU and SELU reduce vanishing gradients; Softmax maps outputs to a probability distribution for classification.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Normalisation variants: Layer norm normalises across features within one example; Group norm normalises within groups of channels; Instance norm for style transfer tasks.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Dropout variants: Spatial dropout drops entire feature maps; Shake‑Drop perturbs activations stochastically.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[40]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[41]</a:t>
            </a:r>
            <a:endParaRPr lang="en-US" sz="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Pooling variations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828800"/>
            <a:ext cx="7863840" cy="310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Average pooling: computes the mean of each patch, reducing noise.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Global average pooling: replaces the fully connected layer by averaging over the entire spatial dimension per channel.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Strided convolution: downsampling can also be achieved by using a stride &gt; 1 instead of separate pooling layers.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Adaptive pooling: output size is specified instead of window size, automatically choosing kernel size and stride.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[42]</a:t>
            </a:r>
            <a:endParaRPr lang="en-US" sz="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Padding strategies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828800"/>
            <a:ext cx="7863840" cy="310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Valid convolution: no padding (P = 0) → output shrinks.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Same convolution: choose P such that output has the same dimensions as the input; usually P = (F−1)/2 for odd kernels.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Full convolution: include all positions where the filter overlaps at least one input element → output is larger than the input (rarely used).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Reflect or replicate padding: pad with mirrored or repeated border values instead of zeros to reduce boundary artefacts.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[43]</a:t>
            </a:r>
            <a:endParaRPr lang="en-US" sz="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Convolution as matrix multiplication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576072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Convolution can be reinterpreted as a matrix multiplication by unrolling the input into patches (im2col) and flattening the filter.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This representation allows us to leverage highly optimised matrix multiplication routines (e.g. BLAS) but at the cost of increased memory.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Illustration: 2×2 filter applied to a 3×3 input yields a Toeplitz matrix of size 4×9 multiplied by the flattened filter vector.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6675120" y="182880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5" name="Shape 3"/>
          <p:cNvSpPr/>
          <p:nvPr/>
        </p:nvSpPr>
        <p:spPr>
          <a:xfrm>
            <a:off x="6812280" y="182880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6" name="Shape 4"/>
          <p:cNvSpPr/>
          <p:nvPr/>
        </p:nvSpPr>
        <p:spPr>
          <a:xfrm>
            <a:off x="6949440" y="1828800"/>
            <a:ext cx="137160" cy="1371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7" name="Shape 5"/>
          <p:cNvSpPr/>
          <p:nvPr/>
        </p:nvSpPr>
        <p:spPr>
          <a:xfrm>
            <a:off x="7086600" y="182880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8" name="Shape 6"/>
          <p:cNvSpPr/>
          <p:nvPr/>
        </p:nvSpPr>
        <p:spPr>
          <a:xfrm>
            <a:off x="7223760" y="182880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9" name="Shape 7"/>
          <p:cNvSpPr/>
          <p:nvPr/>
        </p:nvSpPr>
        <p:spPr>
          <a:xfrm>
            <a:off x="7360920" y="1828800"/>
            <a:ext cx="137160" cy="1371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0" name="Shape 8"/>
          <p:cNvSpPr/>
          <p:nvPr/>
        </p:nvSpPr>
        <p:spPr>
          <a:xfrm>
            <a:off x="7498080" y="182880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1" name="Shape 9"/>
          <p:cNvSpPr/>
          <p:nvPr/>
        </p:nvSpPr>
        <p:spPr>
          <a:xfrm>
            <a:off x="7635240" y="182880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2" name="Shape 10"/>
          <p:cNvSpPr/>
          <p:nvPr/>
        </p:nvSpPr>
        <p:spPr>
          <a:xfrm>
            <a:off x="7772400" y="1828800"/>
            <a:ext cx="137160" cy="1371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3" name="Shape 11"/>
          <p:cNvSpPr/>
          <p:nvPr/>
        </p:nvSpPr>
        <p:spPr>
          <a:xfrm>
            <a:off x="6675120" y="196596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4" name="Shape 12"/>
          <p:cNvSpPr/>
          <p:nvPr/>
        </p:nvSpPr>
        <p:spPr>
          <a:xfrm>
            <a:off x="6812280" y="196596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5" name="Shape 13"/>
          <p:cNvSpPr/>
          <p:nvPr/>
        </p:nvSpPr>
        <p:spPr>
          <a:xfrm>
            <a:off x="6949440" y="1965960"/>
            <a:ext cx="137160" cy="1371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6" name="Shape 14"/>
          <p:cNvSpPr/>
          <p:nvPr/>
        </p:nvSpPr>
        <p:spPr>
          <a:xfrm>
            <a:off x="7086600" y="196596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7" name="Shape 15"/>
          <p:cNvSpPr/>
          <p:nvPr/>
        </p:nvSpPr>
        <p:spPr>
          <a:xfrm>
            <a:off x="7223760" y="196596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8" name="Shape 16"/>
          <p:cNvSpPr/>
          <p:nvPr/>
        </p:nvSpPr>
        <p:spPr>
          <a:xfrm>
            <a:off x="7360920" y="1965960"/>
            <a:ext cx="137160" cy="1371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9" name="Shape 17"/>
          <p:cNvSpPr/>
          <p:nvPr/>
        </p:nvSpPr>
        <p:spPr>
          <a:xfrm>
            <a:off x="7498080" y="196596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0" name="Shape 18"/>
          <p:cNvSpPr/>
          <p:nvPr/>
        </p:nvSpPr>
        <p:spPr>
          <a:xfrm>
            <a:off x="7635240" y="196596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1" name="Shape 19"/>
          <p:cNvSpPr/>
          <p:nvPr/>
        </p:nvSpPr>
        <p:spPr>
          <a:xfrm>
            <a:off x="7772400" y="1965960"/>
            <a:ext cx="137160" cy="1371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2" name="Shape 20"/>
          <p:cNvSpPr/>
          <p:nvPr/>
        </p:nvSpPr>
        <p:spPr>
          <a:xfrm>
            <a:off x="6675120" y="210312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3" name="Shape 21"/>
          <p:cNvSpPr/>
          <p:nvPr/>
        </p:nvSpPr>
        <p:spPr>
          <a:xfrm>
            <a:off x="6812280" y="210312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4" name="Shape 22"/>
          <p:cNvSpPr/>
          <p:nvPr/>
        </p:nvSpPr>
        <p:spPr>
          <a:xfrm>
            <a:off x="6949440" y="2103120"/>
            <a:ext cx="137160" cy="1371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5" name="Shape 23"/>
          <p:cNvSpPr/>
          <p:nvPr/>
        </p:nvSpPr>
        <p:spPr>
          <a:xfrm>
            <a:off x="7086600" y="210312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6" name="Shape 24"/>
          <p:cNvSpPr/>
          <p:nvPr/>
        </p:nvSpPr>
        <p:spPr>
          <a:xfrm>
            <a:off x="7223760" y="210312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7" name="Shape 25"/>
          <p:cNvSpPr/>
          <p:nvPr/>
        </p:nvSpPr>
        <p:spPr>
          <a:xfrm>
            <a:off x="7360920" y="2103120"/>
            <a:ext cx="137160" cy="1371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8" name="Shape 26"/>
          <p:cNvSpPr/>
          <p:nvPr/>
        </p:nvSpPr>
        <p:spPr>
          <a:xfrm>
            <a:off x="7498080" y="210312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9" name="Shape 27"/>
          <p:cNvSpPr/>
          <p:nvPr/>
        </p:nvSpPr>
        <p:spPr>
          <a:xfrm>
            <a:off x="7635240" y="210312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0" name="Shape 28"/>
          <p:cNvSpPr/>
          <p:nvPr/>
        </p:nvSpPr>
        <p:spPr>
          <a:xfrm>
            <a:off x="7772400" y="2103120"/>
            <a:ext cx="137160" cy="1371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1" name="Shape 29"/>
          <p:cNvSpPr/>
          <p:nvPr/>
        </p:nvSpPr>
        <p:spPr>
          <a:xfrm>
            <a:off x="6675120" y="224028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2" name="Shape 30"/>
          <p:cNvSpPr/>
          <p:nvPr/>
        </p:nvSpPr>
        <p:spPr>
          <a:xfrm>
            <a:off x="6812280" y="224028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3" name="Shape 31"/>
          <p:cNvSpPr/>
          <p:nvPr/>
        </p:nvSpPr>
        <p:spPr>
          <a:xfrm>
            <a:off x="6949440" y="2240280"/>
            <a:ext cx="137160" cy="1371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4" name="Shape 32"/>
          <p:cNvSpPr/>
          <p:nvPr/>
        </p:nvSpPr>
        <p:spPr>
          <a:xfrm>
            <a:off x="7086600" y="224028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5" name="Shape 33"/>
          <p:cNvSpPr/>
          <p:nvPr/>
        </p:nvSpPr>
        <p:spPr>
          <a:xfrm>
            <a:off x="7223760" y="224028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6" name="Shape 34"/>
          <p:cNvSpPr/>
          <p:nvPr/>
        </p:nvSpPr>
        <p:spPr>
          <a:xfrm>
            <a:off x="7360920" y="2240280"/>
            <a:ext cx="137160" cy="1371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7" name="Shape 35"/>
          <p:cNvSpPr/>
          <p:nvPr/>
        </p:nvSpPr>
        <p:spPr>
          <a:xfrm>
            <a:off x="7498080" y="224028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8" name="Shape 36"/>
          <p:cNvSpPr/>
          <p:nvPr/>
        </p:nvSpPr>
        <p:spPr>
          <a:xfrm>
            <a:off x="7635240" y="2240280"/>
            <a:ext cx="137160" cy="13716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9" name="Shape 37"/>
          <p:cNvSpPr/>
          <p:nvPr/>
        </p:nvSpPr>
        <p:spPr>
          <a:xfrm>
            <a:off x="7772400" y="2240280"/>
            <a:ext cx="137160" cy="1371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40" name="Text 38"/>
          <p:cNvSpPr/>
          <p:nvPr/>
        </p:nvSpPr>
        <p:spPr>
          <a:xfrm>
            <a:off x="6675120" y="155448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im2col</a:t>
            </a:r>
            <a:endParaRPr lang="en-US" sz="900" dirty="0"/>
          </a:p>
        </p:txBody>
      </p:sp>
      <p:sp>
        <p:nvSpPr>
          <p:cNvPr id="41" name="Text 39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[44]</a:t>
            </a:r>
            <a:endParaRPr lang="en-US" sz="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Implementation tips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539496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Vectorised code is critical for efficient deep learning.  Use established frameworks (e.g. PyTorch, TensorFlow) that implement convolutions with GPU acceleration.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Below is a simple PyTorch convolutional layer implementation:
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640080" y="3017520"/>
            <a:ext cx="5394960" cy="1828800"/>
          </a:xfrm>
          <a:prstGeom prst="rect">
            <a:avLst/>
          </a:prstGeom>
          <a:solidFill>
            <a:srgbClr val="F7F7F7"/>
          </a:solidFill>
          <a:ln>
            <a:solidFill>
              <a:srgbClr val="DDDDDD"/>
            </a:solidFill>
          </a:ln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torch.nn as nn</a:t>
            </a:r>
            <a:endParaRPr lang="en-US" sz="900" dirty="0"/>
          </a:p>
          <a:p>
            <a:pPr indent="0" marL="0">
              <a:buNone/>
            </a:pP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class SimpleCNN(nn.Module):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__init__(self):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super().__init__()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self.conv1 = nn.Conv2d(in_channels=1, out_channels=8, kernel_size=3)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self.pool = nn.MaxPool2d(kernel_size=2, stride=2)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self.fc1 = nn.Linear(8 * 3 * 3, 10)</a:t>
            </a:r>
            <a:endParaRPr lang="en-US" sz="900" dirty="0"/>
          </a:p>
          <a:p>
            <a:pPr indent="0" marL="0">
              <a:buNone/>
            </a:pP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forward(self, x):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nn.functional.relu(self.conv1(x))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self.pool(x)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x.view(x.size(0), -1)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self.fc1(x)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x</a:t>
            </a:r>
            <a:endParaRPr lang="en-US" sz="900" dirty="0"/>
          </a:p>
        </p:txBody>
      </p:sp>
      <p:sp>
        <p:nvSpPr>
          <p:cNvPr id="5" name="Text 3"/>
          <p:cNvSpPr/>
          <p:nvPr/>
        </p:nvSpPr>
        <p:spPr>
          <a:xfrm>
            <a:off x="6217920" y="3657600"/>
            <a:ext cx="292608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PyTorch example: 1 input channel → 8 filters → 10 classes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[45]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[46]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Dense networks: recap &amp; intuition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548640" y="1828800"/>
            <a:ext cx="1188720" cy="731520"/>
          </a:xfrm>
          <a:prstGeom prst="roundRect">
            <a:avLst>
              <a:gd name="adj" fmla="val 12500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548640" y="2039112"/>
            <a:ext cx="1188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Input</a:t>
            </a:r>
            <a:endParaRPr lang="en-US" sz="1200" dirty="0"/>
          </a:p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(3)</a:t>
            </a:r>
            <a:endParaRPr lang="en-US" sz="1200" dirty="0"/>
          </a:p>
        </p:txBody>
      </p:sp>
      <p:sp>
        <p:nvSpPr>
          <p:cNvPr id="5" name="Shape 3"/>
          <p:cNvSpPr/>
          <p:nvPr/>
        </p:nvSpPr>
        <p:spPr>
          <a:xfrm>
            <a:off x="1783080" y="2148840"/>
            <a:ext cx="320040" cy="91440"/>
          </a:xfrm>
          <a:prstGeom prst="right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6" name="Shape 4"/>
          <p:cNvSpPr/>
          <p:nvPr/>
        </p:nvSpPr>
        <p:spPr>
          <a:xfrm>
            <a:off x="2194560" y="1828800"/>
            <a:ext cx="1371600" cy="731520"/>
          </a:xfrm>
          <a:prstGeom prst="roundRect">
            <a:avLst>
              <a:gd name="adj" fmla="val 12500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2194560" y="2039112"/>
            <a:ext cx="1371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Hidden 1</a:t>
            </a:r>
            <a:endParaRPr lang="en-US" sz="1200" dirty="0"/>
          </a:p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(4)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611880" y="2148840"/>
            <a:ext cx="320040" cy="91440"/>
          </a:xfrm>
          <a:prstGeom prst="right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9" name="Shape 7"/>
          <p:cNvSpPr/>
          <p:nvPr/>
        </p:nvSpPr>
        <p:spPr>
          <a:xfrm>
            <a:off x="4023360" y="1828800"/>
            <a:ext cx="1371600" cy="731520"/>
          </a:xfrm>
          <a:prstGeom prst="roundRect">
            <a:avLst>
              <a:gd name="adj" fmla="val 12500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4023360" y="2039112"/>
            <a:ext cx="1371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Hidden 2</a:t>
            </a:r>
            <a:endParaRPr lang="en-US" sz="1200" dirty="0"/>
          </a:p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(2)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5440680" y="2148840"/>
            <a:ext cx="320040" cy="91440"/>
          </a:xfrm>
          <a:prstGeom prst="right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2" name="Shape 10"/>
          <p:cNvSpPr/>
          <p:nvPr/>
        </p:nvSpPr>
        <p:spPr>
          <a:xfrm>
            <a:off x="5852160" y="1828800"/>
            <a:ext cx="1188720" cy="731520"/>
          </a:xfrm>
          <a:prstGeom prst="roundRect">
            <a:avLst>
              <a:gd name="adj" fmla="val 12500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5852160" y="2039112"/>
            <a:ext cx="1188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Output</a:t>
            </a:r>
            <a:endParaRPr lang="en-US" sz="1200" dirty="0"/>
          </a:p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(1)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548640" y="3017520"/>
            <a:ext cx="8229600" cy="15544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Each neuron computes a weighted sum of all inputs, adds a bias, and applies a non‑linearity (e.g. ReLU).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Dense layers are fully connected: every input connects to every output, leading to many parameters.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Parameter count grows quickly with input dimension — motivating more efficient structures.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[5]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[6]</a:t>
            </a:r>
            <a:endParaRPr lang="en-US" sz="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Common CNN architectures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828800"/>
            <a:ext cx="7863840" cy="3017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LeNet (1998): early handwritten digit recogniser; 5×5 filters, tanh activations.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AlexNet (2012): deeper nets with ReLU, dropout and 3×3 / 11×11 conv layers; won ImageNet competition.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VGG (2014): very deep (16–19 layers) using only 3×3 convs and 2×2 pooling.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ResNet (2015): introduces skip connections to ease training very deep networks (up to hundreds of layers).
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640080" y="4206240"/>
            <a:ext cx="78638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030A18"/>
                </a:solidFill>
              </a:rPr>
              <a:t>Milestones of CNN development reflect increasing depth, better activations, regularisation and architectural innovations.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[47]</a:t>
            </a:r>
            <a:endParaRPr lang="en-US" sz="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Applications of CNNs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828800"/>
            <a:ext cx="5303520" cy="310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Image classification: recognise objects in photos (e.g. cats vs. dogs).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Object detection: locate bounding boxes and labels in scenes.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Semantic segmentation: assign a class to every pixel.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Audio and speech: 1D convs process waveforms for speech recognition.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Time series &amp; natural language: sequence models combine convs with recurrent layers or transformers.</a:t>
            </a:r>
            <a:endParaRPr lang="en-US" sz="1200" dirty="0"/>
          </a:p>
        </p:txBody>
      </p:sp>
      <p:pic>
        <p:nvPicPr>
          <p:cNvPr id="4" name="Image 0" descr="/home/oai/share/cnn_digit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2160" y="2441448"/>
            <a:ext cx="3108960" cy="124358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[48]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3"/>
              </a:rPr>
              <a:t>[49]</a:t>
            </a:r>
            <a:endParaRPr lang="en-US" sz="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Advanced topics &amp; future directions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828800"/>
            <a:ext cx="786384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3D convolutions: operate on volumes (e.g. video, medical imaging).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Dilated convolutions: introduce holes in kernels to expand receptive fields without increasing parameters.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Transposed convolutions: learnable upsampling for generative models and segmentation.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Self‑attention &amp; transformers: convolution‑free alternatives that capture global context.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Neural architecture search &amp; automated design: discover new layer combinations and topologies.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[50]</a:t>
            </a:r>
            <a:endParaRPr lang="en-US" sz="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Summary &amp; takeaways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828800"/>
            <a:ext cx="786384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Dense networks connect everything, but convolutions exploit locality and sharing to scale to high‑dimensional inputs.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Layer types such as dropout, batch norm, activations and pooling enable training deeper networks, stabilise learning and improve generalisation.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Convolution extends naturally to 2D inputs with multi‑channel filters; stride and padding control output shapes.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Building blocks combine to form deep CNNs capable of recognising complex patterns in images, speech and beyond.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Continuous innovation (activations, normalization, architectures) and regularisation are key to advancing the state of the art.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[51]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[52]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3"/>
              </a:rPr>
              <a:t>[53]</a:t>
            </a:r>
            <a:endParaRPr lang="en-US" sz="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Questions?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100" b="1" dirty="0">
                <a:solidFill>
                  <a:srgbClr val="030A18"/>
                </a:solidFill>
              </a:rPr>
              <a:t>Thank you for your attention!
</a:t>
            </a:r>
            <a:pPr algn="ctr"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Feel free to ask questions or discuss your ideas on CNNs and deep learning.</a:t>
            </a:r>
            <a:endParaRPr lang="en-US" sz="2100" dirty="0"/>
          </a:p>
        </p:txBody>
      </p:sp>
      <p:sp>
        <p:nvSpPr>
          <p:cNvPr id="4" name="Shape 2"/>
          <p:cNvSpPr/>
          <p:nvPr/>
        </p:nvSpPr>
        <p:spPr>
          <a:xfrm>
            <a:off x="2286000" y="3657600"/>
            <a:ext cx="4572000" cy="914400"/>
          </a:xfrm>
          <a:prstGeom prst="roundRect">
            <a:avLst>
              <a:gd name="adj" fmla="val 10000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2286000" y="3749040"/>
            <a:ext cx="45720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30A18"/>
                </a:solidFill>
              </a:rPr>
              <a:t>Questions?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[54]</a:t>
            </a:r>
            <a:endParaRPr lang="en-US" sz="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Further resources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645920"/>
            <a:ext cx="786384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Dive into Deep Learning (D2L): open textbook with interactive code examples.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CS231n: Convolutional Neural Networks for Visual Recognition – Stanford online course notes.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Deep Learning by Goodfellow, Bengio &amp; Courville: comprehensive textbook covering theory and practice.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PyTorch and TensorFlow documentation: explore built‑in layers and tutorials for implementation.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Research papers on recent architectures (e.g. ResNet, Transformer) for cutting‑edge developments.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[55]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[56]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Dense network forward example</a:t>
            </a:r>
            <a:endParaRPr lang="en-US" sz="2400" dirty="0"/>
          </a:p>
        </p:txBody>
      </p:sp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0080" y="1828800"/>
          <a:ext cx="7863840" cy="1920240"/>
        </p:xfrm>
        <a:graphic>
          <a:graphicData uri="http://schemas.openxmlformats.org/drawingml/2006/table">
            <a:tbl>
              <a:tblPr/>
              <a:tblGrid>
                <a:gridCol w="2011680"/>
                <a:gridCol w="2468880"/>
                <a:gridCol w="3383280"/>
              </a:tblGrid>
              <a:tr h="384048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Step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Operation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Output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Layer 1 linear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x·W₁ + b₁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[-0.05, -0.05, 0.20, 0.65]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Layer 1 ReLU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max(0, h₁)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[0, 0, 0.20, 0.65]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Layer 2 linear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h₁·W₂ + b₂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[-0.025, 0.07]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Layer 2 ReLU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max(0, h₂)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[0, 0.07]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640080" y="3931920"/>
            <a:ext cx="786384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Example input: x = [1, 0.5, -1]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Weights W₁ (3×4) and W₂ (4×2) chosen for illustration. Biases are zeros for simplicity.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The computation proceeds layer by layer: linear combination followed by ReLU to produce non‑negative activations.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[7]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[8]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New neural network layers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828800"/>
            <a:ext cx="7863840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Dropout: randomly deactivate neurons during training to prevent over‑fitting and scale survivors to keep expectations.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Batch normalisation: normalise activations across a mini‑batch to zero mean and unit variance, then scale and shift with learnable parameters.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Activation functions: introduce non‑linearity (e.g. ReLU, sigmoid, tanh) so networks can approximate complex functions.
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Pooling: downsample feature maps using max or average operations to summarise local regions and introduce invariance.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[9]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[10]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3"/>
              </a:rPr>
              <a:t>[11]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4"/>
              </a:rPr>
              <a:t>[12]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Dropout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457200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Dropout randomly sets a fraction p of activations to zero during training.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Surviving activations are scaled by 1/(1−p) so that the expected value is preserved.</a:t>
            </a:r>
            <a:endParaRPr lang="en-US" sz="1200" dirty="0"/>
          </a:p>
        </p:txBody>
      </p:sp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0080" y="2743200"/>
          <a:ext cx="4572000" cy="1371600"/>
        </p:xfrm>
        <a:graphic>
          <a:graphicData uri="http://schemas.openxmlformats.org/drawingml/2006/table">
            <a:tbl>
              <a:tblPr/>
              <a:tblGrid>
                <a:gridCol w="914400"/>
                <a:gridCol w="1097280"/>
                <a:gridCol w="914400"/>
                <a:gridCol w="1645920"/>
              </a:tblGrid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Neuron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Original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Mask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Scaled output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h₁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0.50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1.00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h₂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-1.00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h₃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2.00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4.00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h₄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1.00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0.00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5577840" y="2011680"/>
            <a:ext cx="338328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Example: p = 0.5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Dropout mask zeros out neurons h₂ and h₄.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Remaining activations (h₁ and h₃) are divided by (1−p) = 0.5 -&gt; multiplied by 2.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[13]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Batch normalisation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484632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Batch norm stabilises training by normalising activations over each mini‑batch.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For each activation xᵢ: subtract batch mean μ and divide by standard deviation σ.  Then scale by γ and shift by β.</a:t>
            </a:r>
            <a:endParaRPr lang="en-US" sz="1200" dirty="0"/>
          </a:p>
        </p:txBody>
      </p:sp>
      <p:graphicFrame>
        <p:nvGraphicFramePr>
          <p:cNvPr id="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0080" y="2743200"/>
          <a:ext cx="4846320" cy="1371600"/>
        </p:xfrm>
        <a:graphic>
          <a:graphicData uri="http://schemas.openxmlformats.org/drawingml/2006/table">
            <a:tbl>
              <a:tblPr/>
              <a:tblGrid>
                <a:gridCol w="1097280"/>
                <a:gridCol w="1554480"/>
                <a:gridCol w="2194560"/>
              </a:tblGrid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xᵢ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Normalized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γ·(xᵢ−μ)/σ + β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1.64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1.82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1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-0.11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0.95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-1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-0.99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0.51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-0.54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0.73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5760720" y="2194560"/>
            <a:ext cx="283464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Here μ = 1.25 and σ ≈ 2.28.  γ = 0.5, β = 1.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Each input is normalised, multiplied by γ and then β is added to produce the final output.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[14]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Activation functions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5029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ReLU (Rectified Linear Unit) is widely used: f(x) = max(0, x).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Other activations include sigmoid and tanh, which squash inputs into (0,1) and (−1,1) respectively.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Below is a ReLU curve illustrating that negative inputs are zeroed and positives pass through unchanged.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943600" y="1828800"/>
          <a:ext cx="320040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[15]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Pooling layers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5029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Pooling downsamples feature maps, summarising local patches and reducing spatial resolution.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Two common types are max pooling (take the maximum) and average pooling (take the mean).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Pooling introduces translational invariance by discarding precise positional information.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6035040" y="146304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6035040" y="153619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6" name="Shape 4"/>
          <p:cNvSpPr/>
          <p:nvPr/>
        </p:nvSpPr>
        <p:spPr>
          <a:xfrm>
            <a:off x="6355080" y="146304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6355080" y="153619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8" name="Shape 6"/>
          <p:cNvSpPr/>
          <p:nvPr/>
        </p:nvSpPr>
        <p:spPr>
          <a:xfrm>
            <a:off x="6675120" y="146304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6675120" y="153619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3</a:t>
            </a:r>
            <a:endParaRPr lang="en-US" sz="900" dirty="0"/>
          </a:p>
        </p:txBody>
      </p:sp>
      <p:sp>
        <p:nvSpPr>
          <p:cNvPr id="10" name="Shape 8"/>
          <p:cNvSpPr/>
          <p:nvPr/>
        </p:nvSpPr>
        <p:spPr>
          <a:xfrm>
            <a:off x="6995160" y="146304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6995160" y="153619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12" name="Shape 10"/>
          <p:cNvSpPr/>
          <p:nvPr/>
        </p:nvSpPr>
        <p:spPr>
          <a:xfrm>
            <a:off x="6035040" y="178308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6035040" y="185623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14" name="Shape 12"/>
          <p:cNvSpPr/>
          <p:nvPr/>
        </p:nvSpPr>
        <p:spPr>
          <a:xfrm>
            <a:off x="6355080" y="178308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5" name="Text 13"/>
          <p:cNvSpPr/>
          <p:nvPr/>
        </p:nvSpPr>
        <p:spPr>
          <a:xfrm>
            <a:off x="6355080" y="185623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4</a:t>
            </a:r>
            <a:endParaRPr lang="en-US" sz="900" dirty="0"/>
          </a:p>
        </p:txBody>
      </p:sp>
      <p:sp>
        <p:nvSpPr>
          <p:cNvPr id="16" name="Shape 14"/>
          <p:cNvSpPr/>
          <p:nvPr/>
        </p:nvSpPr>
        <p:spPr>
          <a:xfrm>
            <a:off x="6675120" y="178308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7" name="Text 15"/>
          <p:cNvSpPr/>
          <p:nvPr/>
        </p:nvSpPr>
        <p:spPr>
          <a:xfrm>
            <a:off x="6675120" y="185623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5</a:t>
            </a:r>
            <a:endParaRPr lang="en-US" sz="900" dirty="0"/>
          </a:p>
        </p:txBody>
      </p:sp>
      <p:sp>
        <p:nvSpPr>
          <p:cNvPr id="18" name="Shape 16"/>
          <p:cNvSpPr/>
          <p:nvPr/>
        </p:nvSpPr>
        <p:spPr>
          <a:xfrm>
            <a:off x="6995160" y="178308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19" name="Text 17"/>
          <p:cNvSpPr/>
          <p:nvPr/>
        </p:nvSpPr>
        <p:spPr>
          <a:xfrm>
            <a:off x="6995160" y="185623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20" name="Shape 18"/>
          <p:cNvSpPr/>
          <p:nvPr/>
        </p:nvSpPr>
        <p:spPr>
          <a:xfrm>
            <a:off x="6035040" y="210312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1" name="Text 19"/>
          <p:cNvSpPr/>
          <p:nvPr/>
        </p:nvSpPr>
        <p:spPr>
          <a:xfrm>
            <a:off x="6035040" y="217627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22" name="Shape 20"/>
          <p:cNvSpPr/>
          <p:nvPr/>
        </p:nvSpPr>
        <p:spPr>
          <a:xfrm>
            <a:off x="6355080" y="210312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3" name="Text 21"/>
          <p:cNvSpPr/>
          <p:nvPr/>
        </p:nvSpPr>
        <p:spPr>
          <a:xfrm>
            <a:off x="6355080" y="217627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24" name="Shape 22"/>
          <p:cNvSpPr/>
          <p:nvPr/>
        </p:nvSpPr>
        <p:spPr>
          <a:xfrm>
            <a:off x="6675120" y="210312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5" name="Text 23"/>
          <p:cNvSpPr/>
          <p:nvPr/>
        </p:nvSpPr>
        <p:spPr>
          <a:xfrm>
            <a:off x="6675120" y="217627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26" name="Shape 24"/>
          <p:cNvSpPr/>
          <p:nvPr/>
        </p:nvSpPr>
        <p:spPr>
          <a:xfrm>
            <a:off x="6995160" y="210312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7" name="Text 25"/>
          <p:cNvSpPr/>
          <p:nvPr/>
        </p:nvSpPr>
        <p:spPr>
          <a:xfrm>
            <a:off x="6995160" y="217627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3</a:t>
            </a:r>
            <a:endParaRPr lang="en-US" sz="900" dirty="0"/>
          </a:p>
        </p:txBody>
      </p:sp>
      <p:sp>
        <p:nvSpPr>
          <p:cNvPr id="28" name="Shape 26"/>
          <p:cNvSpPr/>
          <p:nvPr/>
        </p:nvSpPr>
        <p:spPr>
          <a:xfrm>
            <a:off x="6035040" y="242316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29" name="Text 27"/>
          <p:cNvSpPr/>
          <p:nvPr/>
        </p:nvSpPr>
        <p:spPr>
          <a:xfrm>
            <a:off x="6035040" y="249631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30" name="Shape 28"/>
          <p:cNvSpPr/>
          <p:nvPr/>
        </p:nvSpPr>
        <p:spPr>
          <a:xfrm>
            <a:off x="6355080" y="242316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1" name="Text 29"/>
          <p:cNvSpPr/>
          <p:nvPr/>
        </p:nvSpPr>
        <p:spPr>
          <a:xfrm>
            <a:off x="6355080" y="249631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1</a:t>
            </a:r>
            <a:endParaRPr lang="en-US" sz="900" dirty="0"/>
          </a:p>
        </p:txBody>
      </p:sp>
      <p:sp>
        <p:nvSpPr>
          <p:cNvPr id="32" name="Shape 30"/>
          <p:cNvSpPr/>
          <p:nvPr/>
        </p:nvSpPr>
        <p:spPr>
          <a:xfrm>
            <a:off x="6675120" y="242316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3" name="Text 31"/>
          <p:cNvSpPr/>
          <p:nvPr/>
        </p:nvSpPr>
        <p:spPr>
          <a:xfrm>
            <a:off x="6675120" y="249631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34" name="Shape 32"/>
          <p:cNvSpPr/>
          <p:nvPr/>
        </p:nvSpPr>
        <p:spPr>
          <a:xfrm>
            <a:off x="6995160" y="242316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5" name="Text 33"/>
          <p:cNvSpPr/>
          <p:nvPr/>
        </p:nvSpPr>
        <p:spPr>
          <a:xfrm>
            <a:off x="6995160" y="249631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0</a:t>
            </a:r>
            <a:endParaRPr lang="en-US" sz="900" dirty="0"/>
          </a:p>
        </p:txBody>
      </p:sp>
      <p:sp>
        <p:nvSpPr>
          <p:cNvPr id="36" name="Text 34"/>
          <p:cNvSpPr/>
          <p:nvPr/>
        </p:nvSpPr>
        <p:spPr>
          <a:xfrm>
            <a:off x="6035040" y="123444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Input</a:t>
            </a:r>
            <a:endParaRPr lang="en-US" sz="900" dirty="0"/>
          </a:p>
        </p:txBody>
      </p:sp>
      <p:sp>
        <p:nvSpPr>
          <p:cNvPr id="37" name="Shape 35"/>
          <p:cNvSpPr/>
          <p:nvPr/>
        </p:nvSpPr>
        <p:spPr>
          <a:xfrm>
            <a:off x="7772400" y="178308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38" name="Text 36"/>
          <p:cNvSpPr/>
          <p:nvPr/>
        </p:nvSpPr>
        <p:spPr>
          <a:xfrm>
            <a:off x="7772400" y="185623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4</a:t>
            </a:r>
            <a:endParaRPr lang="en-US" sz="900" dirty="0"/>
          </a:p>
        </p:txBody>
      </p:sp>
      <p:sp>
        <p:nvSpPr>
          <p:cNvPr id="39" name="Shape 37"/>
          <p:cNvSpPr/>
          <p:nvPr/>
        </p:nvSpPr>
        <p:spPr>
          <a:xfrm>
            <a:off x="8092440" y="178308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40" name="Text 38"/>
          <p:cNvSpPr/>
          <p:nvPr/>
        </p:nvSpPr>
        <p:spPr>
          <a:xfrm>
            <a:off x="8092440" y="185623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5</a:t>
            </a:r>
            <a:endParaRPr lang="en-US" sz="900" dirty="0"/>
          </a:p>
        </p:txBody>
      </p:sp>
      <p:sp>
        <p:nvSpPr>
          <p:cNvPr id="41" name="Shape 39"/>
          <p:cNvSpPr/>
          <p:nvPr/>
        </p:nvSpPr>
        <p:spPr>
          <a:xfrm>
            <a:off x="7772400" y="210312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42" name="Text 40"/>
          <p:cNvSpPr/>
          <p:nvPr/>
        </p:nvSpPr>
        <p:spPr>
          <a:xfrm>
            <a:off x="7772400" y="217627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2</a:t>
            </a:r>
            <a:endParaRPr lang="en-US" sz="900" dirty="0"/>
          </a:p>
        </p:txBody>
      </p:sp>
      <p:sp>
        <p:nvSpPr>
          <p:cNvPr id="43" name="Shape 41"/>
          <p:cNvSpPr/>
          <p:nvPr/>
        </p:nvSpPr>
        <p:spPr>
          <a:xfrm>
            <a:off x="8092440" y="2103120"/>
            <a:ext cx="320040" cy="3200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p/>
        </p:txBody>
      </p:sp>
      <p:sp>
        <p:nvSpPr>
          <p:cNvPr id="44" name="Text 42"/>
          <p:cNvSpPr/>
          <p:nvPr/>
        </p:nvSpPr>
        <p:spPr>
          <a:xfrm>
            <a:off x="8092440" y="2176272"/>
            <a:ext cx="3200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3</a:t>
            </a:r>
            <a:endParaRPr lang="en-US" sz="900" dirty="0"/>
          </a:p>
        </p:txBody>
      </p:sp>
      <p:sp>
        <p:nvSpPr>
          <p:cNvPr id="45" name="Text 43"/>
          <p:cNvSpPr/>
          <p:nvPr/>
        </p:nvSpPr>
        <p:spPr>
          <a:xfrm>
            <a:off x="7772400" y="1554480"/>
            <a:ext cx="14630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Max pooled</a:t>
            </a:r>
            <a:endParaRPr lang="en-US" sz="900" dirty="0"/>
          </a:p>
        </p:txBody>
      </p:sp>
      <p:sp>
        <p:nvSpPr>
          <p:cNvPr id="46" name="Text 44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1"/>
              </a:rPr>
              <a:t>[16]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2025-09-20T15:59:08Z</dcterms:created>
  <dcterms:modified xsi:type="dcterms:W3CDTF">2025-09-20T15:59:08Z</dcterms:modified>
</cp:coreProperties>
</file>