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0" r:id="rId6"/>
    <p:sldId id="261" r:id="rId7"/>
    <p:sldId id="264" r:id="rId8"/>
    <p:sldId id="265" r:id="rId9"/>
    <p:sldId id="283" r:id="rId10"/>
    <p:sldId id="270" r:id="rId11"/>
    <p:sldId id="271" r:id="rId12"/>
    <p:sldId id="275" r:id="rId13"/>
    <p:sldId id="277" r:id="rId14"/>
    <p:sldId id="278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5"/>
    <p:restoredTop sz="94680"/>
  </p:normalViewPr>
  <p:slideViewPr>
    <p:cSldViewPr snapToGrid="0">
      <p:cViewPr varScale="1">
        <p:scale>
          <a:sx n="133" d="100"/>
          <a:sy n="133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25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25 September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25 September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3: Training a Simple Neural Network by Hand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DDF0-7F71-C659-1382-6A998C0F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7</a:t>
            </a:r>
            <a:r>
              <a:rPr lang="en-IE" baseline="30000" dirty="0"/>
              <a:t>th</a:t>
            </a:r>
            <a:r>
              <a:rPr lang="en-IE" dirty="0"/>
              <a:t> October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 completed with initialized weights.</a:t>
            </a:r>
          </a:p>
          <a:p>
            <a:r>
              <a:rPr dirty="0"/>
              <a:t>Loss computed from output prediction.</a:t>
            </a:r>
          </a:p>
          <a:p>
            <a:r>
              <a:rPr dirty="0"/>
              <a:t>Backward pass adjusted weights toward target.</a:t>
            </a:r>
          </a:p>
          <a:p>
            <a:r>
              <a:rPr dirty="0"/>
              <a:t>Epoch 1 results in noticeable parameter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3E1-7D58-1AFF-A718-BFDEAE3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Forward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forward pass with updated weights.</a:t>
            </a:r>
          </a:p>
          <a:p>
            <a:r>
              <a:rPr dirty="0"/>
              <a:t>Compute new hidden activations and output.</a:t>
            </a:r>
          </a:p>
          <a:p>
            <a:r>
              <a:rPr dirty="0"/>
              <a:t>Expect output closer to target = 1.</a:t>
            </a:r>
          </a:p>
          <a:p>
            <a:r>
              <a:rPr dirty="0" err="1"/>
              <a:t>ReLU</a:t>
            </a:r>
            <a:r>
              <a:rPr dirty="0"/>
              <a:t> and Sigmoid continue to </a:t>
            </a:r>
            <a:r>
              <a:rPr lang="en-IE" dirty="0"/>
              <a:t>change</a:t>
            </a:r>
            <a:r>
              <a:rPr dirty="0"/>
              <a:t> values.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Go through epoch 2 on the board.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4C2-EA69-BED9-D394-29C8AD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moved closer to 1.</a:t>
            </a:r>
          </a:p>
          <a:p>
            <a:r>
              <a:rPr dirty="0"/>
              <a:t>Loss dropped compared to Epoch 1.</a:t>
            </a:r>
          </a:p>
          <a:p>
            <a:r>
              <a:rPr dirty="0"/>
              <a:t>Learning rate was effective.</a:t>
            </a:r>
          </a:p>
          <a:p>
            <a:r>
              <a:rPr dirty="0"/>
              <a:t>Track all parameter values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F5F1-4A8F-4E77-13FB-749F18D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 Epochs – Learning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Usually we display outputs of loss function over epochs</a:t>
            </a:r>
            <a:endParaRPr dirty="0"/>
          </a:p>
          <a:p>
            <a:r>
              <a:rPr lang="en-IE" dirty="0"/>
              <a:t>Can also s</a:t>
            </a:r>
            <a:r>
              <a:rPr dirty="0"/>
              <a:t>how weight evolution side-by-side.</a:t>
            </a:r>
          </a:p>
          <a:p>
            <a:r>
              <a:rPr lang="en-IE" dirty="0"/>
              <a:t>B</a:t>
            </a:r>
            <a:r>
              <a:rPr dirty="0" err="1"/>
              <a:t>iggest</a:t>
            </a:r>
            <a:r>
              <a:rPr dirty="0"/>
              <a:t> changes </a:t>
            </a:r>
            <a:r>
              <a:rPr lang="en-IE" dirty="0"/>
              <a:t>usually </a:t>
            </a:r>
            <a:r>
              <a:rPr dirty="0"/>
              <a:t>in early epochs.</a:t>
            </a:r>
          </a:p>
          <a:p>
            <a:r>
              <a:rPr dirty="0"/>
              <a:t>Later epochs just refine the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8C-6F76-A797-6356-EC6C497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the Network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Hidden neuron 1 became active for [1,0,1].</a:t>
                </a:r>
              </a:p>
              <a:p>
                <a:r>
                  <a:rPr lang="en-IE" dirty="0"/>
                  <a:t>Its weights increased to drive output up.</a:t>
                </a:r>
              </a:p>
              <a:p>
                <a:r>
                  <a:rPr lang="en-IE" dirty="0"/>
                  <a:t>Output weights were tuned to emphasize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Biases adjusted to support activation.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6E8C7-BF5E-A6CB-7923-6D53DB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(By Hand and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Forgetting to apply bias before activation.</a:t>
            </a:r>
          </a:p>
          <a:p>
            <a:r>
              <a:rPr dirty="0"/>
              <a:t>Mislabeling the sign of gradient updates.</a:t>
            </a:r>
          </a:p>
          <a:p>
            <a:r>
              <a:rPr dirty="0"/>
              <a:t>Applying activation at wrong stage.</a:t>
            </a:r>
          </a:p>
          <a:p>
            <a:r>
              <a:rPr dirty="0" err="1"/>
              <a:t>ReLU</a:t>
            </a:r>
            <a:r>
              <a:rPr dirty="0"/>
              <a:t> 'zero-out' not handled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7DBF-4153-BEE3-68B1-9CEB810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Change input: try [0,1,1] or [1,1,1].</a:t>
            </a:r>
          </a:p>
          <a:p>
            <a:r>
              <a:rPr dirty="0"/>
              <a:t>Try </a:t>
            </a:r>
            <a:r>
              <a:rPr lang="en-IE" dirty="0"/>
              <a:t>other </a:t>
            </a:r>
            <a:r>
              <a:rPr dirty="0"/>
              <a:t>initial weights and compare convergence.</a:t>
            </a:r>
          </a:p>
          <a:p>
            <a:r>
              <a:rPr dirty="0"/>
              <a:t>Use two training examples</a:t>
            </a:r>
            <a:r>
              <a:rPr lang="en-IE" dirty="0"/>
              <a:t>.</a:t>
            </a:r>
            <a:endParaRPr dirty="0"/>
          </a:p>
          <a:p>
            <a:r>
              <a:rPr dirty="0"/>
              <a:t>Try tanh activation instead of </a:t>
            </a:r>
            <a:r>
              <a:rPr dirty="0" err="1"/>
              <a:t>ReLU</a:t>
            </a:r>
            <a:r>
              <a:rPr dirty="0"/>
              <a:t>.</a:t>
            </a:r>
            <a:endParaRPr lang="en-IE" dirty="0"/>
          </a:p>
          <a:p>
            <a:r>
              <a:rPr lang="en-IE" dirty="0"/>
              <a:t>A similar version to this will be Q1 of the exam!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FDDB-24B9-85F1-A0D0-1D0BB4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a lot of work (and fiddly calculation) to go through a full forward and backward pass of even a simple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the calculations though are pretty straightforward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very easy to make small mistakes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Today's goal: understand how </a:t>
            </a:r>
            <a:r>
              <a:rPr lang="en-IE" dirty="0"/>
              <a:t>NNs</a:t>
            </a:r>
            <a:r>
              <a:rPr dirty="0"/>
              <a:t> learn.</a:t>
            </a:r>
          </a:p>
          <a:p>
            <a:r>
              <a:rPr lang="en-IE" dirty="0"/>
              <a:t>Walk</a:t>
            </a:r>
            <a:r>
              <a:rPr dirty="0"/>
              <a:t> through forward and backward passes.</a:t>
            </a:r>
          </a:p>
          <a:p>
            <a:r>
              <a:rPr lang="en-IE" dirty="0"/>
              <a:t>Update</a:t>
            </a:r>
            <a:r>
              <a:rPr dirty="0"/>
              <a:t> weights over a few steps (epochs).</a:t>
            </a:r>
          </a:p>
          <a:p>
            <a:r>
              <a:rPr dirty="0"/>
              <a:t>Manual learning = strong intuition for automation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7B5-2849-0FF8-EBC6-7C0C1D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dirty="0"/>
              <a:t>The Network Structure</a:t>
            </a:r>
            <a:r>
              <a:rPr lang="en-IE" dirty="0"/>
              <a:t> 3-2-1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3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ar-AE" sz="1800" dirty="0"/>
              </a:p>
              <a:p>
                <a:r>
                  <a:rPr lang="en-IE" sz="1800" dirty="0"/>
                  <a:t>1 hidden layer: 2 neurons with </a:t>
                </a:r>
                <a:r>
                  <a:rPr lang="en-IE" sz="1800" dirty="0" err="1"/>
                  <a:t>ReLU</a:t>
                </a:r>
                <a:r>
                  <a:rPr lang="en-IE" sz="1800" dirty="0"/>
                  <a:t> activations</a:t>
                </a:r>
              </a:p>
              <a:p>
                <a:r>
                  <a:rPr lang="en-IE" sz="1800" dirty="0"/>
                  <a:t>1 output with Sigmoid activation</a:t>
                </a:r>
              </a:p>
              <a:p>
                <a:r>
                  <a:rPr lang="en-IE" sz="1800" dirty="0"/>
                  <a:t>Integer weights and biases for simplicity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  <a:blipFill>
                <a:blip r:embed="rId2"/>
                <a:stretch>
                  <a:fillRect l="-8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E7F82-BEBB-4A74-830C-B8FAAB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0714E-A20A-B882-0CB9-E2C0DFFCFBA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B8808-4657-06CE-9B11-5B43B77FA9F4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455B7-5304-9109-307E-B4CC1A788C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1320E-9684-04DC-3012-E2A02A5FFB1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826A2-FA81-CEBC-9165-D2B3CFDBDBC5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5F0D0-B15B-1DAC-B872-1AD71274AA11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997357-9325-BA12-7A24-A26B258F8AB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9F932-9C30-BC6A-D4B7-63DC2625659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2D46-41F7-C24B-8D15-AF127C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427A"/>
          </a:solidFill>
          <a:ln w="174625" cmpd="thinThick">
            <a:solidFill>
              <a:srgbClr val="00974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with weights!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9BE8-9256-FA26-5E9B-5DE8D97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/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/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/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/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/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/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solidFill>
                <a:srgbClr val="0095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2AF5D-98A2-4408-DF78-682C9477B93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945626" y="1794387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87A29-74E7-12D0-B624-D8B903F52468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945626" y="1794387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30D6C-9640-E2DC-6C0F-EA135E5D227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45626" y="2566219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302E9-4A18-96C9-B02E-75B542819E1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945626" y="3429000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924FA-3508-43C5-ACB4-2716514AB93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950542" y="2806079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10518E-0EE1-6D94-9224-965EB7523CE8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950542" y="4531642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02B42-C6FE-BF2D-7608-00529F1E693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7453004" y="2566219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58A064-EEE9-6247-AB87-64B161C7FD2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453004" y="3668860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/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/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/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/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/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/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/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/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/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/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/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/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/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/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input vector: [1, 0, 1]</a:t>
            </a:r>
          </a:p>
          <a:p>
            <a:r>
              <a:rPr dirty="0"/>
              <a:t>Target output (label): 1</a:t>
            </a:r>
            <a:endParaRPr lang="en-IE" dirty="0"/>
          </a:p>
          <a:p>
            <a:r>
              <a:rPr lang="en-IE" dirty="0"/>
              <a:t>So this is a classification model</a:t>
            </a:r>
            <a:endParaRPr dirty="0"/>
          </a:p>
          <a:p>
            <a:r>
              <a:rPr dirty="0"/>
              <a:t>Goal: network output should approach 1 over time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On the board: for given weights and biases compute the forward pass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FC88-4B9D-21B7-515D-3E84B3DB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Start with all weights </a:t>
            </a:r>
            <a:r>
              <a:rPr lang="en-IE" dirty="0"/>
              <a:t>small, but helpful if they’re non-zero</a:t>
            </a:r>
          </a:p>
          <a:p>
            <a:r>
              <a:rPr dirty="0"/>
              <a:t>All biases = 0</a:t>
            </a:r>
          </a:p>
          <a:p>
            <a:r>
              <a:rPr dirty="0"/>
              <a:t>Will update over training using error signal</a:t>
            </a:r>
          </a:p>
          <a:p>
            <a:r>
              <a:rPr dirty="0"/>
              <a:t>Small integers make learning interpretable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Hidden layer weights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IE" dirty="0"/>
                            <m:t> </m:t>
                          </m:r>
                        </m:e>
                      </m:d>
                    </m:oMath>
                  </m:oMathPara>
                </a14:m>
                <a:endParaRPr lang="en-IE" dirty="0"/>
              </a:p>
              <a:p>
                <a:r>
                  <a:rPr lang="en-IE" dirty="0"/>
                  <a:t>Hidden biases: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dirty="0"/>
                  <a:t> = [0, 0]</a:t>
                </a:r>
              </a:p>
              <a:p>
                <a:r>
                  <a:rPr lang="en-IE" dirty="0"/>
                  <a:t>Output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= [1, -1], Output bias: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0FD5-2F11-7737-394A-3FC436F6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Compute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/>
                  <a:t>Use Binary Cross-Entropy: </a:t>
                </a: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= −[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+ (1−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IE" sz="24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⁡(1 −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IE" dirty="0"/>
                  <a:t>Compare network output to target label</a:t>
                </a:r>
              </a:p>
              <a:p>
                <a:r>
                  <a:rPr lang="en-IE" dirty="0"/>
                  <a:t>Loss is high if output far from target</a:t>
                </a:r>
              </a:p>
              <a:p>
                <a:r>
                  <a:rPr lang="en-IE" dirty="0"/>
                  <a:t>Loss tells us how ‘wrong’ the current weights and biases are</a:t>
                </a:r>
              </a:p>
              <a:p>
                <a:r>
                  <a:rPr lang="cy-GB" dirty="0"/>
                  <a:t>Loss is high → backpropagation needed</a:t>
                </a:r>
              </a:p>
              <a:p>
                <a:r>
                  <a:rPr lang="cy-GB" dirty="0"/>
                  <a:t>We will now update weights</a:t>
                </a:r>
              </a:p>
              <a:p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1A75-4C57-AB65-0665-1516060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4C510-3EE8-51A7-7951-2E669D0F753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y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Now perform </a:t>
            </a:r>
            <a:r>
              <a:rPr lang="en-IE" dirty="0" err="1"/>
              <a:t>ba</a:t>
            </a:r>
            <a:r>
              <a:rPr dirty="0" err="1"/>
              <a:t>ckpropagation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error at the output layer.</a:t>
            </a:r>
          </a:p>
          <a:p>
            <a:r>
              <a:rPr dirty="0"/>
              <a:t>Adjust output weights to reduce the error.</a:t>
            </a:r>
          </a:p>
          <a:p>
            <a:r>
              <a:rPr dirty="0"/>
              <a:t>Propagate error backward to hidden layer.</a:t>
            </a:r>
          </a:p>
          <a:p>
            <a:r>
              <a:rPr dirty="0"/>
              <a:t>Weights are updated to reduce future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BD1D-2B62-76C5-3E79-43A22F4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DDD3-A497-319C-C5EA-CBF2F66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35-771B-A3E4-44B3-D3BFB7E1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Overall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FC48-C9ED-EB6D-32DB-DD72A14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2469" cy="414929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  <a:defRPr sz="1400">
                <a:latin typeface="Courier New"/>
              </a:defRPr>
            </a:pPr>
            <a:r>
              <a:rPr lang="cy-GB" sz="1600" b="1" dirty="0"/>
              <a:t>Initialize</a:t>
            </a:r>
            <a:r>
              <a:rPr lang="cy-GB" sz="1600" dirty="0"/>
              <a:t> all weights and biases (e.g., to 0 or small integers).</a:t>
            </a:r>
            <a:br>
              <a:rPr lang="cy-GB" sz="1600" dirty="0"/>
            </a:br>
            <a:r>
              <a:rPr lang="cy-GB" sz="1600" dirty="0"/>
              <a:t>2. For each epoch:</a:t>
            </a:r>
            <a:br>
              <a:rPr lang="cy-GB" sz="1600" dirty="0"/>
            </a:br>
            <a:r>
              <a:rPr lang="cy-GB" sz="1600" dirty="0"/>
              <a:t>   a. </a:t>
            </a:r>
            <a:r>
              <a:rPr lang="cy-GB" sz="1600" b="1" dirty="0"/>
              <a:t>Forward pass:</a:t>
            </a:r>
            <a:br>
              <a:rPr lang="cy-GB" sz="1600" dirty="0"/>
            </a:br>
            <a:r>
              <a:rPr lang="cy-GB" sz="1600" dirty="0"/>
              <a:t>      i.  Compute hidden layer pre-activations: z₁ = w₁·x + b₁, z₂ = w₂·x + b₂</a:t>
            </a:r>
            <a:br>
              <a:rPr lang="cy-GB" sz="1600" dirty="0"/>
            </a:br>
            <a:r>
              <a:rPr lang="cy-GB" sz="1600" dirty="0"/>
              <a:t>      ii. Apply ReLU activation: h₁ = ReLU(z₁), h₂ = ReLU(z₂)</a:t>
            </a:r>
            <a:br>
              <a:rPr lang="cy-GB" sz="1600" dirty="0"/>
            </a:br>
            <a:r>
              <a:rPr lang="cy-GB" sz="1600" dirty="0"/>
              <a:t>      iii. Compute output layer input: zₒ = wₒ·h + bₒ</a:t>
            </a:r>
            <a:br>
              <a:rPr lang="cy-GB" sz="1600" dirty="0"/>
            </a:br>
            <a:r>
              <a:rPr lang="cy-GB" sz="1600" dirty="0"/>
              <a:t>      iv. Apply Sigmoid activation to get prediction: ŷ = </a:t>
            </a:r>
            <a:r>
              <a:rPr lang="el-GR" sz="1600" dirty="0"/>
              <a:t>σ(</a:t>
            </a:r>
            <a:r>
              <a:rPr lang="cy-GB" sz="1600" dirty="0"/>
              <a:t>zₒ)</a:t>
            </a:r>
            <a:br>
              <a:rPr lang="cy-GB" sz="1600" dirty="0"/>
            </a:br>
            <a:r>
              <a:rPr lang="cy-GB" sz="1600" dirty="0"/>
              <a:t>   b. </a:t>
            </a:r>
            <a:r>
              <a:rPr lang="cy-GB" sz="1600" b="1" dirty="0"/>
              <a:t>Compute Loss:</a:t>
            </a:r>
            <a:br>
              <a:rPr lang="cy-GB" sz="1600" b="1" dirty="0"/>
            </a:br>
            <a:r>
              <a:rPr lang="cy-GB" sz="1600" dirty="0"/>
              <a:t>      i.  Use Binary Cross-Entropy: L = -[y·log(ŷ) + (1−y)·log(1−ŷ)]</a:t>
            </a:r>
            <a:br>
              <a:rPr lang="cy-GB" sz="1600" dirty="0"/>
            </a:br>
            <a:r>
              <a:rPr lang="cy-GB" sz="1600" dirty="0"/>
              <a:t>   c. </a:t>
            </a:r>
            <a:r>
              <a:rPr lang="cy-GB" sz="1600" b="1" dirty="0"/>
              <a:t>Backward pass:</a:t>
            </a:r>
            <a:br>
              <a:rPr lang="cy-GB" sz="1600" dirty="0"/>
            </a:br>
            <a:r>
              <a:rPr lang="cy-GB" sz="1600" dirty="0"/>
              <a:t>      i.  Compute gradient of loss with respect to output weights</a:t>
            </a:r>
            <a:br>
              <a:rPr lang="cy-GB" sz="1600" dirty="0"/>
            </a:br>
            <a:r>
              <a:rPr lang="cy-GB" sz="1600" dirty="0"/>
              <a:t>      ii. Backpropagate error to hidden weights only if ReLU &gt; 0</a:t>
            </a:r>
            <a:br>
              <a:rPr lang="cy-GB" sz="1600" dirty="0"/>
            </a:br>
            <a:r>
              <a:rPr lang="cy-GB" sz="1600" dirty="0"/>
              <a:t>   d. </a:t>
            </a:r>
            <a:r>
              <a:rPr lang="cy-GB" sz="1600" b="1" dirty="0"/>
              <a:t>Update parameters:</a:t>
            </a:r>
            <a:br>
              <a:rPr lang="cy-GB" sz="1600" dirty="0"/>
            </a:br>
            <a:r>
              <a:rPr lang="cy-GB" sz="1600" dirty="0"/>
              <a:t>      i.  Adjust weights and biases with gradient steps</a:t>
            </a:r>
            <a:br>
              <a:rPr lang="cy-GB" sz="1600" dirty="0"/>
            </a:br>
            <a:r>
              <a:rPr lang="cy-GB" sz="1600" dirty="0"/>
              <a:t>      ii. Stop after desired number of epochs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  <a:p>
            <a:pPr>
              <a:defRPr sz="1400">
                <a:latin typeface="Courier New"/>
              </a:defRPr>
            </a:pPr>
            <a:r>
              <a:rPr lang="en-IE" sz="3200" dirty="0">
                <a:solidFill>
                  <a:srgbClr val="009749"/>
                </a:solidFill>
                <a:latin typeface="+mn-lt"/>
              </a:rPr>
              <a:t>On the board: go through all the steps!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9D86-5815-12FA-A1E7-B6086B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901</Words>
  <Application>Microsoft Macintosh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Office Theme</vt:lpstr>
      <vt:lpstr>Class 3: Training a Simple Neural Network by Hand</vt:lpstr>
      <vt:lpstr>Training a Neural Network by Hand</vt:lpstr>
      <vt:lpstr>The Network Structure 3-2-1</vt:lpstr>
      <vt:lpstr>Now with weights!</vt:lpstr>
      <vt:lpstr>Input and Target</vt:lpstr>
      <vt:lpstr>Initialize Weights and Biases</vt:lpstr>
      <vt:lpstr>Compute Loss</vt:lpstr>
      <vt:lpstr>Now perform backpropagation</vt:lpstr>
      <vt:lpstr>Overall algorithm</vt:lpstr>
      <vt:lpstr>Summary of Epoch 1</vt:lpstr>
      <vt:lpstr>Epoch 2 – Forward Again</vt:lpstr>
      <vt:lpstr>Summary of Epoch 2</vt:lpstr>
      <vt:lpstr>Compare Epochs – Learning Trace</vt:lpstr>
      <vt:lpstr>Summary – What the Network Learned</vt:lpstr>
      <vt:lpstr>Common Mistakes (By Hand and Code)</vt:lpstr>
      <vt:lpstr>Practice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30</cp:revision>
  <dcterms:created xsi:type="dcterms:W3CDTF">2025-09-24T09:34:21Z</dcterms:created>
  <dcterms:modified xsi:type="dcterms:W3CDTF">2025-09-25T22:08:27Z</dcterms:modified>
</cp:coreProperties>
</file>