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8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83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2"/>
    <p:restoredTop sz="94668"/>
  </p:normalViewPr>
  <p:slideViewPr>
    <p:cSldViewPr snapToGrid="0">
      <p:cViewPr varScale="1">
        <p:scale>
          <a:sx n="127" d="100"/>
          <a:sy n="127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7F024-B2D2-D442-9A4B-E87492D021BB}" type="datetimeFigureOut">
              <a:rPr lang="en-US" smtClean="0"/>
              <a:t>9/13/25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6AF13-2809-9544-9651-1E9FCBB1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8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C3A0-B0B1-3E65-380D-117BD5C8E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61812-C06F-640F-8A1A-040E5DEB0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91CB-3AA5-7B4E-FA08-EEE0822E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1F5D-2BB3-894F-8D3B-81B9E5F70FF3}" type="datetime1">
              <a:rPr lang="en-IE" smtClean="0"/>
              <a:t>13/09/2025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0B1C3-0659-C0D5-BFC9-2C830B56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0B85F-B61B-C5DD-FD73-848314BF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4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F5F4-0EB7-648C-6B0E-38EB692D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EF288-020B-2C7A-B338-D341A5216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97E28-F0E8-125E-1523-55F3B5BD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8415-6792-0746-A4B8-412A1C2B9212}" type="datetime1">
              <a:rPr lang="en-IE" smtClean="0"/>
              <a:t>13/09/2025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0CAC-CFA4-0AED-1316-FB96A205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33FDD-3C57-6E5B-DCC3-B67AD9A8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7AC75-AA25-BC36-A314-0569D4431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FB6F3-EAAF-545B-74A6-407E28B2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DAF6-43D5-18E4-F850-78673475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8BC2-ED52-FC49-9513-2E07F37E42E4}" type="datetime1">
              <a:rPr lang="en-IE" smtClean="0"/>
              <a:t>13/09/2025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5C4B-BFD3-85E2-1F31-C11B9010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E1F7B-94F3-3FA7-01B4-C2D0C701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8A34-1152-4168-25DF-9864AC1E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1306-F9FE-AC2C-3783-69E02629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C3173-EE9D-5BBD-8204-78687622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AC55-B2A0-224C-B566-BDC8F0A38981}" type="datetime1">
              <a:rPr lang="en-IE" smtClean="0"/>
              <a:t>13/09/2025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E3AEA-6447-47F4-29FA-DA3EA984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52035-71AA-789A-606A-891F1B9C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BE5F-CE45-D7AD-0886-BA50075E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E486-0499-189C-571D-7B91B6E6F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BEA74-7037-C040-4CE8-277B0440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FC463-DB26-2144-AC8B-88DBA83D0FE1}" type="datetime1">
              <a:rPr lang="en-IE" smtClean="0"/>
              <a:t>13/09/2025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CC89-3101-E62F-8156-C35371AF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07C22-E6C4-7DD8-09B9-C6A415A4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0576-5923-9892-61D4-58D9DAAE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3EC8-B318-E813-B3F3-E122A3E5A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68232-D7E3-AA7A-40F1-D50EE603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5C17B-9B7F-A0CB-CC2A-94045AED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2186-4D04-D046-A8F9-8F1B4A6A6D1F}" type="datetime1">
              <a:rPr lang="en-IE" smtClean="0"/>
              <a:t>13/09/2025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AF101-3FA7-C104-AA98-03F4454C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F1DEF-42CE-4AB9-8A98-8D27A725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7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BD06-1139-045B-1CBC-10BDE83B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380FB-4CE8-DF64-29C1-850389AB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B4F20-5044-823A-75B0-2B135B951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5ACE4-47B0-1AFD-76B1-FC219B715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FFF63-1830-7799-4587-B05D08B52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3E5DD-CA80-3631-41B3-65E015F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FEFF-A98F-B44B-8E9D-6E65CF129450}" type="datetime1">
              <a:rPr lang="en-IE" smtClean="0"/>
              <a:t>13/09/2025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9E623-FC06-BA25-64AE-FF9D4DA9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ED2A1-FA70-016D-7424-522BAAA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2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C2F5-1ED4-D01F-88B6-931CFFBC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27B75-CB73-2DFA-2EBF-4A9F3653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DC38-65D7-C848-A190-BA7581CE85B8}" type="datetime1">
              <a:rPr lang="en-IE" smtClean="0"/>
              <a:t>13/09/2025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08DE7-9345-34E5-DFAA-F2D8F6EC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CB79E-C3B2-70AE-BF90-4543A984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1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3724E-992C-CCAA-BE38-87FAAF2A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101B-E2DA-1546-A7CF-961BC3EB27EE}" type="datetime1">
              <a:rPr lang="en-IE" smtClean="0"/>
              <a:t>13/09/2025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4C40B-0254-6361-6C4B-AE4812BF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31A8C-A7C3-D65C-D5F1-50147C3D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7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6D12-0C59-0939-2B80-D65BA256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C2C8-F270-7E5B-CB21-B34DC6FE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BC533-B849-EBC0-A790-C479B8BC9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BC58C-DFA7-9D8A-14D5-EA1C786B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03B6-B714-E942-B4DC-08F313BB3985}" type="datetime1">
              <a:rPr lang="en-IE" smtClean="0"/>
              <a:t>13/09/2025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DBF0B-9495-EFA7-3E06-62FBDDD0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965FC-4397-D8D3-F5D8-0A40F335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CA57-4E83-9A24-8D54-961683B1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BC023-2069-58F8-0BDE-FF4385669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B4CDC-6C51-B3DC-F635-692780879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F224B-A33E-4DE5-0D54-366089AD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D753-6510-A944-8260-1C8AEE9445CD}" type="datetime1">
              <a:rPr lang="en-IE" smtClean="0"/>
              <a:t>13/09/2025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40D48-E21D-7231-82BE-664BC5AB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E389B-F803-14F3-2FEF-EA0263AD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5E5E3-2A66-3738-FAFD-E0497C7B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3D69D-24AA-0EAE-3B2A-FD40FECE9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1966-6291-5439-0F19-0981A9268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F33195-55B8-864B-8D39-25BC8E456838}" type="datetime1">
              <a:rPr lang="en-IE" smtClean="0"/>
              <a:t>13/09/2025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59C8-4B6C-FFCB-F4C1-3F2D8D86E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0765D-CCA3-AAC0-EFF1-0D239E147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5201D-48DB-3B45-ABC2-018B1E66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9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t Earth from space">
            <a:extLst>
              <a:ext uri="{FF2B5EF4-FFF2-40B4-BE49-F238E27FC236}">
                <a16:creationId xmlns:a16="http://schemas.microsoft.com/office/drawing/2014/main" id="{75638191-CA15-6595-0F8F-9CAFB9BD16F3}"/>
              </a:ext>
            </a:extLst>
          </p:cNvPr>
          <p:cNvPicPr>
            <a:picLocks noChangeAspect="1"/>
          </p:cNvPicPr>
          <p:nvPr/>
        </p:nvPicPr>
        <p:blipFill>
          <a:blip/>
          <a:srcRect b="11111"/>
          <a:stretch>
            <a:fillRect/>
          </a:stretch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2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8" name="Freeform: Shape 14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CA9FB4-8A9F-335E-A74C-316E67205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 fontScale="90000"/>
          </a:bodyPr>
          <a:lstStyle/>
          <a:p>
            <a:pPr algn="l"/>
            <a:r>
              <a:rPr lang="en-US" sz="6100" dirty="0">
                <a:solidFill>
                  <a:srgbClr val="FFFFFF"/>
                </a:solidFill>
              </a:rPr>
              <a:t>STAT41130: Class 2</a:t>
            </a:r>
            <a:br>
              <a:rPr lang="en-US" sz="6100" dirty="0">
                <a:solidFill>
                  <a:srgbClr val="FFFFFF"/>
                </a:solidFill>
              </a:rPr>
            </a:br>
            <a:r>
              <a:rPr lang="en-US" sz="6100" dirty="0">
                <a:solidFill>
                  <a:srgbClr val="FFFFFF"/>
                </a:solidFill>
              </a:rPr>
              <a:t>Learning by Hand – Training a Simple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51EEC-DFA1-F313-69D7-6332C0041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Andrew Parnell</a:t>
            </a:r>
          </a:p>
        </p:txBody>
      </p:sp>
    </p:spTree>
    <p:extLst>
      <p:ext uri="{BB962C8B-B14F-4D97-AF65-F5344CB8AC3E}">
        <p14:creationId xmlns:p14="http://schemas.microsoft.com/office/powerpoint/2010/main" val="160400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 – Backpropagation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Compute error at the output layer.</a:t>
            </a:r>
          </a:p>
          <a:p>
            <a:r>
              <a:rPr dirty="0"/>
              <a:t>Adjust output weights to reduce the error.</a:t>
            </a:r>
          </a:p>
          <a:p>
            <a:r>
              <a:rPr dirty="0"/>
              <a:t>Propagate error backward to hidden layer.</a:t>
            </a:r>
          </a:p>
          <a:p>
            <a:r>
              <a:rPr dirty="0"/>
              <a:t>Weights are updated to reduce future errors.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CBD1D-2B62-76C5-3E79-43A22F49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 – Compute Gradients (Output Layer)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If output = 0.5 and target = 1, gradient is positive.</a:t>
                </a:r>
              </a:p>
              <a:p>
                <a:r>
                  <a:rPr lang="en-IE" dirty="0"/>
                  <a:t>Use simple update rule: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IE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IE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E" i="1" dirty="0" err="1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IE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el-GR" i="0" dirty="0" err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i="1" dirty="0" err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l-GR" dirty="0"/>
                  <a:t>.</a:t>
                </a:r>
              </a:p>
              <a:p>
                <a:r>
                  <a:rPr lang="en-IE" dirty="0"/>
                  <a:t>Gradients show the direction of improvement.</a:t>
                </a:r>
              </a:p>
              <a:p>
                <a:r>
                  <a:rPr lang="en-IE" dirty="0"/>
                  <a:t>We'll apply a small correction to output weights.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FA97F7-F36A-AE80-AEB6-BA80F22F48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y-GB" dirty="0"/>
              <a:t>Gradient of loss w.r.t. output: ∂L/∂z₂ = ŷ - y = 0.5 - 1 = -0.5</a:t>
            </a:r>
          </a:p>
          <a:p>
            <a:r>
              <a:rPr lang="el-GR" dirty="0"/>
              <a:t>Δ</a:t>
            </a:r>
            <a:r>
              <a:rPr lang="cy-GB" dirty="0"/>
              <a:t>W[2] = -0.5 * h = [-1.0, -0.5]</a:t>
            </a:r>
          </a:p>
          <a:p>
            <a:r>
              <a:rPr lang="el-GR" dirty="0"/>
              <a:t>Δ</a:t>
            </a:r>
            <a:r>
              <a:rPr lang="cy-GB" dirty="0"/>
              <a:t>b[2] = -0.5</a:t>
            </a:r>
          </a:p>
          <a:p>
            <a:r>
              <a:rPr lang="cy-GB" dirty="0"/>
              <a:t>Update: W[2] = [1, -1] + [-1.0, -0.5] = [0, -1.5]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89329-4F7D-1D59-33D5-93A514EA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 – Update Output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New weights = old weights + delta (</a:t>
            </a:r>
            <a:r>
              <a:rPr dirty="0" err="1"/>
              <a:t>Δw</a:t>
            </a:r>
            <a:r>
              <a:rPr dirty="0"/>
              <a:t>).</a:t>
            </a:r>
          </a:p>
          <a:p>
            <a:r>
              <a:rPr dirty="0"/>
              <a:t>Update bias similarly, if used.</a:t>
            </a:r>
          </a:p>
          <a:p>
            <a:r>
              <a:rPr dirty="0"/>
              <a:t>Use integer updates to keep it interpretable.</a:t>
            </a:r>
          </a:p>
          <a:p>
            <a:r>
              <a:rPr dirty="0"/>
              <a:t>Track changes in a table.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546093-5511-CECE-A963-BF23623CEF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Only neurons with z &gt; 0 propagate error</a:t>
            </a:r>
          </a:p>
          <a:p>
            <a:r>
              <a:rPr lang="en-IE" dirty="0"/>
              <a:t>h = [2, 1] → both </a:t>
            </a:r>
            <a:r>
              <a:rPr lang="en-IE" dirty="0" err="1"/>
              <a:t>ReLU</a:t>
            </a:r>
            <a:r>
              <a:rPr lang="en-IE" dirty="0"/>
              <a:t> active</a:t>
            </a:r>
          </a:p>
          <a:p>
            <a:r>
              <a:rPr lang="en-IE" dirty="0"/>
              <a:t>Error distributed using output weights</a:t>
            </a:r>
          </a:p>
          <a:p>
            <a:r>
              <a:rPr lang="el-GR" dirty="0"/>
              <a:t>Δ</a:t>
            </a:r>
            <a:r>
              <a:rPr lang="en-IE" dirty="0"/>
              <a:t>W[1][0] = -0.5 * W[2][0] * ∂</a:t>
            </a:r>
            <a:r>
              <a:rPr lang="en-IE" dirty="0" err="1"/>
              <a:t>ReLU</a:t>
            </a:r>
            <a:r>
              <a:rPr lang="en-IE" dirty="0"/>
              <a:t> * x = 0 * x = 0 (W[2][0] = 0)</a:t>
            </a:r>
          </a:p>
          <a:p>
            <a:r>
              <a:rPr lang="el-GR" dirty="0"/>
              <a:t>Δ</a:t>
            </a:r>
            <a:r>
              <a:rPr lang="en-IE" dirty="0"/>
              <a:t>W[1][1] = -0.5 * W[2][1] * x = 0.75 * x = [0.75, 0, 0.75]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4DC22-67AA-D398-53D9-FB45A854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7 – Propagate to Hidden Neurons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Hidden neurons are updated only if activated (</a:t>
            </a:r>
            <a:r>
              <a:rPr dirty="0" err="1"/>
              <a:t>ReLU</a:t>
            </a:r>
            <a:r>
              <a:rPr dirty="0"/>
              <a:t> &gt; 0).</a:t>
            </a:r>
          </a:p>
          <a:p>
            <a:r>
              <a:rPr dirty="0"/>
              <a:t>Distribute </a:t>
            </a:r>
            <a:r>
              <a:rPr lang="en-IE" dirty="0"/>
              <a:t>'</a:t>
            </a:r>
            <a:r>
              <a:rPr dirty="0"/>
              <a:t>blame</a:t>
            </a:r>
            <a:r>
              <a:rPr lang="en-IE" dirty="0"/>
              <a:t>'</a:t>
            </a:r>
            <a:r>
              <a:rPr dirty="0"/>
              <a:t> to contributing neurons.</a:t>
            </a:r>
          </a:p>
          <a:p>
            <a:r>
              <a:rPr dirty="0"/>
              <a:t>Use output error to guide input weight changes.</a:t>
            </a:r>
          </a:p>
          <a:p>
            <a:r>
              <a:rPr dirty="0"/>
              <a:t>Track contributions through connections.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A7363-0EB6-DAE4-D3A5-BC5E40D3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8 – Update Hidden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Adjust weights of active hidden neurons.</a:t>
            </a:r>
          </a:p>
          <a:p>
            <a:r>
              <a:rPr dirty="0"/>
              <a:t>Bias update included with each neuron.</a:t>
            </a:r>
          </a:p>
          <a:p>
            <a:r>
              <a:rPr dirty="0"/>
              <a:t>Manual update shows how weights learn to align.</a:t>
            </a:r>
          </a:p>
          <a:p>
            <a:r>
              <a:rPr dirty="0"/>
              <a:t>Use visual cues to compare before/after values.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850C6F-5646-153F-5A04-3CCD192385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Updated W[1][1] = [0, 0, 1] + [0.75, 0, 0.75] = [0.75, 0, 1.75]</a:t>
            </a:r>
          </a:p>
          <a:p>
            <a:r>
              <a:rPr lang="en-IE" dirty="0"/>
              <a:t>W[2] = [0, -1.5], b[2] = -0.5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4530-F099-2DA7-69E3-0488A623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C15A8D-473F-7D60-9F43-E69453A7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Dear </a:t>
            </a:r>
            <a:r>
              <a:rPr lang="en-US" dirty="0" err="1"/>
              <a:t>Grandmo</a:t>
            </a:r>
            <a:r>
              <a:rPr lang="en-US" dirty="0"/>
              <a:t>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Well Soon!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Love from Matthew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5BD3B-F170-3059-62E4-39BA773D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Epoch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Forward pass completed with initialized weights.</a:t>
            </a:r>
          </a:p>
          <a:p>
            <a:r>
              <a:rPr dirty="0"/>
              <a:t>Loss computed from output prediction.</a:t>
            </a:r>
          </a:p>
          <a:p>
            <a:r>
              <a:rPr dirty="0"/>
              <a:t>Backward pass adjusted weights toward target.</a:t>
            </a:r>
          </a:p>
          <a:p>
            <a:r>
              <a:rPr dirty="0"/>
              <a:t>Epoch 1 results in noticeable parameter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393E1-7D58-1AFF-A718-BFDEAE37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Epoch 2 – Forward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Run forward pass with updated weights.</a:t>
            </a:r>
          </a:p>
          <a:p>
            <a:r>
              <a:rPr dirty="0"/>
              <a:t>Compute new hidden activations and output.</a:t>
            </a:r>
          </a:p>
          <a:p>
            <a:r>
              <a:rPr dirty="0"/>
              <a:t>Expect output closer to target = 1.</a:t>
            </a:r>
          </a:p>
          <a:p>
            <a:r>
              <a:rPr dirty="0" err="1"/>
              <a:t>ReLU</a:t>
            </a:r>
            <a:r>
              <a:rPr dirty="0"/>
              <a:t> and Sigmoid continue to shape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6B4C2-EA69-BED9-D394-29C8ADA1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Epoch 2 – Loss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Compare new prediction to target again.</a:t>
            </a:r>
          </a:p>
          <a:p>
            <a:r>
              <a:rPr dirty="0"/>
              <a:t>Loss should decrease if learning occurred.</a:t>
            </a:r>
          </a:p>
          <a:p>
            <a:r>
              <a:rPr dirty="0"/>
              <a:t>Track how network output improves over time.</a:t>
            </a:r>
          </a:p>
          <a:p>
            <a:r>
              <a:rPr dirty="0"/>
              <a:t>Learning = reducing prediction error step-by-step.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77CC8-CB1B-8AD2-DFD4-210C40A6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Backward – Round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Output error is smaller than Epoch 1.</a:t>
            </a:r>
          </a:p>
          <a:p>
            <a:r>
              <a:rPr dirty="0"/>
              <a:t>Gradient values become smaller as accuracy increases.</a:t>
            </a:r>
          </a:p>
          <a:p>
            <a:r>
              <a:rPr dirty="0"/>
              <a:t>Weights fine-tuned rather than dramatically changed.</a:t>
            </a:r>
          </a:p>
          <a:p>
            <a:r>
              <a:rPr dirty="0"/>
              <a:t>Gradual convergence is a good 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DCC3F-676F-24D1-2B36-3F13FA1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 Neural Network by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Today's goal: understand how </a:t>
            </a:r>
            <a:r>
              <a:rPr lang="en-IE" dirty="0"/>
              <a:t>NNs</a:t>
            </a:r>
            <a:r>
              <a:rPr dirty="0"/>
              <a:t> learn.</a:t>
            </a:r>
          </a:p>
          <a:p>
            <a:r>
              <a:rPr lang="en-IE" dirty="0"/>
              <a:t>W</a:t>
            </a:r>
            <a:r>
              <a:rPr dirty="0" err="1"/>
              <a:t>alk</a:t>
            </a:r>
            <a:r>
              <a:rPr dirty="0"/>
              <a:t> through forward and backward passes.</a:t>
            </a:r>
          </a:p>
          <a:p>
            <a:r>
              <a:rPr lang="en-IE" dirty="0"/>
              <a:t>U</a:t>
            </a:r>
            <a:r>
              <a:rPr dirty="0" err="1"/>
              <a:t>pdate</a:t>
            </a:r>
            <a:r>
              <a:rPr dirty="0"/>
              <a:t> weights over a few steps (epochs).</a:t>
            </a:r>
          </a:p>
          <a:p>
            <a:r>
              <a:rPr dirty="0"/>
              <a:t>Manual learning = strong intuition for automation later.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4A7B5-2849-0FF8-EBC6-7C0C1D19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Layer Weight Updates (Epoch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Recompute blame to each input weight.</a:t>
            </a:r>
          </a:p>
          <a:p>
            <a:r>
              <a:rPr dirty="0"/>
              <a:t>Only update for neurons that were active.</a:t>
            </a:r>
          </a:p>
          <a:p>
            <a:r>
              <a:rPr dirty="0"/>
              <a:t>Weight changes are now smaller.</a:t>
            </a:r>
          </a:p>
          <a:p>
            <a:r>
              <a:rPr dirty="0"/>
              <a:t>Show differences using before/after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7D419-2E7B-6953-39C6-49A73B6E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Epoch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Output moved closer to 1.</a:t>
            </a:r>
          </a:p>
          <a:p>
            <a:r>
              <a:rPr dirty="0"/>
              <a:t>Loss dropped compared to Epoch 1.</a:t>
            </a:r>
          </a:p>
          <a:p>
            <a:r>
              <a:rPr dirty="0"/>
              <a:t>Learning rate was effective.</a:t>
            </a:r>
          </a:p>
          <a:p>
            <a:r>
              <a:rPr dirty="0"/>
              <a:t>Track all parameter values again.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7F5F1-4A8F-4E77-13FB-749F18DB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1DDD3-A497-319C-C5EA-CBF2F66D8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EB35-771B-A3E4-44B3-D3BFB7E1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Overall algorithm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FC48-C9ED-EB6D-32DB-DD72A142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1400">
                <a:latin typeface="Courier New"/>
              </a:defRPr>
            </a:pPr>
            <a:r>
              <a:rPr lang="cy-GB" sz="1600" dirty="0"/>
              <a:t>1. </a:t>
            </a:r>
            <a:r>
              <a:rPr lang="cy-GB" sz="1600" b="1" dirty="0"/>
              <a:t>Initialize</a:t>
            </a:r>
            <a:r>
              <a:rPr lang="cy-GB" sz="1600" dirty="0"/>
              <a:t> all weights and biases (e.g., to 0 or small integers).</a:t>
            </a:r>
            <a:br>
              <a:rPr lang="cy-GB" sz="1600" dirty="0"/>
            </a:br>
            <a:r>
              <a:rPr lang="cy-GB" sz="1600" dirty="0"/>
              <a:t>2. For each epoch:</a:t>
            </a:r>
            <a:br>
              <a:rPr lang="cy-GB" sz="1600" dirty="0"/>
            </a:br>
            <a:r>
              <a:rPr lang="cy-GB" sz="1600" dirty="0"/>
              <a:t>   a. </a:t>
            </a:r>
            <a:r>
              <a:rPr lang="cy-GB" sz="1600" b="1" dirty="0"/>
              <a:t>Forward pass:</a:t>
            </a:r>
            <a:br>
              <a:rPr lang="cy-GB" sz="1600" dirty="0"/>
            </a:br>
            <a:r>
              <a:rPr lang="cy-GB" sz="1600" dirty="0"/>
              <a:t>      i.  Compute hidden layer pre-activations: z₁ = w₁·x + b₁, z₂ = w₂·x + b₂</a:t>
            </a:r>
            <a:br>
              <a:rPr lang="cy-GB" sz="1600" dirty="0"/>
            </a:br>
            <a:r>
              <a:rPr lang="cy-GB" sz="1600" dirty="0"/>
              <a:t>      ii. Apply ReLU activation: h₁ = ReLU(z₁), h₂ = ReLU(z₂)</a:t>
            </a:r>
            <a:br>
              <a:rPr lang="cy-GB" sz="1600" dirty="0"/>
            </a:br>
            <a:r>
              <a:rPr lang="cy-GB" sz="1600" dirty="0"/>
              <a:t>      iii. Compute output layer input: zₒ = wₒ·h + bₒ</a:t>
            </a:r>
            <a:br>
              <a:rPr lang="cy-GB" sz="1600" dirty="0"/>
            </a:br>
            <a:r>
              <a:rPr lang="cy-GB" sz="1600" dirty="0"/>
              <a:t>      iv. Apply Sigmoid activation to get prediction: ŷ = </a:t>
            </a:r>
            <a:r>
              <a:rPr lang="el-GR" sz="1600" dirty="0"/>
              <a:t>σ(</a:t>
            </a:r>
            <a:r>
              <a:rPr lang="cy-GB" sz="1600" dirty="0"/>
              <a:t>zₒ)</a:t>
            </a:r>
            <a:br>
              <a:rPr lang="cy-GB" sz="1600" dirty="0"/>
            </a:br>
            <a:r>
              <a:rPr lang="cy-GB" sz="1600" dirty="0"/>
              <a:t>   b. </a:t>
            </a:r>
            <a:r>
              <a:rPr lang="cy-GB" sz="1600" b="1" dirty="0"/>
              <a:t>Compute Loss:</a:t>
            </a:r>
            <a:br>
              <a:rPr lang="cy-GB" sz="1600" b="1" dirty="0"/>
            </a:br>
            <a:r>
              <a:rPr lang="cy-GB" sz="1600" dirty="0"/>
              <a:t>      i.  Use Binary Cross-Entropy: L = -[y·log(ŷ) + (1−y)·log(1−ŷ)]</a:t>
            </a:r>
            <a:br>
              <a:rPr lang="cy-GB" sz="1600" dirty="0"/>
            </a:br>
            <a:r>
              <a:rPr lang="cy-GB" sz="1600" dirty="0"/>
              <a:t>   c. </a:t>
            </a:r>
            <a:r>
              <a:rPr lang="cy-GB" sz="1600" b="1" dirty="0"/>
              <a:t>Backward pass:</a:t>
            </a:r>
            <a:br>
              <a:rPr lang="cy-GB" sz="1600" dirty="0"/>
            </a:br>
            <a:r>
              <a:rPr lang="cy-GB" sz="1600" dirty="0"/>
              <a:t>      i.  Compute gradient of loss with respect to output weights</a:t>
            </a:r>
            <a:br>
              <a:rPr lang="cy-GB" sz="1600" dirty="0"/>
            </a:br>
            <a:r>
              <a:rPr lang="cy-GB" sz="1600" dirty="0"/>
              <a:t>      ii. Backpropagate error to hidden weights only if ReLU &gt; 0</a:t>
            </a:r>
            <a:br>
              <a:rPr lang="cy-GB" sz="1600" dirty="0"/>
            </a:br>
            <a:r>
              <a:rPr lang="cy-GB" sz="1600" dirty="0"/>
              <a:t>   d. </a:t>
            </a:r>
            <a:r>
              <a:rPr lang="cy-GB" sz="1600" b="1" dirty="0"/>
              <a:t>Update parameters:</a:t>
            </a:r>
            <a:br>
              <a:rPr lang="cy-GB" sz="1600" dirty="0"/>
            </a:br>
            <a:r>
              <a:rPr lang="cy-GB" sz="1600" dirty="0"/>
              <a:t>      i.  Adjust weights and biases with gradient steps</a:t>
            </a:r>
            <a:br>
              <a:rPr lang="cy-GB" sz="1600" dirty="0"/>
            </a:br>
            <a:r>
              <a:rPr lang="cy-GB" sz="1600" dirty="0"/>
              <a:t>      ii. Repeat for desired number of epochs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E9D86-5815-12FA-A1E7-B6086B52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9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Compare Epochs – Learning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Usually we display outputs of loss function over epochs</a:t>
            </a:r>
            <a:endParaRPr dirty="0"/>
          </a:p>
          <a:p>
            <a:r>
              <a:rPr lang="en-IE" dirty="0"/>
              <a:t>Can also s</a:t>
            </a:r>
            <a:r>
              <a:rPr dirty="0"/>
              <a:t>how weight evolution side-by-side.</a:t>
            </a:r>
          </a:p>
          <a:p>
            <a:r>
              <a:rPr lang="en-IE" dirty="0"/>
              <a:t>B</a:t>
            </a:r>
            <a:r>
              <a:rPr dirty="0" err="1"/>
              <a:t>iggest</a:t>
            </a:r>
            <a:r>
              <a:rPr dirty="0"/>
              <a:t> changes </a:t>
            </a:r>
            <a:r>
              <a:rPr lang="en-IE" dirty="0"/>
              <a:t>usually </a:t>
            </a:r>
            <a:r>
              <a:rPr dirty="0"/>
              <a:t>in early epochs.</a:t>
            </a:r>
          </a:p>
          <a:p>
            <a:r>
              <a:rPr dirty="0"/>
              <a:t>Later epochs just refine the pattern.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46D8C-6F76-A797-6356-EC6C4978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– What the Network Learned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Hidden neuron 1 became active for [1,0,1].</a:t>
                </a:r>
              </a:p>
              <a:p>
                <a:r>
                  <a:rPr lang="en-IE" dirty="0"/>
                  <a:t>Its weights increased to drive output up.</a:t>
                </a:r>
              </a:p>
              <a:p>
                <a:r>
                  <a:rPr lang="en-IE" dirty="0"/>
                  <a:t>Output weights were tuned to emphasize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dirty="0"/>
                  <a:t>.</a:t>
                </a:r>
              </a:p>
              <a:p>
                <a:r>
                  <a:rPr lang="en-IE" dirty="0"/>
                  <a:t>Biases adjusted to support activation.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6E8C7-BF5E-A6CB-7923-6D53DB1B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Reviewed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Forward pass: dot product + bias + activation.</a:t>
            </a:r>
          </a:p>
          <a:p>
            <a:r>
              <a:rPr dirty="0"/>
              <a:t>Loss function measures prediction error.</a:t>
            </a:r>
          </a:p>
          <a:p>
            <a:r>
              <a:rPr dirty="0"/>
              <a:t>Backprop distributes error and adjusts weights.</a:t>
            </a:r>
          </a:p>
          <a:p>
            <a:r>
              <a:rPr dirty="0"/>
              <a:t>Learning = doing this over and over (epochs).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C248F-BA13-55A9-4666-ACDA3931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 (By Hand and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Forgetting to apply bias before activation.</a:t>
            </a:r>
          </a:p>
          <a:p>
            <a:r>
              <a:rPr dirty="0"/>
              <a:t>Mislabeling the sign of gradient updates.</a:t>
            </a:r>
          </a:p>
          <a:p>
            <a:r>
              <a:rPr dirty="0"/>
              <a:t>Applying activation at wrong stage.</a:t>
            </a:r>
          </a:p>
          <a:p>
            <a:r>
              <a:rPr dirty="0" err="1"/>
              <a:t>ReLU</a:t>
            </a:r>
            <a:r>
              <a:rPr dirty="0"/>
              <a:t> 'zero-out' not handled correctly.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7DBF-4153-BEE3-68B1-9CEB810B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Change input: try [0,1,1] or [1,1,1].</a:t>
            </a:r>
          </a:p>
          <a:p>
            <a:r>
              <a:rPr dirty="0"/>
              <a:t>Try </a:t>
            </a:r>
            <a:r>
              <a:rPr lang="en-IE" dirty="0"/>
              <a:t>other </a:t>
            </a:r>
            <a:r>
              <a:rPr dirty="0"/>
              <a:t>initial weights and compare convergence.</a:t>
            </a:r>
          </a:p>
          <a:p>
            <a:r>
              <a:rPr dirty="0"/>
              <a:t>Use two training examples: see interference.</a:t>
            </a:r>
          </a:p>
          <a:p>
            <a:r>
              <a:rPr dirty="0"/>
              <a:t>Try tanh activation instead of </a:t>
            </a:r>
            <a:r>
              <a:rPr dirty="0" err="1"/>
              <a:t>ReLU</a:t>
            </a:r>
            <a:r>
              <a:rPr dirty="0"/>
              <a:t>.</a:t>
            </a:r>
            <a:endParaRPr lang="en-IE" dirty="0"/>
          </a:p>
          <a:p>
            <a:r>
              <a:rPr lang="en-IE" dirty="0"/>
              <a:t>A similar version to this will be Q1 of the exam.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CFDDB-24B9-85F1-A0D0-1D0BB45C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Wrap-Up and Preview of Day </a:t>
            </a:r>
            <a:r>
              <a:rPr lang="en-IE" dirty="0"/>
              <a:t>1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You built and trained a neural net by hand!</a:t>
            </a:r>
          </a:p>
          <a:p>
            <a:r>
              <a:rPr dirty="0"/>
              <a:t>Next step: implement this in code (Python).</a:t>
            </a:r>
          </a:p>
          <a:p>
            <a:r>
              <a:rPr dirty="0"/>
              <a:t>We’ll explore batch training and loss curves.</a:t>
            </a:r>
          </a:p>
          <a:p>
            <a:r>
              <a:rPr dirty="0"/>
              <a:t>Get ready for coding labs and deeper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E68F9-1330-14DF-D78F-8BAE4AA8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dirty="0"/>
              <a:t>The Network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648" y="2584058"/>
                <a:ext cx="4621553" cy="3159018"/>
              </a:xfrm>
            </p:spPr>
            <p:txBody>
              <a:bodyPr>
                <a:normAutofit/>
              </a:bodyPr>
              <a:lstStyle/>
              <a:p>
                <a:r>
                  <a:rPr lang="en-IE" sz="18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ar-AE" sz="1800" dirty="0"/>
              </a:p>
              <a:p>
                <a:r>
                  <a:rPr lang="en-IE" sz="1800" dirty="0"/>
                  <a:t>Hidden: 2 neurons with </a:t>
                </a:r>
                <a:r>
                  <a:rPr lang="en-IE" sz="1800" dirty="0" err="1"/>
                  <a:t>ReLU</a:t>
                </a:r>
                <a:r>
                  <a:rPr lang="en-IE" sz="1800" dirty="0"/>
                  <a:t> activations</a:t>
                </a:r>
              </a:p>
              <a:p>
                <a:r>
                  <a:rPr lang="en-IE" sz="1800" dirty="0"/>
                  <a:t>Output: 1 neuron with Sigmoid activation</a:t>
                </a:r>
              </a:p>
              <a:p>
                <a:r>
                  <a:rPr lang="en-IE" sz="1800" dirty="0"/>
                  <a:t>Integer weights and biases for simplicity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2584058"/>
                <a:ext cx="4621553" cy="3159018"/>
              </a:xfrm>
              <a:blipFill>
                <a:blip r:embed="rId2"/>
                <a:stretch>
                  <a:fillRect l="-822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707C22BF-2E72-AE2B-C644-861FAF651C7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261" y="1451453"/>
            <a:ext cx="5837780" cy="395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FE7F82-BEBB-4A74-830C-B8FAAB2B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52D46-41F7-C24B-8D15-AF127CC2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 with weights</a:t>
            </a:r>
          </a:p>
        </p:txBody>
      </p:sp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EDA11CBB-6EB2-5D67-EC3A-142C3D5DFD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33743"/>
            <a:ext cx="7188199" cy="418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C9BE8-9256-FA26-5E9B-5DE8D97E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and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One input vector: [1, 0, 1]</a:t>
            </a:r>
          </a:p>
          <a:p>
            <a:r>
              <a:rPr dirty="0"/>
              <a:t>Target output (label): 1</a:t>
            </a:r>
            <a:endParaRPr lang="en-IE" dirty="0"/>
          </a:p>
          <a:p>
            <a:r>
              <a:rPr lang="en-IE" dirty="0"/>
              <a:t>This is a classification model</a:t>
            </a:r>
            <a:endParaRPr dirty="0"/>
          </a:p>
          <a:p>
            <a:r>
              <a:rPr dirty="0"/>
              <a:t>Goal: network output should approach 1 over time</a:t>
            </a:r>
          </a:p>
          <a:p>
            <a:r>
              <a:rPr dirty="0"/>
              <a:t>Enables clear step-by-step learning trace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6FC88-4B9D-21B7-515D-3E84B3DB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Initiali</a:t>
            </a:r>
            <a:r>
              <a:rPr lang="en-IE" dirty="0"/>
              <a:t>s</a:t>
            </a:r>
            <a:r>
              <a:rPr dirty="0"/>
              <a:t>e Weights and Biases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Start with all weights </a:t>
            </a:r>
            <a:r>
              <a:rPr lang="en-IE" dirty="0"/>
              <a:t>small, but helpful if they’re non-zero</a:t>
            </a:r>
          </a:p>
          <a:p>
            <a:r>
              <a:rPr dirty="0"/>
              <a:t>All biases = 0</a:t>
            </a:r>
          </a:p>
          <a:p>
            <a:r>
              <a:rPr dirty="0"/>
              <a:t>Will update over training using error signal</a:t>
            </a:r>
          </a:p>
          <a:p>
            <a:r>
              <a:rPr dirty="0"/>
              <a:t>Small integers make learning interpretable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D9B7B-51BD-492B-90EC-739EE70DCF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Hidden layer weights: W[1] = [[1, -1, 1], [0, 0, 1]]</a:t>
            </a:r>
          </a:p>
          <a:p>
            <a:r>
              <a:rPr lang="en-IE" dirty="0"/>
              <a:t>Hidden biases: b[1] = [0, 0]</a:t>
            </a:r>
          </a:p>
          <a:p>
            <a:r>
              <a:rPr lang="en-IE" dirty="0"/>
              <a:t>Output weights: W[2] = [1, -1], Output bias: b[2] =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A0FD5-2F11-7737-394A-3FC436F6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1 – Forward Pass (Hidden Layer)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For the given (starting) weights, compute dot product for each hidden neuron</a:t>
                </a:r>
              </a:p>
              <a:p>
                <a:r>
                  <a:rPr lang="en-IE" dirty="0"/>
                  <a:t>Add bias term</a:t>
                </a:r>
              </a:p>
              <a:p>
                <a:r>
                  <a:rPr lang="en-IE" dirty="0"/>
                  <a:t>Apply </a:t>
                </a:r>
                <a:r>
                  <a:rPr lang="en-IE" dirty="0" err="1"/>
                  <a:t>ReLU</a:t>
                </a:r>
                <a:r>
                  <a:rPr lang="en-IE" dirty="0"/>
                  <a:t>: output is 0 if result &lt; 0</a:t>
                </a:r>
              </a:p>
              <a:p>
                <a:r>
                  <a:rPr lang="en-IE" dirty="0"/>
                  <a:t>Hidden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ar-A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IE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E" dirty="0"/>
                  <a:t> are now inputs to output neuron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 r="-3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015E753-B5D8-288E-6045-30FA71DD6A9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[1]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[1] ·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[1] = [1∗1 + (−1)∗0 + 1∗1, 0∗1 + 0∗0 + 1∗1] = [2, 1]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𝑅𝑒𝐿𝑈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[1]) = [2, 1]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015E753-B5D8-288E-6045-30FA71DD6A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200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F5808-2DA3-46DE-5C0F-DCCD7F19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IE" dirty="0"/>
              <a:t>Step 2 – Forward Pass (Output Layer)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648" y="2212848"/>
                <a:ext cx="5862396" cy="4096512"/>
              </a:xfrm>
            </p:spPr>
            <p:txBody>
              <a:bodyPr>
                <a:normAutofit/>
              </a:bodyPr>
              <a:lstStyle/>
              <a:p>
                <a:r>
                  <a:rPr lang="en-IE" sz="1800" dirty="0"/>
                  <a:t>Use hidden outputs to compute output layer input</a:t>
                </a:r>
              </a:p>
              <a:p>
                <a:r>
                  <a:rPr lang="en-IE" sz="1800" dirty="0"/>
                  <a:t>Compute </a:t>
                </a:r>
                <a14:m>
                  <m:oMath xmlns:m="http://schemas.openxmlformats.org/officeDocument/2006/math">
                    <m:r>
                      <a:rPr lang="en-IE" sz="1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E" sz="18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E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E" sz="1800" i="1">
                        <a:latin typeface="Cambria Math" panose="02040503050406030204" pitchFamily="18" charset="0"/>
                      </a:rPr>
                      <m:t> · </m:t>
                    </m:r>
                    <m:r>
                      <a:rPr lang="en-IE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IE" sz="1800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IE" sz="1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E" sz="1800" dirty="0"/>
              </a:p>
              <a:p>
                <a:r>
                  <a:rPr lang="en-IE" sz="1800" dirty="0"/>
                  <a:t>Apply Sigmoid activation (quantized 3-level)</a:t>
                </a:r>
              </a:p>
              <a:p>
                <a:r>
                  <a:rPr lang="en-IE" sz="1800" dirty="0"/>
                  <a:t>Output is 0, 0.5, or 1 depending on z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2212848"/>
                <a:ext cx="5862396" cy="4096512"/>
              </a:xfrm>
              <a:blipFill>
                <a:blip r:embed="rId2"/>
                <a:stretch>
                  <a:fillRect l="-649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DF7C8EC-9286-AF33-73D6-1F35B088981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12648" y="2734056"/>
            <a:ext cx="4681506" cy="40143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6D00A-ECD5-2059-3FE7-248E7343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CAD638-4A24-6414-F958-C59A5DB071E4}"/>
              </a:ext>
            </a:extLst>
          </p:cNvPr>
          <p:cNvSpPr txBox="1">
            <a:spLocks/>
          </p:cNvSpPr>
          <p:nvPr/>
        </p:nvSpPr>
        <p:spPr>
          <a:xfrm>
            <a:off x="7087692" y="1264920"/>
            <a:ext cx="36779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y-GB"/>
              <a:t>z[2] = W[2] · h + b[2] = 1*2 + (-1)*1 + 0 = 1</a:t>
            </a:r>
          </a:p>
          <a:p>
            <a:r>
              <a:rPr lang="cy-GB"/>
              <a:t>• ŷ = Sigmoid(z[2]) = 0.5 (quantized: -2 &lt; 1 &lt; 2)</a:t>
            </a:r>
          </a:p>
          <a:p>
            <a:r>
              <a:rPr lang="cy-GB"/>
              <a:t>• Prediction: ŷ = 0.5, Target: y = 1</a:t>
            </a:r>
          </a:p>
          <a:p>
            <a:r>
              <a:rPr lang="cy-GB"/>
              <a:t>• We are underpredicting; compute loss next</a:t>
            </a:r>
            <a:endParaRPr lang="cy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 – Compute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Use Binary Cross-Entropy: </a:t>
                </a:r>
                <a:endParaRPr lang="en-I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 = −[</m:t>
                      </m:r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ar-A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 i="1" dirty="0">
                          <a:latin typeface="Cambria Math" panose="02040503050406030204" pitchFamily="18" charset="0"/>
                        </a:rPr>
                        <m:t>) + (1−</m:t>
                      </m:r>
                      <m:r>
                        <a:rPr lang="ar-AE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ar-AE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IE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E" i="1" dirty="0">
                          <a:latin typeface="Cambria Math" panose="02040503050406030204" pitchFamily="18" charset="0"/>
                        </a:rPr>
                        <m:t>⁡(1 −</m:t>
                      </m:r>
                      <m:acc>
                        <m:accPr>
                          <m:chr m:val="̂"/>
                          <m:ctrlPr>
                            <a:rPr lang="ar-A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ar-AE" dirty="0"/>
              </a:p>
              <a:p>
                <a:r>
                  <a:rPr lang="en-IE" dirty="0"/>
                  <a:t>Compare network output to target label</a:t>
                </a:r>
              </a:p>
              <a:p>
                <a:r>
                  <a:rPr lang="en-IE" dirty="0"/>
                  <a:t>Loss is high if output far from target</a:t>
                </a:r>
              </a:p>
              <a:p>
                <a:r>
                  <a:rPr lang="en-IE" dirty="0"/>
                  <a:t>Loss tells us how ‘wrong’ the current weights and biases are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 r="-244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0A60F-C454-FABA-BCCC-FBC8FA364D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y-GB" dirty="0"/>
              <a:t>L = -[y·log(ŷ) + (1−y)·log(1−ŷ)]</a:t>
            </a:r>
          </a:p>
          <a:p>
            <a:r>
              <a:rPr lang="cy-GB" dirty="0"/>
              <a:t>L = -log(0.5) = 0.693</a:t>
            </a:r>
          </a:p>
          <a:p>
            <a:r>
              <a:rPr lang="cy-GB" dirty="0"/>
              <a:t>Loss is high → backpropagation needed</a:t>
            </a:r>
          </a:p>
          <a:p>
            <a:r>
              <a:rPr lang="cy-GB" dirty="0"/>
              <a:t>We will now update weights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1A75-4C57-AB65-0665-1516060D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B4C510-3EE8-51A7-7951-2E669D0F753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y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1666</Words>
  <Application>Microsoft Macintosh PowerPoint</Application>
  <PresentationFormat>Widescreen</PresentationFormat>
  <Paragraphs>185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Office Theme</vt:lpstr>
      <vt:lpstr>STAT41130: Class 2 Learning by Hand – Training a Simple Neural Network</vt:lpstr>
      <vt:lpstr>Training a Neural Network by Hand</vt:lpstr>
      <vt:lpstr>The Network Structure</vt:lpstr>
      <vt:lpstr>Now with weights</vt:lpstr>
      <vt:lpstr>Input and Target</vt:lpstr>
      <vt:lpstr>Initialise Weights and Biases</vt:lpstr>
      <vt:lpstr>Step 1 – Forward Pass (Hidden Layer)</vt:lpstr>
      <vt:lpstr>Step 2 – Forward Pass (Output Layer)</vt:lpstr>
      <vt:lpstr>Step 3 – Compute Loss</vt:lpstr>
      <vt:lpstr>Step 4 – Backpropagation Intuition</vt:lpstr>
      <vt:lpstr>Step 5 – Compute Gradients (Output Layer)</vt:lpstr>
      <vt:lpstr>Step 6 – Update Output Weights</vt:lpstr>
      <vt:lpstr>Step 7 – Propagate to Hidden Neurons</vt:lpstr>
      <vt:lpstr>Step 8 – Update Hidden Weights</vt:lpstr>
      <vt:lpstr>PowerPoint Presentation</vt:lpstr>
      <vt:lpstr>Summary of Epoch 1</vt:lpstr>
      <vt:lpstr>Epoch 2 – Forward Again</vt:lpstr>
      <vt:lpstr>Epoch 2 – Loss Update</vt:lpstr>
      <vt:lpstr>Backward – Round 2</vt:lpstr>
      <vt:lpstr>Hidden Layer Weight Updates (Epoch 2)</vt:lpstr>
      <vt:lpstr>Summary of Epoch 2</vt:lpstr>
      <vt:lpstr>Overall algorithm</vt:lpstr>
      <vt:lpstr>Compare Epochs – Learning Trace</vt:lpstr>
      <vt:lpstr>Summary – What the Network Learned</vt:lpstr>
      <vt:lpstr>Key Concepts Reviewed</vt:lpstr>
      <vt:lpstr>Common Mistakes (By Hand and Code)</vt:lpstr>
      <vt:lpstr>Practice Suggestions</vt:lpstr>
      <vt:lpstr>Wrap-Up and Preview of Day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15</cp:revision>
  <dcterms:created xsi:type="dcterms:W3CDTF">2025-06-18T11:48:55Z</dcterms:created>
  <dcterms:modified xsi:type="dcterms:W3CDTF">2025-09-13T14:05:16Z</dcterms:modified>
</cp:coreProperties>
</file>