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notesMasterIdLst>
    <p:notesMasterId r:id="rId3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33" Type="http://schemas.openxmlformats.org/officeDocument/2006/relationships/presProps" Target="presProps.xml"/><Relationship Id="rId34" Type="http://schemas.openxmlformats.org/officeDocument/2006/relationships/viewProps" Target="viewProps.xml"/><Relationship Id="rId35" Type="http://schemas.openxmlformats.org/officeDocument/2006/relationships/theme" Target="theme/theme1.xml"/><Relationship Id="rId3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6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3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Sheet1!$A$2:$A$42</c:f>
              <c:multiLvlStrCache>
                <c:ptCount val="41"/>
                <c:lvl>
                  <c:pt idx="0">
                    <c:v>-3.00</c:v>
                  </c:pt>
                  <c:pt idx="1">
                    <c:v>-2.85</c:v>
                  </c:pt>
                  <c:pt idx="2">
                    <c:v>-2.70</c:v>
                  </c:pt>
                  <c:pt idx="3">
                    <c:v>-2.55</c:v>
                  </c:pt>
                  <c:pt idx="4">
                    <c:v>-2.40</c:v>
                  </c:pt>
                  <c:pt idx="5">
                    <c:v>-2.25</c:v>
                  </c:pt>
                  <c:pt idx="6">
                    <c:v>-2.10</c:v>
                  </c:pt>
                  <c:pt idx="7">
                    <c:v>-1.95</c:v>
                  </c:pt>
                  <c:pt idx="8">
                    <c:v>-1.80</c:v>
                  </c:pt>
                  <c:pt idx="9">
                    <c:v>-1.65</c:v>
                  </c:pt>
                  <c:pt idx="10">
                    <c:v>-1.50</c:v>
                  </c:pt>
                  <c:pt idx="11">
                    <c:v>-1.35</c:v>
                  </c:pt>
                  <c:pt idx="12">
                    <c:v>-1.20</c:v>
                  </c:pt>
                  <c:pt idx="13">
                    <c:v>-1.05</c:v>
                  </c:pt>
                  <c:pt idx="14">
                    <c:v>-0.90</c:v>
                  </c:pt>
                  <c:pt idx="15">
                    <c:v>-0.75</c:v>
                  </c:pt>
                  <c:pt idx="16">
                    <c:v>-0.60</c:v>
                  </c:pt>
                  <c:pt idx="17">
                    <c:v>-0.45</c:v>
                  </c:pt>
                  <c:pt idx="18">
                    <c:v>-0.30</c:v>
                  </c:pt>
                  <c:pt idx="19">
                    <c:v>-0.15</c:v>
                  </c:pt>
                  <c:pt idx="20">
                    <c:v>0.00</c:v>
                  </c:pt>
                  <c:pt idx="21">
                    <c:v>0.15</c:v>
                  </c:pt>
                  <c:pt idx="22">
                    <c:v>0.30</c:v>
                  </c:pt>
                  <c:pt idx="23">
                    <c:v>0.45</c:v>
                  </c:pt>
                  <c:pt idx="24">
                    <c:v>0.60</c:v>
                  </c:pt>
                  <c:pt idx="25">
                    <c:v>0.75</c:v>
                  </c:pt>
                  <c:pt idx="26">
                    <c:v>0.90</c:v>
                  </c:pt>
                  <c:pt idx="27">
                    <c:v>1.05</c:v>
                  </c:pt>
                  <c:pt idx="28">
                    <c:v>1.20</c:v>
                  </c:pt>
                  <c:pt idx="29">
                    <c:v>1.35</c:v>
                  </c:pt>
                  <c:pt idx="30">
                    <c:v>1.50</c:v>
                  </c:pt>
                  <c:pt idx="31">
                    <c:v>1.65</c:v>
                  </c:pt>
                  <c:pt idx="32">
                    <c:v>1.80</c:v>
                  </c:pt>
                  <c:pt idx="33">
                    <c:v>1.95</c:v>
                  </c:pt>
                  <c:pt idx="34">
                    <c:v>2.10</c:v>
                  </c:pt>
                  <c:pt idx="35">
                    <c:v>2.25</c:v>
                  </c:pt>
                  <c:pt idx="36">
                    <c:v>2.40</c:v>
                  </c:pt>
                  <c:pt idx="37">
                    <c:v>2.55</c:v>
                  </c:pt>
                  <c:pt idx="38">
                    <c:v>2.70</c:v>
                  </c:pt>
                  <c:pt idx="39">
                    <c:v>2.85</c:v>
                  </c:pt>
                  <c:pt idx="40">
                    <c:v>3.00</c:v>
                  </c:pt>
                </c:lvl>
              </c:multiLvlStrCache>
            </c:multiLvl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0.011108996538242306</c:v>
                </c:pt>
                <c:pt idx="1">
                  <c:v>0.017227471311635108</c:v>
                </c:pt>
                <c:pt idx="2">
                  <c:v>0.026121409853918223</c:v>
                </c:pt>
                <c:pt idx="3">
                  <c:v>0.038725770351664364</c:v>
                </c:pt>
                <c:pt idx="4">
                  <c:v>0.056134762834133725</c:v>
                </c:pt>
                <c:pt idx="5">
                  <c:v>0.07955950871822769</c:v>
                </c:pt>
                <c:pt idx="6">
                  <c:v>0.11025052530448522</c:v>
                </c:pt>
                <c:pt idx="7">
                  <c:v>0.14938177525041804</c:v>
                </c:pt>
                <c:pt idx="8">
                  <c:v>0.19789869908361465</c:v>
                </c:pt>
                <c:pt idx="9">
                  <c:v>0.25634015141507366</c:v>
                </c:pt>
                <c:pt idx="10">
                  <c:v>0.32465246735834974</c:v>
                </c:pt>
                <c:pt idx="11">
                  <c:v>0.40202138309465485</c:v>
                </c:pt>
                <c:pt idx="12">
                  <c:v>0.4867522559599717</c:v>
                </c:pt>
                <c:pt idx="13">
                  <c:v>0.5762290736717999</c:v>
                </c:pt>
                <c:pt idx="14">
                  <c:v>0.6669768108584744</c:v>
                </c:pt>
                <c:pt idx="15">
                  <c:v>0.7548396019890073</c:v>
                </c:pt>
                <c:pt idx="16">
                  <c:v>0.835270211411272</c:v>
                </c:pt>
                <c:pt idx="17">
                  <c:v>0.903707077873196</c:v>
                </c:pt>
                <c:pt idx="18">
                  <c:v>0.9559974818331</c:v>
                </c:pt>
                <c:pt idx="19">
                  <c:v>0.9888130446112331</c:v>
                </c:pt>
                <c:pt idx="20">
                  <c:v>1</c:v>
                </c:pt>
                <c:pt idx="21">
                  <c:v>0.9888130446112331</c:v>
                </c:pt>
                <c:pt idx="22">
                  <c:v>0.9559974818331</c:v>
                </c:pt>
                <c:pt idx="23">
                  <c:v>0.903707077873196</c:v>
                </c:pt>
                <c:pt idx="24">
                  <c:v>0.835270211411272</c:v>
                </c:pt>
                <c:pt idx="25">
                  <c:v>0.7548396019890073</c:v>
                </c:pt>
                <c:pt idx="26">
                  <c:v>0.6669768108584744</c:v>
                </c:pt>
                <c:pt idx="27">
                  <c:v>0.5762290736717999</c:v>
                </c:pt>
                <c:pt idx="28">
                  <c:v>0.4867522559599717</c:v>
                </c:pt>
                <c:pt idx="29">
                  <c:v>0.40202138309465485</c:v>
                </c:pt>
                <c:pt idx="30">
                  <c:v>0.32465246735834974</c:v>
                </c:pt>
                <c:pt idx="31">
                  <c:v>0.25634015141507366</c:v>
                </c:pt>
                <c:pt idx="32">
                  <c:v>0.19789869908361465</c:v>
                </c:pt>
                <c:pt idx="33">
                  <c:v>0.14938177525041804</c:v>
                </c:pt>
                <c:pt idx="34">
                  <c:v>0.11025052530448522</c:v>
                </c:pt>
                <c:pt idx="35">
                  <c:v>0.07955950871822769</c:v>
                </c:pt>
                <c:pt idx="36">
                  <c:v>0.056134762834133725</c:v>
                </c:pt>
                <c:pt idx="37">
                  <c:v>0.038725770351664364</c:v>
                </c:pt>
                <c:pt idx="38">
                  <c:v>0.026121409853918223</c:v>
                </c:pt>
                <c:pt idx="39">
                  <c:v>0.017227471311635108</c:v>
                </c:pt>
                <c:pt idx="40">
                  <c:v>0.011108996538242306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PIT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Sheet1!$A$2:$A$11</c:f>
              <c:multiLvlStrCache>
                <c:ptCount val="10"/>
                <c:lvl>
                  <c:pt idx="0">
                    <c:v>0–0.1</c:v>
                  </c:pt>
                  <c:pt idx="1">
                    <c:v>0.1–0.2</c:v>
                  </c:pt>
                  <c:pt idx="2">
                    <c:v>0.2–0.3</c:v>
                  </c:pt>
                  <c:pt idx="3">
                    <c:v>0.3–0.4</c:v>
                  </c:pt>
                  <c:pt idx="4">
                    <c:v>0.4–0.5</c:v>
                  </c:pt>
                  <c:pt idx="5">
                    <c:v>0.5–0.6</c:v>
                  </c:pt>
                  <c:pt idx="6">
                    <c:v>0.6–0.7</c:v>
                  </c:pt>
                  <c:pt idx="7">
                    <c:v>0.7–0.8</c:v>
                  </c:pt>
                  <c:pt idx="8">
                    <c:v>0.8–0.9</c:v>
                  </c:pt>
                  <c:pt idx="9">
                    <c:v>0.9–1.0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0.09</c:v>
                </c:pt>
                <c:pt idx="1">
                  <c:v>0.11</c:v>
                </c:pt>
                <c:pt idx="2">
                  <c:v>0.08</c:v>
                </c:pt>
                <c:pt idx="3">
                  <c:v>0.12</c:v>
                </c:pt>
                <c:pt idx="4">
                  <c:v>0.1</c:v>
                </c:pt>
                <c:pt idx="5">
                  <c:v>0.09</c:v>
                </c:pt>
                <c:pt idx="6">
                  <c:v>0.11</c:v>
                </c:pt>
                <c:pt idx="7">
                  <c:v>0.09</c:v>
                </c:pt>
                <c:pt idx="8">
                  <c:v>0.1</c:v>
                </c:pt>
                <c:pt idx="9">
                  <c:v>0.11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14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Single Model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CRPS</c:v>
                  </c:pt>
                </c:lvl>
              </c:multiLvlStrCache>
            </c:multiLvlStrRef>
          </c:cat>
          <c:val>
            <c:numRef>
              <c:f>Sheet1!$B$2:$B$2</c:f>
              <c:numCache>
                <c:formatCode>General</c:formatCode>
                <c:ptCount val="1"/>
                <c:pt idx="0">
                  <c:v>0.85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Ensemble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Sheet1!$A$2:$A$2</c:f>
              <c:multiLvlStrCache>
                <c:ptCount val="1"/>
                <c:lvl>
                  <c:pt idx="0">
                    <c:v>CRPS</c:v>
                  </c:pt>
                </c:lvl>
              </c:multiLvlStrCache>
            </c:multiLvlStrRef>
          </c:cat>
          <c:val>
            <c:numRef>
              <c:f>Sheet1!$C$2:$C$2</c:f>
              <c:numCache>
                <c:formatCode>General</c:formatCode>
                <c:ptCount val="1"/>
                <c:pt idx="0">
                  <c:v>0.65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CRPS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1 comp</c:v>
                  </c:pt>
                  <c:pt idx="1">
                    <c:v>2 comps</c:v>
                  </c:pt>
                  <c:pt idx="2">
                    <c:v>3 comps</c:v>
                  </c:pt>
                  <c:pt idx="3">
                    <c:v>4 comps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0.8</c:v>
                </c:pt>
                <c:pt idx="1">
                  <c:v>0.7</c:v>
                </c:pt>
                <c:pt idx="2">
                  <c:v>0.65</c:v>
                </c:pt>
                <c:pt idx="3">
                  <c:v>0.64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85"/>
          <c:min val="0.6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0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CNN-MDN</c:v>
                </c:pt>
              </c:strCache>
            </c:strRef>
          </c:tx>
          <c:spPr>
            <a:solidFill>
              <a:srgbClr val="C0504D"/>
            </a:solidFill>
            <a:ln w="25400" cap="flat">
              <a:solidFill>
                <a:srgbClr val="C0504D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C0504D"/>
              </a:solidFill>
              <a:ln w="9525" cap="flat">
                <a:solidFill>
                  <a:srgbClr val="C0504D"/>
                </a:solidFill>
                <a:prstDash val="solid"/>
                <a:round/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0.8</c:v>
                </c:pt>
                <c:pt idx="1">
                  <c:v>0.72</c:v>
                </c:pt>
              </c:numCache>
            </c:numRef>
          </c:xVal>
          <c:yVal>
            <c:numRef>
              <c:f>Sheet1!$B$2:$B$3</c:f>
              <c:numCache>
                <c:formatCode>General</c:formatCode>
                <c:ptCount val="2"/>
                <c:pt idx="0">
                  <c:v>0.78</c:v>
                </c:pt>
                <c:pt idx="1">
                  <c:v>0.78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LSTM-Quantile</c:v>
                </c:pt>
              </c:strCache>
            </c:strRef>
          </c:tx>
          <c:spPr>
            <a:solidFill>
              <a:srgbClr val="4F81BD"/>
            </a:solidFill>
            <a:ln w="25400" cap="flat">
              <a:solidFill>
                <a:srgbClr val="4F81BD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4F81BD"/>
              </a:solidFill>
              <a:ln w="9525" cap="flat">
                <a:solidFill>
                  <a:srgbClr val="4F81BD"/>
                </a:solidFill>
                <a:prstDash val="solid"/>
                <a:round/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0.8</c:v>
                </c:pt>
                <c:pt idx="1">
                  <c:v>0.72</c:v>
                </c:pt>
              </c:numCache>
            </c:numRef>
          </c:xVal>
          <c:yVal>
            <c:numRef>
              <c:f>Sheet1!$C$2:$C$3</c:f>
              <c:numCache>
                <c:formatCode>General</c:formatCode>
                <c:ptCount val="2"/>
                <c:pt idx="0">
                  <c:v>0.75</c:v>
                </c:pt>
                <c:pt idx="1">
                  <c:v>0.8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GAN</c:v>
                </c:pt>
              </c:strCache>
            </c:strRef>
          </c:tx>
          <c:spPr>
            <a:solidFill>
              <a:srgbClr val="9BBB59"/>
            </a:solidFill>
            <a:ln w="25400" cap="flat">
              <a:solidFill>
                <a:srgbClr val="9BBB59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9BBB59"/>
              </a:solidFill>
              <a:ln w="9525" cap="flat">
                <a:solidFill>
                  <a:srgbClr val="9BBB59"/>
                </a:solidFill>
                <a:prstDash val="solid"/>
                <a:round/>
              </a:ln>
              <a:effectLst/>
            </c:spPr>
          </c:marker>
          <c:xVal>
            <c:numRef>
              <c:f>Sheet1!$A$2:$A$3</c:f>
              <c:numCache>
                <c:formatCode>General</c:formatCode>
                <c:ptCount val="2"/>
                <c:pt idx="0">
                  <c:v>0.8</c:v>
                </c:pt>
                <c:pt idx="1">
                  <c:v>0.72</c:v>
                </c:pt>
              </c:numCache>
            </c:numRef>
          </c:xVal>
          <c:yVal>
            <c:numRef>
              <c:f>Sheet1!$D$2:$D$3</c:f>
              <c:numCache>
                <c:formatCode>General</c:formatCode>
                <c:ptCount val="2"/>
                <c:pt idx="0">
                  <c:v>0.72</c:v>
                </c:pt>
                <c:pt idx="1">
                  <c:v>0.68</c:v>
                </c:pt>
              </c:numCache>
            </c:numRef>
          </c:yVal>
          <c:smooth val="0"/>
        </c:ser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0A2342"/>
            </a:solidFill>
            <a:ln w="25400" cap="flat">
              <a:solidFill>
                <a:srgbClr val="0A234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A2342"/>
              </a:solidFill>
              <a:ln w="9525" cap="flat">
                <a:solidFill>
                  <a:srgbClr val="0A234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1d</c:v>
                  </c:pt>
                  <c:pt idx="1">
                    <c:v>2d</c:v>
                  </c:pt>
                  <c:pt idx="2">
                    <c:v>3d</c:v>
                  </c:pt>
                  <c:pt idx="3">
                    <c:v>4d</c:v>
                  </c:pt>
                  <c:pt idx="4">
                    <c:v>5d</c:v>
                  </c:pt>
                  <c:pt idx="5">
                    <c:v>6d</c:v>
                  </c:pt>
                  <c:pt idx="6">
                    <c:v>7d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23</c:v>
                </c:pt>
                <c:pt idx="1">
                  <c:v>24</c:v>
                </c:pt>
                <c:pt idx="2">
                  <c:v>24.5</c:v>
                </c:pt>
                <c:pt idx="3">
                  <c:v>24.8</c:v>
                </c:pt>
                <c:pt idx="4">
                  <c:v>25</c:v>
                </c:pt>
                <c:pt idx="5">
                  <c:v>25.2</c:v>
                </c:pt>
                <c:pt idx="6">
                  <c:v>25.3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1d</c:v>
                  </c:pt>
                  <c:pt idx="1">
                    <c:v>2d</c:v>
                  </c:pt>
                  <c:pt idx="2">
                    <c:v>3d</c:v>
                  </c:pt>
                  <c:pt idx="3">
                    <c:v>4d</c:v>
                  </c:pt>
                  <c:pt idx="4">
                    <c:v>5d</c:v>
                  </c:pt>
                  <c:pt idx="5">
                    <c:v>6d</c:v>
                  </c:pt>
                  <c:pt idx="6">
                    <c:v>7d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24.5</c:v>
                </c:pt>
                <c:pt idx="1">
                  <c:v>25.5</c:v>
                </c:pt>
                <c:pt idx="2">
                  <c:v>26</c:v>
                </c:pt>
                <c:pt idx="3">
                  <c:v>26.3</c:v>
                </c:pt>
                <c:pt idx="4">
                  <c:v>26.5</c:v>
                </c:pt>
                <c:pt idx="5">
                  <c:v>26.7</c:v>
                </c:pt>
                <c:pt idx="6">
                  <c:v>26.8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1d</c:v>
                  </c:pt>
                  <c:pt idx="1">
                    <c:v>2d</c:v>
                  </c:pt>
                  <c:pt idx="2">
                    <c:v>3d</c:v>
                  </c:pt>
                  <c:pt idx="3">
                    <c:v>4d</c:v>
                  </c:pt>
                  <c:pt idx="4">
                    <c:v>5d</c:v>
                  </c:pt>
                  <c:pt idx="5">
                    <c:v>6d</c:v>
                  </c:pt>
                  <c:pt idx="6">
                    <c:v>7d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21.5</c:v>
                </c:pt>
                <c:pt idx="1">
                  <c:v>22.5</c:v>
                </c:pt>
                <c:pt idx="2">
                  <c:v>23</c:v>
                </c:pt>
                <c:pt idx="3">
                  <c:v>23.3</c:v>
                </c:pt>
                <c:pt idx="4">
                  <c:v>23.5</c:v>
                </c:pt>
                <c:pt idx="5">
                  <c:v>23.7</c:v>
                </c:pt>
                <c:pt idx="6">
                  <c:v>23.8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7"/>
          <c:min val="21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Probability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Low</c:v>
                  </c:pt>
                  <c:pt idx="1">
                    <c:v>Medium</c:v>
                  </c:pt>
                  <c:pt idx="2">
                    <c:v>High</c:v>
                  </c:pt>
                  <c:pt idx="3">
                    <c:v>Extreme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0.6</c:v>
                </c:pt>
                <c:pt idx="1">
                  <c:v>0.25</c:v>
                </c:pt>
                <c:pt idx="2">
                  <c:v>0.1</c:v>
                </c:pt>
                <c:pt idx="3">
                  <c:v>0.05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0.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1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A2342"/>
            </a:solidFill>
            <a:ln w="25400" cap="flat">
              <a:solidFill>
                <a:srgbClr val="0A234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A2342"/>
              </a:solidFill>
              <a:ln w="9525" cap="flat">
                <a:solidFill>
                  <a:srgbClr val="0A234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</c:lvl>
              </c:multiLvlStrCache>
            </c:multiLvl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20.8</c:v>
                </c:pt>
                <c:pt idx="1">
                  <c:v>20.9</c:v>
                </c:pt>
                <c:pt idx="2">
                  <c:v>21.6</c:v>
                </c:pt>
                <c:pt idx="3">
                  <c:v>22.4</c:v>
                </c:pt>
                <c:pt idx="4">
                  <c:v>23.1</c:v>
                </c:pt>
                <c:pt idx="5">
                  <c:v>21.7</c:v>
                </c:pt>
                <c:pt idx="6">
                  <c:v>22.9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</c:lvl>
              </c:multiLvlStrCache>
            </c:multiLvl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20.89322682970989</c:v>
                </c:pt>
                <c:pt idx="1">
                  <c:v>20.694298880694653</c:v>
                </c:pt>
                <c:pt idx="2">
                  <c:v>21.70525036159927</c:v>
                </c:pt>
                <c:pt idx="3">
                  <c:v>22.15181118483307</c:v>
                </c:pt>
                <c:pt idx="4">
                  <c:v>23.201186753891513</c:v>
                </c:pt>
                <c:pt idx="5">
                  <c:v>21.612061863078836</c:v>
                </c:pt>
                <c:pt idx="6">
                  <c:v>22.7975218335841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</c:lvl>
              </c:multiLvlStrCache>
            </c:multiLvl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22.295765466180814</c:v>
                </c:pt>
                <c:pt idx="1">
                  <c:v>22.15758045101107</c:v>
                </c:pt>
                <c:pt idx="2">
                  <c:v>23.136654691189097</c:v>
                </c:pt>
                <c:pt idx="3">
                  <c:v>23.658075790212713</c:v>
                </c:pt>
                <c:pt idx="4">
                  <c:v>24.485167413086106</c:v>
                </c:pt>
                <c:pt idx="5">
                  <c:v>23.000000223500788</c:v>
                </c:pt>
                <c:pt idx="6">
                  <c:v>24.272254374724724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Sheet1!$A$2:$A$8</c:f>
              <c:multiLvlStrCache>
                <c:ptCount val="7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</c:lvl>
              </c:multiLvlStrCache>
            </c:multiLvl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19.490688193238963</c:v>
                </c:pt>
                <c:pt idx="1">
                  <c:v>19.231017310378235</c:v>
                </c:pt>
                <c:pt idx="2">
                  <c:v>20.27384603200944</c:v>
                </c:pt>
                <c:pt idx="3">
                  <c:v>20.645546579453423</c:v>
                </c:pt>
                <c:pt idx="4">
                  <c:v>21.91720609469692</c:v>
                </c:pt>
                <c:pt idx="5">
                  <c:v>20.224123502656884</c:v>
                </c:pt>
                <c:pt idx="6">
                  <c:v>21.322789292443474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6"/>
          <c:min val="18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</c:v>
                </c:pt>
              </c:strCache>
            </c:strRef>
          </c:tx>
          <c:spPr>
            <a:solidFill>
              <a:srgbClr val="3C6E71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F1</c:v>
                  </c:pt>
                  <c:pt idx="1">
                    <c:v>F2</c:v>
                  </c:pt>
                  <c:pt idx="2">
                    <c:v>F3</c:v>
                  </c:pt>
                  <c:pt idx="3">
                    <c:v>F4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0.2</c:v>
                </c:pt>
                <c:pt idx="1">
                  <c:v>0.7</c:v>
                </c:pt>
                <c:pt idx="2">
                  <c:v>0.4</c:v>
                </c:pt>
                <c:pt idx="3">
                  <c:v>0.9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y</c:v>
                </c:pt>
              </c:strCache>
            </c:strRef>
          </c:tx>
          <c:spPr>
            <a:solidFill>
              <a:srgbClr val="0A234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F1</c:v>
                  </c:pt>
                  <c:pt idx="1">
                    <c:v>F2</c:v>
                  </c:pt>
                  <c:pt idx="2">
                    <c:v>F3</c:v>
                  </c:pt>
                  <c:pt idx="3">
                    <c:v>F4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Error (B)</c:v>
                </c:pt>
              </c:strCache>
            </c:strRef>
          </c:tx>
          <c:spPr>
            <a:solidFill>
              <a:srgbClr val="284B63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F1</c:v>
                  </c:pt>
                  <c:pt idx="1">
                    <c:v>F2</c:v>
                  </c:pt>
                  <c:pt idx="2">
                    <c:v>F3</c:v>
                  </c:pt>
                  <c:pt idx="3">
                    <c:v>F4</c:v>
                  </c:pt>
                </c:lvl>
              </c:multiLvlStrCache>
            </c:multiLvl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0.07999999999999999</c:v>
                </c:pt>
                <c:pt idx="1">
                  <c:v>0.18000000000000005</c:v>
                </c:pt>
                <c:pt idx="2">
                  <c:v>0.32000000000000006</c:v>
                </c:pt>
                <c:pt idx="3">
                  <c:v>0.01999999999999999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Forecast CDF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2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Sheet1!$A$2:$A$42</c:f>
              <c:multiLvlStrCache>
                <c:ptCount val="41"/>
                <c:lvl>
                  <c:pt idx="0">
                    <c:v>-4.00</c:v>
                  </c:pt>
                  <c:pt idx="1">
                    <c:v>-3.80</c:v>
                  </c:pt>
                  <c:pt idx="2">
                    <c:v>-3.60</c:v>
                  </c:pt>
                  <c:pt idx="3">
                    <c:v>-3.40</c:v>
                  </c:pt>
                  <c:pt idx="4">
                    <c:v>-3.20</c:v>
                  </c:pt>
                  <c:pt idx="5">
                    <c:v>-3.00</c:v>
                  </c:pt>
                  <c:pt idx="6">
                    <c:v>-2.80</c:v>
                  </c:pt>
                  <c:pt idx="7">
                    <c:v>-2.60</c:v>
                  </c:pt>
                  <c:pt idx="8">
                    <c:v>-2.40</c:v>
                  </c:pt>
                  <c:pt idx="9">
                    <c:v>-2.20</c:v>
                  </c:pt>
                  <c:pt idx="10">
                    <c:v>-2.00</c:v>
                  </c:pt>
                  <c:pt idx="11">
                    <c:v>-1.80</c:v>
                  </c:pt>
                  <c:pt idx="12">
                    <c:v>-1.60</c:v>
                  </c:pt>
                  <c:pt idx="13">
                    <c:v>-1.40</c:v>
                  </c:pt>
                  <c:pt idx="14">
                    <c:v>-1.20</c:v>
                  </c:pt>
                  <c:pt idx="15">
                    <c:v>-1.00</c:v>
                  </c:pt>
                  <c:pt idx="16">
                    <c:v>-0.80</c:v>
                  </c:pt>
                  <c:pt idx="17">
                    <c:v>-0.60</c:v>
                  </c:pt>
                  <c:pt idx="18">
                    <c:v>-0.40</c:v>
                  </c:pt>
                  <c:pt idx="19">
                    <c:v>-0.20</c:v>
                  </c:pt>
                  <c:pt idx="20">
                    <c:v>0.00</c:v>
                  </c:pt>
                  <c:pt idx="21">
                    <c:v>0.20</c:v>
                  </c:pt>
                  <c:pt idx="22">
                    <c:v>0.40</c:v>
                  </c:pt>
                  <c:pt idx="23">
                    <c:v>0.60</c:v>
                  </c:pt>
                  <c:pt idx="24">
                    <c:v>0.80</c:v>
                  </c:pt>
                  <c:pt idx="25">
                    <c:v>1.00</c:v>
                  </c:pt>
                  <c:pt idx="26">
                    <c:v>1.20</c:v>
                  </c:pt>
                  <c:pt idx="27">
                    <c:v>1.40</c:v>
                  </c:pt>
                  <c:pt idx="28">
                    <c:v>1.60</c:v>
                  </c:pt>
                  <c:pt idx="29">
                    <c:v>1.80</c:v>
                  </c:pt>
                  <c:pt idx="30">
                    <c:v>2.00</c:v>
                  </c:pt>
                  <c:pt idx="31">
                    <c:v>2.20</c:v>
                  </c:pt>
                  <c:pt idx="32">
                    <c:v>2.40</c:v>
                  </c:pt>
                  <c:pt idx="33">
                    <c:v>2.60</c:v>
                  </c:pt>
                  <c:pt idx="34">
                    <c:v>2.80</c:v>
                  </c:pt>
                  <c:pt idx="35">
                    <c:v>3.00</c:v>
                  </c:pt>
                  <c:pt idx="36">
                    <c:v>3.20</c:v>
                  </c:pt>
                  <c:pt idx="37">
                    <c:v>3.40</c:v>
                  </c:pt>
                  <c:pt idx="38">
                    <c:v>3.60</c:v>
                  </c:pt>
                  <c:pt idx="39">
                    <c:v>3.80</c:v>
                  </c:pt>
                  <c:pt idx="40">
                    <c:v>4.00</c:v>
                  </c:pt>
                </c:lvl>
              </c:multiLvlStrCache>
            </c:multiLvlStrRef>
          </c:cat>
          <c:val>
            <c:numRef>
              <c:f>Sheet1!$B$2:$B$42</c:f>
              <c:numCache>
                <c:formatCode>General</c:formatCode>
                <c:ptCount val="41"/>
                <c:pt idx="0">
                  <c:v>0.01798620996209156</c:v>
                </c:pt>
                <c:pt idx="1">
                  <c:v>0.021881270936130476</c:v>
                </c:pt>
                <c:pt idx="2">
                  <c:v>0.026596993576865856</c:v>
                </c:pt>
                <c:pt idx="3">
                  <c:v>0.032295464698450516</c:v>
                </c:pt>
                <c:pt idx="4">
                  <c:v>0.039165722796764356</c:v>
                </c:pt>
                <c:pt idx="5">
                  <c:v>0.04742587317756678</c:v>
                </c:pt>
                <c:pt idx="6">
                  <c:v>0.057324175898868755</c:v>
                </c:pt>
                <c:pt idx="7">
                  <c:v>0.06913842034334682</c:v>
                </c:pt>
                <c:pt idx="8">
                  <c:v>0.08317269649392238</c:v>
                </c:pt>
                <c:pt idx="9">
                  <c:v>0.09975048911968513</c:v>
                </c:pt>
                <c:pt idx="10">
                  <c:v>0.11920292202211755</c:v>
                </c:pt>
                <c:pt idx="11">
                  <c:v>0.14185106490048777</c:v>
                </c:pt>
                <c:pt idx="12">
                  <c:v>0.16798161486607552</c:v>
                </c:pt>
                <c:pt idx="13">
                  <c:v>0.19781611144141825</c:v>
                </c:pt>
                <c:pt idx="14">
                  <c:v>0.23147521650098238</c:v>
                </c:pt>
                <c:pt idx="15">
                  <c:v>0.2689414213699951</c:v>
                </c:pt>
                <c:pt idx="16">
                  <c:v>0.31002551887238755</c:v>
                </c:pt>
                <c:pt idx="17">
                  <c:v>0.35434369377420455</c:v>
                </c:pt>
                <c:pt idx="18">
                  <c:v>0.401312339887548</c:v>
                </c:pt>
                <c:pt idx="19">
                  <c:v>0.45016600268752216</c:v>
                </c:pt>
                <c:pt idx="20">
                  <c:v>0.5</c:v>
                </c:pt>
                <c:pt idx="21">
                  <c:v>0.549833997312478</c:v>
                </c:pt>
                <c:pt idx="22">
                  <c:v>0.598687660112452</c:v>
                </c:pt>
                <c:pt idx="23">
                  <c:v>0.6456563062257954</c:v>
                </c:pt>
                <c:pt idx="24">
                  <c:v>0.6899744811276125</c:v>
                </c:pt>
                <c:pt idx="25">
                  <c:v>0.7310585786300049</c:v>
                </c:pt>
                <c:pt idx="26">
                  <c:v>0.7685247834990175</c:v>
                </c:pt>
                <c:pt idx="27">
                  <c:v>0.8021838885585817</c:v>
                </c:pt>
                <c:pt idx="28">
                  <c:v>0.8320183851339245</c:v>
                </c:pt>
                <c:pt idx="29">
                  <c:v>0.8581489350995123</c:v>
                </c:pt>
                <c:pt idx="30">
                  <c:v>0.8807970779778823</c:v>
                </c:pt>
                <c:pt idx="31">
                  <c:v>0.9002495108803148</c:v>
                </c:pt>
                <c:pt idx="32">
                  <c:v>0.9168273035060777</c:v>
                </c:pt>
                <c:pt idx="33">
                  <c:v>0.9308615796566533</c:v>
                </c:pt>
                <c:pt idx="34">
                  <c:v>0.9426758241011313</c:v>
                </c:pt>
                <c:pt idx="35">
                  <c:v>0.9525741268224334</c:v>
                </c:pt>
                <c:pt idx="36">
                  <c:v>0.9608342772032357</c:v>
                </c:pt>
                <c:pt idx="37">
                  <c:v>0.9677045353015494</c:v>
                </c:pt>
                <c:pt idx="38">
                  <c:v>0.973403006423134</c:v>
                </c:pt>
                <c:pt idx="39">
                  <c:v>0.9781187290638694</c:v>
                </c:pt>
                <c:pt idx="40">
                  <c:v>0.9820137900379085</c:v>
                </c:pt>
              </c:numCache>
            </c:numRef>
          </c:val>
          <c:smooth val="1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5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Sheet1!$A$2:$A$11</c:f>
              <c:multiLvlStrCache>
                <c:ptCount val="10"/>
                <c:lvl>
                  <c:pt idx="0">
                    <c:v>0–0.1</c:v>
                  </c:pt>
                  <c:pt idx="1">
                    <c:v>0.1–0.2</c:v>
                  </c:pt>
                  <c:pt idx="2">
                    <c:v>0.2–0.3</c:v>
                  </c:pt>
                  <c:pt idx="3">
                    <c:v>0.3–0.4</c:v>
                  </c:pt>
                  <c:pt idx="4">
                    <c:v>0.4–0.5</c:v>
                  </c:pt>
                  <c:pt idx="5">
                    <c:v>0.5–0.6</c:v>
                  </c:pt>
                  <c:pt idx="6">
                    <c:v>0.6–0.7</c:v>
                  </c:pt>
                  <c:pt idx="7">
                    <c:v>0.7–0.8</c:v>
                  </c:pt>
                  <c:pt idx="8">
                    <c:v>0.8–0.9</c:v>
                  </c:pt>
                  <c:pt idx="9">
                    <c:v>0.9–1.0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Sheet1!$A$2:$A$11</c:f>
              <c:multiLvlStrCache>
                <c:ptCount val="10"/>
                <c:lvl>
                  <c:pt idx="0">
                    <c:v>0–0.1</c:v>
                  </c:pt>
                  <c:pt idx="1">
                    <c:v>0.1–0.2</c:v>
                  </c:pt>
                  <c:pt idx="2">
                    <c:v>0.2–0.3</c:v>
                  </c:pt>
                  <c:pt idx="3">
                    <c:v>0.3–0.4</c:v>
                  </c:pt>
                  <c:pt idx="4">
                    <c:v>0.4–0.5</c:v>
                  </c:pt>
                  <c:pt idx="5">
                    <c:v>0.5–0.6</c:v>
                  </c:pt>
                  <c:pt idx="6">
                    <c:v>0.6–0.7</c:v>
                  </c:pt>
                  <c:pt idx="7">
                    <c:v>0.7–0.8</c:v>
                  </c:pt>
                  <c:pt idx="8">
                    <c:v>0.8–0.9</c:v>
                  </c:pt>
                  <c:pt idx="9">
                    <c:v>0.9–1.0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A2342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CRPS Loss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1.514157263998125</c:v>
                </c:pt>
                <c:pt idx="1">
                  <c:v>0.7977634217153793</c:v>
                </c:pt>
                <c:pt idx="2">
                  <c:v>0.5392656353762803</c:v>
                </c:pt>
                <c:pt idx="3">
                  <c:v>0.3986051694808233</c:v>
                </c:pt>
                <c:pt idx="4">
                  <c:v>0.3307744513325292</c:v>
                </c:pt>
                <c:pt idx="5">
                  <c:v>0.27867015282404733</c:v>
                </c:pt>
                <c:pt idx="6">
                  <c:v>0.25245043600005196</c:v>
                </c:pt>
                <c:pt idx="7">
                  <c:v>0.21373948957675504</c:v>
                </c:pt>
                <c:pt idx="8">
                  <c:v>0.19330779593470726</c:v>
                </c:pt>
                <c:pt idx="9">
                  <c:v>0.19765814529363757</c:v>
                </c:pt>
                <c:pt idx="10">
                  <c:v>0.1445137390710584</c:v>
                </c:pt>
                <c:pt idx="11">
                  <c:v>0.13533249444731876</c:v>
                </c:pt>
                <c:pt idx="12">
                  <c:v>0.16423450742472534</c:v>
                </c:pt>
                <c:pt idx="13">
                  <c:v>0.14844056181204904</c:v>
                </c:pt>
                <c:pt idx="14">
                  <c:v>0.1224459192600512</c:v>
                </c:pt>
                <c:pt idx="15">
                  <c:v>0.09875108432086079</c:v>
                </c:pt>
                <c:pt idx="16">
                  <c:v>0.09710205886409357</c:v>
                </c:pt>
                <c:pt idx="17">
                  <c:v>0.1126567957967794</c:v>
                </c:pt>
                <c:pt idx="18">
                  <c:v>0.12310168668803409</c:v>
                </c:pt>
                <c:pt idx="19">
                  <c:v>0.09676964942545818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NLL Loss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1.8029264724560348</c:v>
                </c:pt>
                <c:pt idx="1">
                  <c:v>0.9532249724898229</c:v>
                </c:pt>
                <c:pt idx="2">
                  <c:v>0.6194518356840039</c:v>
                </c:pt>
                <c:pt idx="3">
                  <c:v>0.46792475932025557</c:v>
                </c:pt>
                <c:pt idx="4">
                  <c:v>0.4053547015514859</c:v>
                </c:pt>
                <c:pt idx="5">
                  <c:v>0.33916087508954584</c:v>
                </c:pt>
                <c:pt idx="6">
                  <c:v>0.2891825442776734</c:v>
                </c:pt>
                <c:pt idx="7">
                  <c:v>0.2783830389859309</c:v>
                </c:pt>
                <c:pt idx="8">
                  <c:v>0.20398779734382538</c:v>
                </c:pt>
                <c:pt idx="9">
                  <c:v>0.18941409484286412</c:v>
                </c:pt>
                <c:pt idx="10">
                  <c:v>0.18545170934015295</c:v>
                </c:pt>
                <c:pt idx="11">
                  <c:v>0.18779534218325677</c:v>
                </c:pt>
                <c:pt idx="12">
                  <c:v>0.19195947109160336</c:v>
                </c:pt>
                <c:pt idx="13">
                  <c:v>0.1442706985660296</c:v>
                </c:pt>
                <c:pt idx="14">
                  <c:v>0.1774051832313534</c:v>
                </c:pt>
                <c:pt idx="15">
                  <c:v>0.16680190314493185</c:v>
                </c:pt>
                <c:pt idx="16">
                  <c:v>0.11965865882539914</c:v>
                </c:pt>
                <c:pt idx="17">
                  <c:v>0.1185292547142777</c:v>
                </c:pt>
                <c:pt idx="18">
                  <c:v>0.14290709671696672</c:v>
                </c:pt>
                <c:pt idx="19">
                  <c:v>0.12266927031581154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2.302926472456034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A2342"/>
            </a:solidFill>
            <a:ln w="25400" cap="flat">
              <a:solidFill>
                <a:srgbClr val="0A234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A2342"/>
              </a:solidFill>
              <a:ln w="9525" cap="flat">
                <a:solidFill>
                  <a:srgbClr val="0A234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</c:v>
                </c:pt>
                <c:pt idx="1">
                  <c:v>20.9</c:v>
                </c:pt>
                <c:pt idx="2">
                  <c:v>21.6</c:v>
                </c:pt>
                <c:pt idx="3">
                  <c:v>22.4</c:v>
                </c:pt>
                <c:pt idx="4">
                  <c:v>23.1</c:v>
                </c:pt>
                <c:pt idx="5">
                  <c:v>21.7</c:v>
                </c:pt>
                <c:pt idx="6">
                  <c:v>22.9</c:v>
                </c:pt>
                <c:pt idx="7">
                  <c:v>22.3</c:v>
                </c:pt>
                <c:pt idx="8">
                  <c:v>23</c:v>
                </c:pt>
                <c:pt idx="9">
                  <c:v>23.6</c:v>
                </c:pt>
                <c:pt idx="10">
                  <c:v>24.2</c:v>
                </c:pt>
                <c:pt idx="11">
                  <c:v>24.8</c:v>
                </c:pt>
                <c:pt idx="12">
                  <c:v>25</c:v>
                </c:pt>
                <c:pt idx="13">
                  <c:v>25.1</c:v>
                </c:pt>
                <c:pt idx="14">
                  <c:v>25.4</c:v>
                </c:pt>
                <c:pt idx="15">
                  <c:v>26</c:v>
                </c:pt>
                <c:pt idx="16">
                  <c:v>26.4</c:v>
                </c:pt>
                <c:pt idx="17">
                  <c:v>26.1</c:v>
                </c:pt>
                <c:pt idx="18">
                  <c:v>26.5</c:v>
                </c:pt>
                <c:pt idx="19">
                  <c:v>26.8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20.89322682970989</c:v>
                </c:pt>
                <c:pt idx="1">
                  <c:v>20.694298880694653</c:v>
                </c:pt>
                <c:pt idx="2">
                  <c:v>21.70525036159927</c:v>
                </c:pt>
                <c:pt idx="3">
                  <c:v>22.15181118483307</c:v>
                </c:pt>
                <c:pt idx="4">
                  <c:v>23.201186753891513</c:v>
                </c:pt>
                <c:pt idx="5">
                  <c:v>21.612061863078836</c:v>
                </c:pt>
                <c:pt idx="6">
                  <c:v>22.7975218335841</c:v>
                </c:pt>
                <c:pt idx="7">
                  <c:v>22.183021972467103</c:v>
                </c:pt>
                <c:pt idx="8">
                  <c:v>22.772872031704004</c:v>
                </c:pt>
                <c:pt idx="9">
                  <c:v>23.548497543591463</c:v>
                </c:pt>
                <c:pt idx="10">
                  <c:v>24.026901989358816</c:v>
                </c:pt>
                <c:pt idx="11">
                  <c:v>24.92862131072716</c:v>
                </c:pt>
                <c:pt idx="12">
                  <c:v>25.03760221362426</c:v>
                </c:pt>
                <c:pt idx="13">
                  <c:v>24.97664288708516</c:v>
                </c:pt>
                <c:pt idx="14">
                  <c:v>25.626142592814826</c:v>
                </c:pt>
                <c:pt idx="15">
                  <c:v>25.819780443014434</c:v>
                </c:pt>
                <c:pt idx="16">
                  <c:v>26.442888001895078</c:v>
                </c:pt>
                <c:pt idx="17">
                  <c:v>26.248809223086383</c:v>
                </c:pt>
                <c:pt idx="18">
                  <c:v>26.50483130564385</c:v>
                </c:pt>
                <c:pt idx="19">
                  <c:v>26.951059062014828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22.295765466180814</c:v>
                </c:pt>
                <c:pt idx="1">
                  <c:v>22.15758045101107</c:v>
                </c:pt>
                <c:pt idx="2">
                  <c:v>23.136654691189097</c:v>
                </c:pt>
                <c:pt idx="3">
                  <c:v>23.658075790212713</c:v>
                </c:pt>
                <c:pt idx="4">
                  <c:v>24.485167413086106</c:v>
                </c:pt>
                <c:pt idx="5">
                  <c:v>23.000000223500788</c:v>
                </c:pt>
                <c:pt idx="6">
                  <c:v>24.272254374724724</c:v>
                </c:pt>
                <c:pt idx="7">
                  <c:v>23.449932438513457</c:v>
                </c:pt>
                <c:pt idx="8">
                  <c:v>24.1047990404936</c:v>
                </c:pt>
                <c:pt idx="9">
                  <c:v>24.956344475662245</c:v>
                </c:pt>
                <c:pt idx="10">
                  <c:v>25.318419994314073</c:v>
                </c:pt>
                <c:pt idx="11">
                  <c:v>26.155790612248573</c:v>
                </c:pt>
                <c:pt idx="12">
                  <c:v>26.322960192156813</c:v>
                </c:pt>
                <c:pt idx="13">
                  <c:v>26.36951780039748</c:v>
                </c:pt>
                <c:pt idx="14">
                  <c:v>27.010083254000588</c:v>
                </c:pt>
                <c:pt idx="15">
                  <c:v>27.181216250336707</c:v>
                </c:pt>
                <c:pt idx="16">
                  <c:v>27.778735800096698</c:v>
                </c:pt>
                <c:pt idx="17">
                  <c:v>27.584470095743185</c:v>
                </c:pt>
                <c:pt idx="18">
                  <c:v>28.044782389271937</c:v>
                </c:pt>
                <c:pt idx="19">
                  <c:v>28.334130717802637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19.490688193238963</c:v>
                </c:pt>
                <c:pt idx="1">
                  <c:v>19.231017310378235</c:v>
                </c:pt>
                <c:pt idx="2">
                  <c:v>20.27384603200944</c:v>
                </c:pt>
                <c:pt idx="3">
                  <c:v>20.645546579453423</c:v>
                </c:pt>
                <c:pt idx="4">
                  <c:v>21.91720609469692</c:v>
                </c:pt>
                <c:pt idx="5">
                  <c:v>20.224123502656884</c:v>
                </c:pt>
                <c:pt idx="6">
                  <c:v>21.322789292443474</c:v>
                </c:pt>
                <c:pt idx="7">
                  <c:v>20.916111506420748</c:v>
                </c:pt>
                <c:pt idx="8">
                  <c:v>21.44094502291441</c:v>
                </c:pt>
                <c:pt idx="9">
                  <c:v>22.14065061152068</c:v>
                </c:pt>
                <c:pt idx="10">
                  <c:v>22.73538398440356</c:v>
                </c:pt>
                <c:pt idx="11">
                  <c:v>23.701452009205745</c:v>
                </c:pt>
                <c:pt idx="12">
                  <c:v>23.75224423509171</c:v>
                </c:pt>
                <c:pt idx="13">
                  <c:v>23.583767973772837</c:v>
                </c:pt>
                <c:pt idx="14">
                  <c:v>24.242201931629065</c:v>
                </c:pt>
                <c:pt idx="15">
                  <c:v>24.45834463569216</c:v>
                </c:pt>
                <c:pt idx="16">
                  <c:v>25.107040203693458</c:v>
                </c:pt>
                <c:pt idx="17">
                  <c:v>24.91314835042958</c:v>
                </c:pt>
                <c:pt idx="18">
                  <c:v>24.964880222015765</c:v>
                </c:pt>
                <c:pt idx="19">
                  <c:v>25.56798740622702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0"/>
          <c:min val="18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 CRPS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1.206887971704842</c:v>
                </c:pt>
                <c:pt idx="1">
                  <c:v>0.6207988250377505</c:v>
                </c:pt>
                <c:pt idx="2">
                  <c:v>0.42014791056956974</c:v>
                </c:pt>
                <c:pt idx="3">
                  <c:v>0.3200673676515543</c:v>
                </c:pt>
                <c:pt idx="4">
                  <c:v>0.2480401084427285</c:v>
                </c:pt>
                <c:pt idx="5">
                  <c:v>0.207274271795139</c:v>
                </c:pt>
                <c:pt idx="6">
                  <c:v>0.18242114428472497</c:v>
                </c:pt>
                <c:pt idx="7">
                  <c:v>0.16063498815225324</c:v>
                </c:pt>
                <c:pt idx="8">
                  <c:v>0.15309985276339128</c:v>
                </c:pt>
                <c:pt idx="9">
                  <c:v>0.13958139885287424</c:v>
                </c:pt>
                <c:pt idx="10">
                  <c:v>0.12221627923162634</c:v>
                </c:pt>
                <c:pt idx="11">
                  <c:v>0.11716529108656887</c:v>
                </c:pt>
                <c:pt idx="12">
                  <c:v>0.11207762300017722</c:v>
                </c:pt>
                <c:pt idx="13">
                  <c:v>0.08578134890752251</c:v>
                </c:pt>
                <c:pt idx="14">
                  <c:v>0.10879243504602377</c:v>
                </c:pt>
                <c:pt idx="15">
                  <c:v>0.09477083575338813</c:v>
                </c:pt>
                <c:pt idx="16">
                  <c:v>0.08714792486470917</c:v>
                </c:pt>
                <c:pt idx="17">
                  <c:v>0.08854507589346997</c:v>
                </c:pt>
                <c:pt idx="18">
                  <c:v>0.0777770614468719</c:v>
                </c:pt>
                <c:pt idx="19">
                  <c:v>0.06442375978180251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 CRPS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0.9558738682401772</c:v>
                </c:pt>
                <c:pt idx="1">
                  <c:v>0.5634121686251881</c:v>
                </c:pt>
                <c:pt idx="2">
                  <c:v>0.40194723862936793</c:v>
                </c:pt>
                <c:pt idx="3">
                  <c:v>0.3354078931814122</c:v>
                </c:pt>
                <c:pt idx="4">
                  <c:v>0.25714379996782305</c:v>
                </c:pt>
                <c:pt idx="5">
                  <c:v>0.24662284846280075</c:v>
                </c:pt>
                <c:pt idx="6">
                  <c:v>0.2156266487281619</c:v>
                </c:pt>
                <c:pt idx="7">
                  <c:v>0.19258063249060844</c:v>
                </c:pt>
                <c:pt idx="8">
                  <c:v>0.1646543278296495</c:v>
                </c:pt>
                <c:pt idx="9">
                  <c:v>0.16390415568008385</c:v>
                </c:pt>
                <c:pt idx="10">
                  <c:v>0.1265288485938758</c:v>
                </c:pt>
                <c:pt idx="11">
                  <c:v>0.1309351255481155</c:v>
                </c:pt>
                <c:pt idx="12">
                  <c:v>0.10754898767167749</c:v>
                </c:pt>
                <c:pt idx="13">
                  <c:v>0.1328247817773147</c:v>
                </c:pt>
                <c:pt idx="14">
                  <c:v>0.11141878381850132</c:v>
                </c:pt>
                <c:pt idx="15">
                  <c:v>0.09077691679928658</c:v>
                </c:pt>
                <c:pt idx="16">
                  <c:v>0.10294014066721997</c:v>
                </c:pt>
                <c:pt idx="17">
                  <c:v>0.11177791963890527</c:v>
                </c:pt>
                <c:pt idx="18">
                  <c:v>0.0875991151988069</c:v>
                </c:pt>
                <c:pt idx="19">
                  <c:v>0.10603726439749889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45587386824017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rgbClr val="0A2342"/>
            </a:solidFill>
            <a:ln w="25400" cap="flat">
              <a:solidFill>
                <a:srgbClr val="0A2342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A2342"/>
              </a:solidFill>
              <a:ln w="9525" cap="flat">
                <a:solidFill>
                  <a:srgbClr val="0A2342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3.2</c:v>
                </c:pt>
                <c:pt idx="1">
                  <c:v>4.5</c:v>
                </c:pt>
                <c:pt idx="2">
                  <c:v>5</c:v>
                </c:pt>
                <c:pt idx="3">
                  <c:v>4.8</c:v>
                </c:pt>
                <c:pt idx="4">
                  <c:v>5.6</c:v>
                </c:pt>
                <c:pt idx="5">
                  <c:v>4</c:v>
                </c:pt>
                <c:pt idx="6">
                  <c:v>4.3</c:v>
                </c:pt>
                <c:pt idx="7">
                  <c:v>3.9</c:v>
                </c:pt>
                <c:pt idx="8">
                  <c:v>4.1</c:v>
                </c:pt>
                <c:pt idx="9">
                  <c:v>4</c:v>
                </c:pt>
                <c:pt idx="10">
                  <c:v>3.6</c:v>
                </c:pt>
                <c:pt idx="11">
                  <c:v>3.8</c:v>
                </c:pt>
                <c:pt idx="12">
                  <c:v>3.9</c:v>
                </c:pt>
                <c:pt idx="13">
                  <c:v>4.2</c:v>
                </c:pt>
                <c:pt idx="14">
                  <c:v>4.7</c:v>
                </c:pt>
                <c:pt idx="15">
                  <c:v>5.1</c:v>
                </c:pt>
                <c:pt idx="16">
                  <c:v>5.4</c:v>
                </c:pt>
                <c:pt idx="17">
                  <c:v>5</c:v>
                </c:pt>
                <c:pt idx="18">
                  <c:v>4.6</c:v>
                </c:pt>
                <c:pt idx="19">
                  <c:v>4.3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Mean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3.1835406460868367</c:v>
                </c:pt>
                <c:pt idx="1">
                  <c:v>4.522602703449273</c:v>
                </c:pt>
                <c:pt idx="2">
                  <c:v>4.987533399818356</c:v>
                </c:pt>
                <c:pt idx="3">
                  <c:v>4.796138534689643</c:v>
                </c:pt>
                <c:pt idx="4">
                  <c:v>5.690992895369743</c:v>
                </c:pt>
                <c:pt idx="5">
                  <c:v>3.8811177970297566</c:v>
                </c:pt>
                <c:pt idx="6">
                  <c:v>4.245965845342353</c:v>
                </c:pt>
                <c:pt idx="7">
                  <c:v>3.913193097734587</c:v>
                </c:pt>
                <c:pt idx="8">
                  <c:v>4.106093455792865</c:v>
                </c:pt>
                <c:pt idx="9">
                  <c:v>3.999103800389125</c:v>
                </c:pt>
                <c:pt idx="10">
                  <c:v>3.6525738122164766</c:v>
                </c:pt>
                <c:pt idx="11">
                  <c:v>3.8933197060964124</c:v>
                </c:pt>
                <c:pt idx="12">
                  <c:v>4.044094512454751</c:v>
                </c:pt>
                <c:pt idx="13">
                  <c:v>4.106874276028025</c:v>
                </c:pt>
                <c:pt idx="14">
                  <c:v>4.662497732067865</c:v>
                </c:pt>
                <c:pt idx="15">
                  <c:v>5.236468420226545</c:v>
                </c:pt>
                <c:pt idx="16">
                  <c:v>5.370637564755549</c:v>
                </c:pt>
                <c:pt idx="17">
                  <c:v>5.1057341200393624</c:v>
                </c:pt>
                <c:pt idx="18">
                  <c:v>4.512521488811425</c:v>
                </c:pt>
                <c:pt idx="19">
                  <c:v>4.3920765208934744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Upper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5.176508264338073</c:v>
                </c:pt>
                <c:pt idx="1">
                  <c:v>6.295110377210841</c:v>
                </c:pt>
                <c:pt idx="2">
                  <c:v>7.091697671614801</c:v>
                </c:pt>
                <c:pt idx="3">
                  <c:v>6.8812336660238325</c:v>
                </c:pt>
                <c:pt idx="4">
                  <c:v>7.9895423832789465</c:v>
                </c:pt>
                <c:pt idx="5">
                  <c:v>5.843745194688454</c:v>
                </c:pt>
                <c:pt idx="6">
                  <c:v>6.583864735950735</c:v>
                </c:pt>
                <c:pt idx="7">
                  <c:v>5.619475172807444</c:v>
                </c:pt>
                <c:pt idx="8">
                  <c:v>6.116835203757533</c:v>
                </c:pt>
                <c:pt idx="9">
                  <c:v>5.582899930259677</c:v>
                </c:pt>
                <c:pt idx="10">
                  <c:v>5.382845996336817</c:v>
                </c:pt>
                <c:pt idx="11">
                  <c:v>5.625136541293945</c:v>
                </c:pt>
                <c:pt idx="12">
                  <c:v>5.893485004510205</c:v>
                </c:pt>
                <c:pt idx="13">
                  <c:v>6.403650817079477</c:v>
                </c:pt>
                <c:pt idx="14">
                  <c:v>6.243742492814104</c:v>
                </c:pt>
                <c:pt idx="15">
                  <c:v>7.115423812741903</c:v>
                </c:pt>
                <c:pt idx="16">
                  <c:v>7.139440770592111</c:v>
                </c:pt>
                <c:pt idx="17">
                  <c:v>7.100978635671796</c:v>
                </c:pt>
                <c:pt idx="18">
                  <c:v>6.350289679099111</c:v>
                </c:pt>
                <c:pt idx="19">
                  <c:v>6.605693167169126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Lower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Sheet1!$E$2:$E$21</c:f>
              <c:numCache>
                <c:formatCode>General</c:formatCode>
                <c:ptCount val="20"/>
                <c:pt idx="0">
                  <c:v>1.1905730278356002</c:v>
                </c:pt>
                <c:pt idx="1">
                  <c:v>2.7500950296877043</c:v>
                </c:pt>
                <c:pt idx="2">
                  <c:v>2.8833691280219114</c:v>
                </c:pt>
                <c:pt idx="3">
                  <c:v>2.711043403355453</c:v>
                </c:pt>
                <c:pt idx="4">
                  <c:v>3.39244340746054</c:v>
                </c:pt>
                <c:pt idx="5">
                  <c:v>1.9184903993710596</c:v>
                </c:pt>
                <c:pt idx="6">
                  <c:v>1.9080669547339721</c:v>
                </c:pt>
                <c:pt idx="7">
                  <c:v>2.2069110226617297</c:v>
                </c:pt>
                <c:pt idx="8">
                  <c:v>2.095351707828198</c:v>
                </c:pt>
                <c:pt idx="9">
                  <c:v>2.4153076705185734</c:v>
                </c:pt>
                <c:pt idx="10">
                  <c:v>1.9223016280961363</c:v>
                </c:pt>
                <c:pt idx="11">
                  <c:v>2.1615028708988797</c:v>
                </c:pt>
                <c:pt idx="12">
                  <c:v>2.194704020399297</c:v>
                </c:pt>
                <c:pt idx="13">
                  <c:v>1.8100977349765723</c:v>
                </c:pt>
                <c:pt idx="14">
                  <c:v>3.081252971321626</c:v>
                </c:pt>
                <c:pt idx="15">
                  <c:v>3.357513027711186</c:v>
                </c:pt>
                <c:pt idx="16">
                  <c:v>3.601834358918988</c:v>
                </c:pt>
                <c:pt idx="17">
                  <c:v>3.1104896044069297</c:v>
                </c:pt>
                <c:pt idx="18">
                  <c:v>2.674753298523738</c:v>
                </c:pt>
                <c:pt idx="19">
                  <c:v>2.1784598746178228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9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7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Predicted</c:v>
                </c:pt>
              </c:strCache>
            </c:strRef>
          </c:tx>
          <c:spPr>
            <a:solidFill>
              <a:srgbClr val="3C6E71"/>
            </a:solidFill>
            <a:ln w="25400" cap="flat">
              <a:solidFill>
                <a:srgbClr val="3C6E7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3C6E71"/>
              </a:solidFill>
              <a:ln w="9525" cap="flat">
                <a:solidFill>
                  <a:srgbClr val="3C6E7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Sheet1!$A$2:$A$11</c:f>
              <c:multiLvlStrCache>
                <c:ptCount val="10"/>
                <c:lvl>
                  <c:pt idx="0">
                    <c:v>0–0.1</c:v>
                  </c:pt>
                  <c:pt idx="1">
                    <c:v>0.1–0.2</c:v>
                  </c:pt>
                  <c:pt idx="2">
                    <c:v>0.2–0.3</c:v>
                  </c:pt>
                  <c:pt idx="3">
                    <c:v>0.3–0.4</c:v>
                  </c:pt>
                  <c:pt idx="4">
                    <c:v>0.4–0.5</c:v>
                  </c:pt>
                  <c:pt idx="5">
                    <c:v>0.5–0.6</c:v>
                  </c:pt>
                  <c:pt idx="6">
                    <c:v>0.6–0.7</c:v>
                  </c:pt>
                  <c:pt idx="7">
                    <c:v>0.7–0.8</c:v>
                  </c:pt>
                  <c:pt idx="8">
                    <c:v>0.8–0.9</c:v>
                  </c:pt>
                  <c:pt idx="9">
                    <c:v>0.9–1.0</c:v>
                  </c:pt>
                </c:lvl>
              </c:multiLvlStrCache>
            </c:multiLvl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0.05</c:v>
                </c:pt>
                <c:pt idx="1">
                  <c:v>0.15</c:v>
                </c:pt>
                <c:pt idx="2">
                  <c:v>0.25</c:v>
                </c:pt>
                <c:pt idx="3">
                  <c:v>0.35</c:v>
                </c:pt>
                <c:pt idx="4">
                  <c:v>0.45</c:v>
                </c:pt>
                <c:pt idx="5">
                  <c:v>0.55</c:v>
                </c:pt>
                <c:pt idx="6">
                  <c:v>0.65</c:v>
                </c:pt>
                <c:pt idx="7">
                  <c:v>0.75</c:v>
                </c:pt>
                <c:pt idx="8">
                  <c:v>0.85</c:v>
                </c:pt>
                <c:pt idx="9">
                  <c:v>0.95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Observed</c:v>
                </c:pt>
              </c:strCache>
            </c:strRef>
          </c:tx>
          <c:spPr>
            <a:solidFill>
              <a:srgbClr val="284B63"/>
            </a:solidFill>
            <a:ln w="25400" cap="flat">
              <a:solidFill>
                <a:srgbClr val="284B63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284B63"/>
              </a:solidFill>
              <a:ln w="9525" cap="flat">
                <a:solidFill>
                  <a:srgbClr val="284B63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Sheet1!$A$2:$A$11</c:f>
              <c:multiLvlStrCache>
                <c:ptCount val="10"/>
                <c:lvl>
                  <c:pt idx="0">
                    <c:v>0–0.1</c:v>
                  </c:pt>
                  <c:pt idx="1">
                    <c:v>0.1–0.2</c:v>
                  </c:pt>
                  <c:pt idx="2">
                    <c:v>0.2–0.3</c:v>
                  </c:pt>
                  <c:pt idx="3">
                    <c:v>0.3–0.4</c:v>
                  </c:pt>
                  <c:pt idx="4">
                    <c:v>0.4–0.5</c:v>
                  </c:pt>
                  <c:pt idx="5">
                    <c:v>0.5–0.6</c:v>
                  </c:pt>
                  <c:pt idx="6">
                    <c:v>0.6–0.7</c:v>
                  </c:pt>
                  <c:pt idx="7">
                    <c:v>0.7–0.8</c:v>
                  </c:pt>
                  <c:pt idx="8">
                    <c:v>0.8–0.9</c:v>
                  </c:pt>
                  <c:pt idx="9">
                    <c:v>0.9–1.0</c:v>
                  </c:pt>
                </c:lvl>
              </c:multiLvlStrCache>
            </c:multiLvl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0.03</c:v>
                </c:pt>
                <c:pt idx="1">
                  <c:v>0.14</c:v>
                </c:pt>
                <c:pt idx="2">
                  <c:v>0.2</c:v>
                </c:pt>
                <c:pt idx="3">
                  <c:v>0.33</c:v>
                </c:pt>
                <c:pt idx="4">
                  <c:v>0.41</c:v>
                </c:pt>
                <c:pt idx="5">
                  <c:v>0.52</c:v>
                </c:pt>
                <c:pt idx="6">
                  <c:v>0.67</c:v>
                </c:pt>
                <c:pt idx="7">
                  <c:v>0.7</c:v>
                </c:pt>
                <c:pt idx="8">
                  <c:v>0.88</c:v>
                </c:pt>
                <c:pt idx="9">
                  <c:v>0.93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>
          <a:noFill/>
        </a:ln>
        <a:effectLst/>
      </c:spPr>
    </c:plotArea>
    <c:legend>
      <c:legendPos val="r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The%20logarithmic%20score%20is%20a,It%20is%20defined%20as" TargetMode="Externa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The%20quadratic%20scoring%20rule%20is,a%20strictly%20proper%20scoring%20rule" TargetMode="External"/><Relationship Id="rId2" Type="http://schemas.openxmlformats.org/officeDocument/2006/relationships/hyperlink" Target="https://en.wikipedia.org/wiki/Scoring_rule#:~:text=The%20logarithmic%20score%20is%20a,It%20is%20defined%20a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hyperlink" Target="https://en.wikipedia.org/wiki/Scoring_rule#:~:text=The%20logarithmic%20score%20is%20a,It%20is%20defined%20a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%5BImage%2098%3A%20,y%29%29%5E%7B2%7Ddx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The%20logarithmic%20score%20is%20a,It%20is%20defined%20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chart" Target="../charts/chart6.xml"/><Relationship Id="rId3" Type="http://schemas.openxmlformats.org/officeDocument/2006/relationships/hyperlink" Target="https://en.wikipedia.org/wiki/Scoring_rule#:~:text=%5BImage%2098%3A%20,y%29%29%5E%7B2%7Ddx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chart" Target="../charts/chart7.xml"/><Relationship Id="rId2" Type="http://schemas.openxmlformats.org/officeDocument/2006/relationships/chart" Target="../charts/chart8.xml"/><Relationship Id="rId3" Type="http://schemas.openxmlformats.org/officeDocument/2006/relationships/hyperlink" Target="https://en.wikipedia.org/wiki/Scoring_rule#:~:text=%5BImage%2098%3A%20,y%29%29%5E%7B2%7Ddx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chart" Target="../charts/chart9.xml"/><Relationship Id="rId2" Type="http://schemas.openxmlformats.org/officeDocument/2006/relationships/chart" Target="../charts/chart10.xml"/><Relationship Id="rId3" Type="http://schemas.openxmlformats.org/officeDocument/2006/relationships/hyperlink" Target="https://en.wikipedia.org/wiki/Scoring_rule#:~:text=In%20decision%20theory%20%2C%20a,or%20the%20%2076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chart" Target="../charts/chart13.xml"/><Relationship Id="rId2" Type="http://schemas.openxmlformats.org/officeDocument/2006/relationships/hyperlink" Target="https://en.wikipedia.org/wiki/Scoring_rule#:~:text=The%20logarithmic%20score%20is%20a,It%20is%20defined%20as" TargetMode="External"/><Relationship Id="rId3" Type="http://schemas.openxmlformats.org/officeDocument/2006/relationships/hyperlink" Target="https://en.wikipedia.org/wiki/Scoring_rule#:~:text=%5BImage%2098%3A%20,y%29%29%5E%7B2%7Ddx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chart" Target="../charts/chart14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5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chart" Target="../charts/chart16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The%20quadratic%20scoring%20rule%20is,a%20strictly%20proper%20scoring%20rule" TargetMode="External"/><Relationship Id="rId2" Type="http://schemas.openxmlformats.org/officeDocument/2006/relationships/hyperlink" Target="https://en.wikipedia.org/wiki/Scoring_rule#:~:text=The%20logarithmic%20score%20is%20a,It%20is%20defined%20as" TargetMode="External"/><Relationship Id="rId3" Type="http://schemas.openxmlformats.org/officeDocument/2006/relationships/hyperlink" Target="https://en.wikipedia.org/wiki/Scoring_rule#:~:text=%5BImage%2098%3A%20,y%29%29%5E%7B2%7Ddx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7.xml"/></Relationships>
</file>

<file path=ppt/slides/_rels/slide28.xml.rels><?xml version='1.0' encoding='UTF-8' standalone='yes'?>
<Relationships xmlns="http://schemas.openxmlformats.org/package/2006/relationships"><Relationship Id="rId2" Type="http://schemas.openxmlformats.org/officeDocument/2006/relationships/hyperlink" Target="https://en.wikipedia.org/wiki/Scoring_rule#:~:text=The%20logarithmic%20score%20is%20a,It%20is%20defined%20as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8.xml"/><Relationship Id="rId6" Type="http://schemas.openxmlformats.org/officeDocument/2006/relationships/hyperlink" Target="https://en.wikipedia.org/wiki/Scoring_rule#:~:text=The%20quadratic%20scoring%20rule%20is,a%20strictly%20proper%20scoring%20rule" TargetMode="External"/><Relationship Id="rId7" Type="http://schemas.openxmlformats.org/officeDocument/2006/relationships/hyperlink" Target="https://en.wikipedia.org/wiki/Scoring_rule#:~:text=%5BImage%2098%3A%20,y%29%29%5E%7B2%7Ddx" TargetMode="Externa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en.wikipedia.org/wiki/Scoring_rule#:~:text=In%20decision%20theory%20%2C%20a,or%20the%20%2076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In%20decision%20theory%20%2C%20a,or%20the%20%2076" TargetMode="External"/><Relationship Id="rId2" Type="http://schemas.openxmlformats.org/officeDocument/2006/relationships/hyperlink" Target="https://en.wikipedia.org/wiki/Scoring_rule#:~:text=The%20quadratic%20scoring%20rule%20is,a%20strictly%20proper%20scoring%20rule" TargetMode="External"/><Relationship Id="rId3" Type="http://schemas.openxmlformats.org/officeDocument/2006/relationships/hyperlink" Target="https://en.wikipedia.org/wiki/Scoring_rule#:~:text=The%20logarithmic%20score%20is%20a,It%20is%20defined%20as" TargetMode="External"/><Relationship Id="rId4" Type="http://schemas.openxmlformats.org/officeDocument/2006/relationships/hyperlink" Target="https://en.wikipedia.org/wiki/Scoring_rule#:~:text=%5BImage%2098%3A%20,y%29%29%5E%7B2%7Ddx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hyperlink" Target="https://en.wikipedia.org/wiki/Scoring_rule#:~:text=The%20quadratic%20scoring%20rule%20is,a%20strictly%20proper%20scoring%20rule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The%20logarithmic%20score%20is%20a,It%20is%20defined%20a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hyperlink" Target="https://en.wikipedia.org/wiki/Scoring_rule#:~:text=%5BImage%2098%3A%20,y%29%29%5E%7B2%7Ddx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en.wikipedia.org/wiki/Scoring_rule#:~:text=%5BImage%2098%3A%20,y%29%29%5E%7B2%7Ddx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hyperlink" Target="https://en.wikipedia.org/wiki/Scoring_rule#:~:text=In%20decision%20theory%20%2C%20a,or%20the%20%2076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7fa0670e-06b4-4d52-b01c-439b39ed315f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>
              <a:alpha val="70000"/>
            </a:srgbClr>
          </a:solidFill>
          <a:ln w="12700">
            <a:solidFill>
              <a:srgbClr val="FFFFFF"/>
            </a:solidFill>
            <a:prstDash val="solid"/>
          </a:ln>
        </p:spPr>
        <p:txBody>
          <a:bodyPr/>
          <a:p/>
        </p:txBody>
      </p:sp>
      <p:sp>
        <p:nvSpPr>
          <p:cNvPr id="4" name="Text 1"/>
          <p:cNvSpPr/>
          <p:nvPr/>
        </p:nvSpPr>
        <p:spPr>
          <a:xfrm>
            <a:off x="457200" y="164592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0A2342"/>
                </a:solidFill>
              </a:rPr>
              <a:t>Probabilistic Weather Forecasting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57200" y="27432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C6E71"/>
                </a:solidFill>
              </a:rPr>
              <a:t>CNNs &amp; LSTMs with Proper Scoring Rules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457200" y="40233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Advanced Weather Forecasting Lecture Series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CNN Architecture for Probabilistic Forecasting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828800" cy="548640"/>
          </a:xfrm>
          <a:prstGeom prst="roundRect">
            <a:avLst>
              <a:gd name="adj" fmla="val 8333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457200" y="109728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Input</a:t>
            </a:r>
            <a:endParaRPr lang="en-US" sz="1000" dirty="0"/>
          </a:p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series</a:t>
            </a:r>
            <a:endParaRPr lang="en-US" sz="1000" dirty="0"/>
          </a:p>
        </p:txBody>
      </p:sp>
      <p:sp>
        <p:nvSpPr>
          <p:cNvPr id="5" name="Shape 3"/>
          <p:cNvSpPr/>
          <p:nvPr/>
        </p:nvSpPr>
        <p:spPr>
          <a:xfrm>
            <a:off x="2286000" y="1280160"/>
            <a:ext cx="457200" cy="18288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834640" y="1097280"/>
            <a:ext cx="1463040" cy="548640"/>
          </a:xfrm>
          <a:prstGeom prst="roundRect">
            <a:avLst>
              <a:gd name="adj" fmla="val 8333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834640" y="10972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Conv</a:t>
            </a:r>
            <a:endParaRPr lang="en-US" sz="1000" dirty="0"/>
          </a:p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filters</a:t>
            </a:r>
            <a:endParaRPr lang="en-US" sz="1000" dirty="0"/>
          </a:p>
        </p:txBody>
      </p:sp>
      <p:sp>
        <p:nvSpPr>
          <p:cNvPr id="8" name="Shape 6"/>
          <p:cNvSpPr/>
          <p:nvPr/>
        </p:nvSpPr>
        <p:spPr>
          <a:xfrm>
            <a:off x="4297680" y="1280160"/>
            <a:ext cx="457200" cy="18288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4846320" y="1097280"/>
            <a:ext cx="1463040" cy="548640"/>
          </a:xfrm>
          <a:prstGeom prst="roundRect">
            <a:avLst>
              <a:gd name="adj" fmla="val 8333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4846320" y="1097280"/>
            <a:ext cx="146304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Pooling</a:t>
            </a:r>
            <a:endParaRPr lang="en-US" sz="1000" dirty="0"/>
          </a:p>
        </p:txBody>
      </p:sp>
      <p:sp>
        <p:nvSpPr>
          <p:cNvPr id="11" name="Shape 9"/>
          <p:cNvSpPr/>
          <p:nvPr/>
        </p:nvSpPr>
        <p:spPr>
          <a:xfrm>
            <a:off x="6309360" y="1280160"/>
            <a:ext cx="457200" cy="18288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6858000" y="1097280"/>
            <a:ext cx="1828800" cy="548640"/>
          </a:xfrm>
          <a:prstGeom prst="roundRect">
            <a:avLst>
              <a:gd name="adj" fmla="val 8333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6858000" y="1097280"/>
            <a:ext cx="1828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Dense→</a:t>
            </a:r>
            <a:endParaRPr lang="en-US" sz="1000" dirty="0"/>
          </a:p>
          <a:p>
            <a:pPr algn="ctr" indent="0" marL="0">
              <a:buNone/>
            </a:pPr>
            <a:r>
              <a:rPr lang="en-US" sz="1000" dirty="0">
                <a:solidFill>
                  <a:srgbClr val="FFFFFF"/>
                </a:solidFill>
              </a:rPr>
              <a:t>mu, sigma</a:t>
            </a:r>
            <a:endParaRPr lang="en-US" sz="1000" dirty="0"/>
          </a:p>
        </p:txBody>
      </p:sp>
      <p:sp>
        <p:nvSpPr>
          <p:cNvPr id="14" name="Text 12"/>
          <p:cNvSpPr/>
          <p:nvPr/>
        </p:nvSpPr>
        <p:spPr>
          <a:xfrm>
            <a:off x="457200" y="2103120"/>
            <a:ext cx="484632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1D CNNs learn local temporal patterns in weather sequences.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Final dense layer outputs parameters of a probability distribution (e.g., mean and variance of a Gaussian).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Loss functions built from scoring rules train the network to produce calibrated distributions.
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Probabilistic Output Layers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0584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Parameterize output distribution using neural network.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For Gaussian outputs: network outputs mu and log sigma → sigma = exp(log sigma).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NLL loss = 0.5 ((y−mu)/sigma)^2 + ln sigma + const.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CRPS loss can be computed in closed form for Gaussian distributions.
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212080" y="914400"/>
            <a:ext cx="3931920" cy="2286000"/>
          </a:xfrm>
          <a:prstGeom prst="roundRect">
            <a:avLst>
              <a:gd name="adj" fmla="val 2000"/>
            </a:avLst>
          </a:prstGeom>
          <a:solidFill>
            <a:srgbClr val="F2F5F7"/>
          </a:solidFill>
          <a:ln w="12700">
            <a:solidFill>
              <a:srgbClr val="F2F5F7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257800" y="1097280"/>
            <a:ext cx="384048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0A2342"/>
                </a:solidFill>
              </a:rPr>
              <a:t>mu = f(x; theta)
</a:t>
            </a:r>
            <a:pPr algn="l" indent="0" marL="0">
              <a:buNone/>
            </a:pPr>
            <a:r>
              <a:rPr lang="en-US" sz="1400" b="1" dirty="0">
                <a:solidFill>
                  <a:srgbClr val="0A2342"/>
                </a:solidFill>
              </a:rPr>
              <a:t>sigma = exp(g(x; theta))
</a:t>
            </a:r>
            <a:pPr algn="l" indent="0" marL="0">
              <a:buNone/>
            </a:pPr>
            <a:r>
              <a:rPr lang="en-US" sz="1200" dirty="0">
                <a:solidFill>
                  <a:srgbClr val="3C6E71"/>
                </a:solidFill>
              </a:rPr>
              <a:t>NLL(mu,sigma) = 0.5 ((y−mu)/sigma)^2 + ln sigma + const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[3]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Numeric Examples: Brier &amp; Log Scores</a:t>
            </a:r>
            <a:endParaRPr lang="en-US" sz="2400" dirty="0"/>
          </a:p>
        </p:txBody>
      </p:sp>
      <p:graphicFrame>
        <p:nvGraphicFramePr>
          <p:cNvPr id="1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41148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1097280"/>
                <a:gridCol w="731520"/>
                <a:gridCol w="137160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Forecast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p (Rain)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(y−p)^2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0.040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0.7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0.090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F3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0.4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0.160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F4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0.9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0.010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846320" y="914400"/>
          <a:ext cx="41148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137160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mu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sigma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NLL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0.891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310896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Compare how different scoring rules penalize forecasts in a simple setting.</a:t>
            </a:r>
            <a:endParaRPr lang="en-US" sz="1200" dirty="0"/>
          </a:p>
        </p:txBody>
      </p:sp>
      <p:sp>
        <p:nvSpPr>
          <p:cNvPr id="6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LSTM Architecture for Probabilistic Forecasting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097280"/>
            <a:ext cx="1280160" cy="731520"/>
          </a:xfrm>
          <a:prstGeom prst="roundRect">
            <a:avLst>
              <a:gd name="adj" fmla="val 6250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457200" y="1097280"/>
            <a:ext cx="12801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FFFF"/>
                </a:solidFill>
              </a:rPr>
              <a:t>LSTM</a:t>
            </a:r>
            <a:endParaRPr lang="en-US" sz="800" dirty="0"/>
          </a:p>
        </p:txBody>
      </p:sp>
      <p:sp>
        <p:nvSpPr>
          <p:cNvPr id="5" name="Shape 3"/>
          <p:cNvSpPr/>
          <p:nvPr/>
        </p:nvSpPr>
        <p:spPr>
          <a:xfrm>
            <a:off x="1737360" y="1417320"/>
            <a:ext cx="274320" cy="9144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2011680" y="1097280"/>
            <a:ext cx="1280160" cy="731520"/>
          </a:xfrm>
          <a:prstGeom prst="roundRect">
            <a:avLst>
              <a:gd name="adj" fmla="val 6250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2011680" y="1097280"/>
            <a:ext cx="12801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FFFF"/>
                </a:solidFill>
              </a:rPr>
              <a:t>LSTM</a:t>
            </a:r>
            <a:endParaRPr lang="en-US" sz="800" dirty="0"/>
          </a:p>
        </p:txBody>
      </p:sp>
      <p:sp>
        <p:nvSpPr>
          <p:cNvPr id="8" name="Shape 6"/>
          <p:cNvSpPr/>
          <p:nvPr/>
        </p:nvSpPr>
        <p:spPr>
          <a:xfrm>
            <a:off x="3291840" y="1417320"/>
            <a:ext cx="274320" cy="9144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3566160" y="1097280"/>
            <a:ext cx="1280160" cy="731520"/>
          </a:xfrm>
          <a:prstGeom prst="roundRect">
            <a:avLst>
              <a:gd name="adj" fmla="val 6250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0" name="Text 8"/>
          <p:cNvSpPr/>
          <p:nvPr/>
        </p:nvSpPr>
        <p:spPr>
          <a:xfrm>
            <a:off x="3566160" y="1097280"/>
            <a:ext cx="12801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FFFF"/>
                </a:solidFill>
              </a:rPr>
              <a:t>LSTM</a:t>
            </a:r>
            <a:endParaRPr lang="en-US" sz="800" dirty="0"/>
          </a:p>
        </p:txBody>
      </p:sp>
      <p:sp>
        <p:nvSpPr>
          <p:cNvPr id="11" name="Shape 9"/>
          <p:cNvSpPr/>
          <p:nvPr/>
        </p:nvSpPr>
        <p:spPr>
          <a:xfrm>
            <a:off x="4846320" y="1417320"/>
            <a:ext cx="274320" cy="9144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2" name="Shape 10"/>
          <p:cNvSpPr/>
          <p:nvPr/>
        </p:nvSpPr>
        <p:spPr>
          <a:xfrm>
            <a:off x="5120640" y="1097280"/>
            <a:ext cx="1280160" cy="731520"/>
          </a:xfrm>
          <a:prstGeom prst="roundRect">
            <a:avLst>
              <a:gd name="adj" fmla="val 6250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3" name="Text 11"/>
          <p:cNvSpPr/>
          <p:nvPr/>
        </p:nvSpPr>
        <p:spPr>
          <a:xfrm>
            <a:off x="5120640" y="1097280"/>
            <a:ext cx="12801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FFFFFF"/>
                </a:solidFill>
              </a:rPr>
              <a:t>LSTM</a:t>
            </a:r>
            <a:endParaRPr lang="en-US" sz="800" dirty="0"/>
          </a:p>
        </p:txBody>
      </p:sp>
      <p:sp>
        <p:nvSpPr>
          <p:cNvPr id="14" name="Shape 12"/>
          <p:cNvSpPr/>
          <p:nvPr/>
        </p:nvSpPr>
        <p:spPr>
          <a:xfrm>
            <a:off x="6400800" y="1417320"/>
            <a:ext cx="457200" cy="91440"/>
          </a:xfrm>
          <a:prstGeom prst="rightArrow">
            <a:avLst/>
          </a:prstGeom>
          <a:solidFill>
            <a:srgbClr val="284B63"/>
          </a:solidFill>
          <a:ln w="1270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15" name="Shape 13"/>
          <p:cNvSpPr/>
          <p:nvPr/>
        </p:nvSpPr>
        <p:spPr>
          <a:xfrm>
            <a:off x="6675120" y="1097280"/>
            <a:ext cx="2011680" cy="731520"/>
          </a:xfrm>
          <a:prstGeom prst="roundRect">
            <a:avLst>
              <a:gd name="adj" fmla="val 6250"/>
            </a:avLst>
          </a:prstGeom>
          <a:solidFill>
            <a:srgbClr val="3C6E71"/>
          </a:solidFill>
          <a:ln w="12700">
            <a:solidFill>
              <a:srgbClr val="3C6E71"/>
            </a:solidFill>
            <a:prstDash val="solid"/>
          </a:ln>
        </p:spPr>
        <p:txBody>
          <a:bodyPr/>
          <a:p/>
        </p:txBody>
      </p:sp>
      <p:sp>
        <p:nvSpPr>
          <p:cNvPr id="16" name="Text 14"/>
          <p:cNvSpPr/>
          <p:nvPr/>
        </p:nvSpPr>
        <p:spPr>
          <a:xfrm>
            <a:off x="6675120" y="1097280"/>
            <a:ext cx="201168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</a:rPr>
              <a:t>Dense→</a:t>
            </a:r>
            <a:endParaRPr lang="en-US" sz="900" dirty="0"/>
          </a:p>
          <a:p>
            <a:pPr algn="ctr" indent="0" marL="0">
              <a:buNone/>
            </a:pPr>
            <a:r>
              <a:rPr lang="en-US" sz="900" dirty="0">
                <a:solidFill>
                  <a:srgbClr val="FFFFFF"/>
                </a:solidFill>
              </a:rPr>
              <a:t>mu, sigma</a:t>
            </a:r>
            <a:endParaRPr lang="en-US" sz="900" dirty="0"/>
          </a:p>
        </p:txBody>
      </p:sp>
      <p:sp>
        <p:nvSpPr>
          <p:cNvPr id="17" name="Text 15"/>
          <p:cNvSpPr/>
          <p:nvPr/>
        </p:nvSpPr>
        <p:spPr>
          <a:xfrm>
            <a:off x="457200" y="2286000"/>
            <a:ext cx="5029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LSTMs capture long‑range temporal dependencies via gated units.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Similar to CNNs, a dense head outputs distribution parameters (mu, sigma).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Use scoring rule‑based losses (NLL, CRPS) to train for calibrated forecasts.
</a:t>
            </a:r>
            <a:endParaRPr lang="en-US" sz="1200" dirty="0"/>
          </a:p>
        </p:txBody>
      </p:sp>
      <p:sp>
        <p:nvSpPr>
          <p:cNvPr id="18" name="Text 16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Manual Implementation (NumPy)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4297680" cy="2103120"/>
          </a:xfrm>
          <a:prstGeom prst="roundRect">
            <a:avLst>
              <a:gd name="adj" fmla="val 2174"/>
            </a:avLst>
          </a:prstGeom>
          <a:solidFill>
            <a:srgbClr val="F2F5F7"/>
          </a:solidFill>
          <a:ln w="12700">
            <a:solidFill>
              <a:srgbClr val="F2F5F7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960120"/>
            <a:ext cx="420624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x: batch of input sequences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y: batch of observations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theta: weights of CNN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epoch in range(E):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forward pass: compute mu, sigma from CNN(x, theta)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mu, sigma = cnn_forward(x, theta)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compute CRPS using closed form for Gaussian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loss = mean(crps_gaussian(mu, sigma, y))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backward pass: compute gradients dloss/dtheta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grad = cnn_backward(x, mu, sigma, y)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# update weights</a:t>
            </a:r>
            <a:endParaRPr lang="en-US" sz="900" dirty="0"/>
          </a:p>
          <a:p>
            <a:pPr indent="0" marL="0">
              <a:buNone/>
            </a:pPr>
            <a:r>
              <a:rPr lang="en-US" sz="90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theta = theta - alpha * grad</a:t>
            </a:r>
            <a:endParaRPr lang="en-US" sz="900" dirty="0"/>
          </a:p>
        </p:txBody>
      </p:sp>
      <p:sp>
        <p:nvSpPr>
          <p:cNvPr id="5" name="Text 3"/>
          <p:cNvSpPr/>
          <p:nvPr/>
        </p:nvSpPr>
        <p:spPr>
          <a:xfrm>
            <a:off x="4937760" y="914400"/>
            <a:ext cx="4206240" cy="21031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Define forward pass to output mu and sigma.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Use closed‑form CRPS loss for Gaussian outputs.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Compute gradients with respect to weights by backpropagation.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Update parameters using gradient descent.
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Framework Implementation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914400"/>
            <a:ext cx="4297680" cy="2560320"/>
          </a:xfrm>
          <a:prstGeom prst="roundRect">
            <a:avLst>
              <a:gd name="adj" fmla="val 1786"/>
            </a:avLst>
          </a:prstGeom>
          <a:solidFill>
            <a:srgbClr val="F2F5F7"/>
          </a:solidFill>
          <a:ln w="12700">
            <a:solidFill>
              <a:srgbClr val="F2F5F7"/>
            </a:solidFill>
            <a:prstDash val="solid"/>
          </a:ln>
        </p:spPr>
        <p:txBody>
          <a:bodyPr/>
          <a:p/>
        </p:txBody>
      </p:sp>
      <p:sp>
        <p:nvSpPr>
          <p:cNvPr id="4" name="Text 2"/>
          <p:cNvSpPr/>
          <p:nvPr/>
        </p:nvSpPr>
        <p:spPr>
          <a:xfrm>
            <a:off x="502920" y="960120"/>
            <a:ext cx="4206240" cy="2468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tensorflow as tf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inputs = tf.keras.Input(shape=(seq_len, n_features))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 = tf.keras.layers.Conv1D(32, kernel_size=3, activation='relu')(inputs)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x = tf.keras.layers.GlobalAveragePooling1D()(x)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mu = tf.keras.layers.Dense(1)(x)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log_sigma = tf.keras.layers.Dense(1)(x)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sigma = tf.exp(log_sigma)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neg_log_like = tf.reduce_mean(0.5 * ((y - mu)/sigma)**2 + tf.math.log(sigma))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 = tf.keras.Model(inputs, [mu, sigma])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model.add_loss(neg_log_like)</a:t>
            </a:r>
            <a:endParaRPr lang="en-US" sz="850" dirty="0"/>
          </a:p>
          <a:p>
            <a:pPr indent="0" marL="0">
              <a:buNone/>
            </a:pPr>
            <a:r>
              <a:rPr lang="en-US" sz="850" dirty="0">
                <a:solidFill>
                  <a:srgbClr val="0A2342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model.compile(optimizer='adam')</a:t>
            </a:r>
            <a:endParaRPr lang="en-US" sz="850" dirty="0"/>
          </a:p>
        </p:txBody>
      </p:sp>
      <p:sp>
        <p:nvSpPr>
          <p:cNvPr id="5" name="Text 3"/>
          <p:cNvSpPr/>
          <p:nvPr/>
        </p:nvSpPr>
        <p:spPr>
          <a:xfrm>
            <a:off x="4937760" y="914400"/>
            <a:ext cx="4206240" cy="2560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Use high‑level libraries (Keras, PyTorch) to build models.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Custom loss functions implement proper scoring rules (e.g., NLL, CRPS).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Add multiple outputs (mu, sigma) and compute loss explicitly.
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Training Results: Manual Models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914400"/>
          <a:ext cx="438912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291840"/>
            <a:ext cx="4389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Loss curves (manual models)</a:t>
            </a:r>
            <a:endParaRPr lang="en-US" sz="800" dirty="0"/>
          </a:p>
        </p:txBody>
      </p:sp>
      <p:graphicFrame>
        <p:nvGraphicFramePr>
          <p:cNvPr id="5" name="Chart 1" descr=""/>
          <p:cNvGraphicFramePr/>
          <p:nvPr/>
        </p:nvGraphicFramePr>
        <p:xfrm>
          <a:off x="5120640" y="914400"/>
          <a:ext cx="402336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5120640" y="3291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Predicted temperature distribution vs observations</a:t>
            </a:r>
            <a:endParaRPr lang="en-US" sz="800" dirty="0"/>
          </a:p>
        </p:txBody>
      </p:sp>
      <p:sp>
        <p:nvSpPr>
          <p:cNvPr id="7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Training Results: Framework Models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914400"/>
          <a:ext cx="438912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291840"/>
            <a:ext cx="4389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CRPS loss curves (framework)</a:t>
            </a:r>
            <a:endParaRPr lang="en-US" sz="800" dirty="0"/>
          </a:p>
        </p:txBody>
      </p:sp>
      <p:graphicFrame>
        <p:nvGraphicFramePr>
          <p:cNvPr id="5" name="Chart 1" descr=""/>
          <p:cNvGraphicFramePr/>
          <p:nvPr/>
        </p:nvGraphicFramePr>
        <p:xfrm>
          <a:off x="5120640" y="914400"/>
          <a:ext cx="402336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5120640" y="3291840"/>
            <a:ext cx="402336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Predicted rainfall distribution vs observations</a:t>
            </a:r>
            <a:endParaRPr lang="en-US" sz="800" dirty="0"/>
          </a:p>
        </p:txBody>
      </p:sp>
      <p:sp>
        <p:nvSpPr>
          <p:cNvPr id="7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Calibration Diagnostics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914400"/>
          <a:ext cx="438912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291840"/>
            <a:ext cx="438912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Reliability diagram</a:t>
            </a:r>
            <a:endParaRPr lang="en-US" sz="800" dirty="0"/>
          </a:p>
        </p:txBody>
      </p:sp>
      <p:graphicFrame>
        <p:nvGraphicFramePr>
          <p:cNvPr id="5" name="Chart 1" descr=""/>
          <p:cNvGraphicFramePr/>
          <p:nvPr/>
        </p:nvGraphicFramePr>
        <p:xfrm>
          <a:off x="4937760" y="914400"/>
          <a:ext cx="420624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 2"/>
          <p:cNvSpPr/>
          <p:nvPr/>
        </p:nvSpPr>
        <p:spPr>
          <a:xfrm>
            <a:off x="4937760" y="3291840"/>
            <a:ext cx="42062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PIT histogram</a:t>
            </a:r>
            <a:endParaRPr lang="en-US" sz="800" dirty="0"/>
          </a:p>
        </p:txBody>
      </p:sp>
      <p:sp>
        <p:nvSpPr>
          <p:cNvPr id="7" name="Text 3"/>
          <p:cNvSpPr/>
          <p:nvPr/>
        </p:nvSpPr>
        <p:spPr>
          <a:xfrm>
            <a:off x="457200" y="384048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Diagnostics help assess calibration (reliability) and distributional shape (PIT).</a:t>
            </a:r>
            <a:endParaRPr lang="en-US" sz="1200" dirty="0"/>
          </a:p>
        </p:txBody>
      </p:sp>
      <p:sp>
        <p:nvSpPr>
          <p:cNvPr id="8" name="Text 4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Ensembles &amp; Model Combination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029200" cy="21945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Averaging multiple models can improve calibration and sharpness.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Use ensembles of CNNs/LSTMs trained with different initialisations.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Alternatively combine deterministic models (mean forecasts) with probabilistic postprocessing (e.g., quantile regression).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1097280"/>
          <a:ext cx="3291840" cy="20116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669280" y="320040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Average CRPS (lower is better)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4178b8a0-df23-412a-8583-3d081520b5e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2057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840480" y="365760"/>
            <a:ext cx="50292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Lecture Outline</a:t>
            </a:r>
            <a:endParaRPr lang="en-US" sz="2400" dirty="0"/>
          </a:p>
        </p:txBody>
      </p:sp>
      <p:sp>
        <p:nvSpPr>
          <p:cNvPr id="4" name="Text 1"/>
          <p:cNvSpPr/>
          <p:nvPr/>
        </p:nvSpPr>
        <p:spPr>
          <a:xfrm>
            <a:off x="3749040" y="1188720"/>
            <a:ext cx="5212080" cy="32004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1. Motivation &amp; Calibration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2. Proper scoring rules: Brier, Log, CRPS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3. Calibration &amp; sharpness diagnostics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4. CNN architectures for probabilistic outputs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5. LSTM architectures for probabilistic outputs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6. Manual &amp; framework implementations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7. Training results &amp; calibration diagrams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8. Ensembles, hyperparameters &amp; variants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9. Applications &amp; best practices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A2342"/>
                </a:solidFill>
              </a:rPr>
              <a:t>10. Summary &amp; further reading</a:t>
            </a:r>
            <a:endParaRPr lang="en-US" sz="1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Hyperparameters &amp; Tuning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93776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Window size: number of past days fed into the network.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Network depth &amp; filters: number of convolutional layers and LSTM units.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Output distribution type: Gaussian, mixture, quantile regression.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Scoring rule: choose NLL, CRPS, or quantile loss depending on the application.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Learning rate &amp; regularisation: optimize using validation data.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914400"/>
          <a:ext cx="329184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669280" y="320040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Effect of mixture components on CRPS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Variants &amp; Advanced Models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84632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Mixture Density Networks (MDN): output mixture weights, means &amp; variances.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Quantile Regression Networks: output specific quantiles using pinball loss.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Generative models (GANs/VAEs): sample entire distributions.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Bayesian neural networks: place priors over weights to capture uncertainty.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914400"/>
          <a:ext cx="329184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669280" y="35661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Accuracy vs Calibration of variants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[3]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Applications in Weather Forecasting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0292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Temperature &amp; precipitation forecasting for energy demand.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Wind speed forecasts for renewable power integration.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Flood risk and extreme event prediction using tail‑focused distributions.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Ensemble postprocessing for numerical weather prediction models.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914400"/>
          <a:ext cx="329184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669280" y="35661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Forecast horizon with uncertainty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Limitations &amp; Challenges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93776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Heavy tails and extreme events are difficult to model accurately.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Probabilistic calibration may fail under distributional shift.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Computational cost of training CRPS/NLL losses for large models.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Interpretability and communicating probabilistic forecasts to stakeholders.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669280" y="1188720"/>
          <a:ext cx="329184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5669280" y="3566160"/>
            <a:ext cx="32918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Distribution tail probabilities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Best Practices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41248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Normalize inputs and standardise target variables.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Use early stopping and cross‑validation to prevent overfitting.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Evaluate with multiple scoring rules and calibration diagnostics.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Calibrate deterministic models using isotonic regression or Platt scaling when appropriate.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Communicate probabilistic forecasts with clear visualisations (intervals, fan charts, reliability diagrams).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A2342"/>
                </a:solidFill>
              </a:rPr>
              <a:t>Case Study: Probabilistic Forecast of Daily Temperature</a:t>
            </a:r>
            <a:endParaRPr lang="en-US" sz="22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914400"/>
          <a:ext cx="4389120" cy="256032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4937760" y="1097280"/>
            <a:ext cx="420624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Use a CNN trained with CRPS to forecast daily temperature.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Compare predicted mean and 95% interval against observations.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Evaluate calibration using reliability diagrams and PIT histograms.
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200" b="1" dirty="0">
                <a:solidFill>
                  <a:srgbClr val="0A2342"/>
                </a:solidFill>
              </a:rPr>
              <a:t>Comparison with LSTM &amp; Transformer Models</a:t>
            </a:r>
            <a:endParaRPr lang="en-US" sz="2200" dirty="0"/>
          </a:p>
        </p:txBody>
      </p:sp>
      <p:graphicFrame>
        <p:nvGraphicFramePr>
          <p:cNvPr id="2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914400"/>
          <a:ext cx="8686800" cy="914400"/>
        </p:xfrm>
        <a:graphic>
          <a:graphicData uri="http://schemas.openxmlformats.org/drawingml/2006/table">
            <a:tbl>
              <a:tblPr/>
              <a:tblGrid>
                <a:gridCol w="1188720"/>
                <a:gridCol w="3200400"/>
                <a:gridCol w="429768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b="1" dirty="0">
                          <a:solidFill>
                            <a:srgbClr val="000000"/>
                          </a:solidFill>
                        </a:rPr>
                        <a:t>Model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b="1" dirty="0">
                          <a:solidFill>
                            <a:srgbClr val="000000"/>
                          </a:solidFill>
                        </a:rPr>
                        <a:t>Strengths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b="1" dirty="0">
                          <a:solidFill>
                            <a:srgbClr val="000000"/>
                          </a:solidFill>
                        </a:rPr>
                        <a:t>Limitations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LSTM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Captures long‑range dependencies; simple to implement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May overfit; training slower; calibration depends on output layer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Transformer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Highly parallel; captures global context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Requires larger data; heavier compute; may need calibration tricks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CNN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Efficient; learns local patterns; robust to noise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Limited long‑range context; may need multiple layers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GNN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Handles spatial relations (stations); message passing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50" dirty="0">
                          <a:solidFill>
                            <a:srgbClr val="000000"/>
                          </a:solidFill>
                        </a:rPr>
                        <a:t>Graph construction overhead; more complex frameworks</a:t>
                      </a:r>
                      <a:endParaRPr lang="en-US" sz="85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2296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Probabilistic forecasts quantify uncertainty and enable risk‑aware decisions.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Proper scoring rules (Brier, Log, CRPS) provide objective loss functions that encourage calibration.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CNNs and LSTMs can be extended to output distribution parameters and trained with these scoring rules.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Calibration diagnostics (reliability diagrams, PIT histograms) are essential to evaluate forecasts.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Ensembles, proper hyperparameter tuning, and advanced models further improve probabilistic forecasts.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[3]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Further Reading &amp; Resources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86868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Gneiting, T. &amp; Raftery, A. (2007) – Strictly proper scoring rules and calibration.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Brier, G. W. (1950) – Verification of forecasts expressed in terms of probability.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Wikipedia: Scoring rule – definitions of Brier, Log and CRPS</a:t>
            </a:r>
            <a:r>
              <a:rPr u="sng" sz="1200">
                <a:solidFill>
                  <a:schemeClr val="accent6"/>
                </a:solidFill>
                <a:hlinkClick r:id="rId6"/>
              </a:rPr>
              <a:t>(en.wikipedia.org)</a:t>
            </a:r>
            <a:r>
              <a:rPr/>
              <a:t/>
            </a:r>
            <a:r>
              <a:rPr u="sng">
                <a:solidFill>
                  <a:schemeClr val="accent6"/>
                </a:solidFill>
                <a:hlinkClick r:id="rId7"/>
              </a:rPr>
              <a:t>(en.wikipedia.org)</a:t>
            </a:r>
            <a:r>
              <a:rPr/>
              <a:t>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Probabilistic Forecasting in R package scoringRules.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ESRL tutorial on reliability diagrams and PIT histograms.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6"/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[3]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7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8686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0A2342"/>
                </a:solidFill>
              </a:rPr>
              <a:t>Questions &amp; Discussion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2926080"/>
            <a:ext cx="73152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3C6E71"/>
                </a:solidFill>
              </a:rPr>
              <a:t>Feel free to ask about implementing scoring rules, calibration techniques, or model architectures.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Motivation &amp; Calibration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005840"/>
            <a:ext cx="475488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Deterministic forecasts provide a single point estimate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Probabilistic forecasts assign a distribution to the future – essential for risk‑aware decisions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Calibration measures statistical consistency between predicted and observed distributions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Sharpness reflects the concentration of the predictive distribution; the goal is sharp and calibrated forecasts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486400" y="1005840"/>
          <a:ext cx="338328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Shape 2"/>
          <p:cNvSpPr/>
          <p:nvPr/>
        </p:nvSpPr>
        <p:spPr>
          <a:xfrm>
            <a:off x="6949440" y="1005840"/>
            <a:ext cx="9144" cy="228600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5486400" y="3383280"/>
            <a:ext cx="14630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3C6E71"/>
                </a:solidFill>
              </a:rPr>
              <a:t>Distribution</a:t>
            </a:r>
            <a:endParaRPr lang="en-US" sz="800" dirty="0"/>
          </a:p>
        </p:txBody>
      </p:sp>
      <p:sp>
        <p:nvSpPr>
          <p:cNvPr id="7" name="Text 4"/>
          <p:cNvSpPr/>
          <p:nvPr/>
        </p:nvSpPr>
        <p:spPr>
          <a:xfrm>
            <a:off x="6858000" y="3383280"/>
            <a:ext cx="9144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284B63"/>
                </a:solidFill>
              </a:rPr>
              <a:t>Point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11680"/>
            <a:ext cx="8686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000" b="1" dirty="0">
                <a:solidFill>
                  <a:srgbClr val="0A2342"/>
                </a:solidFill>
              </a:rPr>
              <a:t>Thank You!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8686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i="1" dirty="0">
                <a:solidFill>
                  <a:srgbClr val="3C6E71"/>
                </a:solidFill>
              </a:rPr>
              <a:t>Probabilistic Weather Forecasting Lecture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Proper Scoring Rules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50292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Scoring rules evaluate probabilistic forecasts by comparing the predicted distribution to the observed value.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A scoring rule is strictly proper if the expected score is minimized when the forecast distribution equals the true distribution.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Proper scoring rules encourage calibration and discourage hedging.
</a:t>
            </a:r>
            <a:endParaRPr lang="en-US" sz="1200" dirty="0"/>
          </a:p>
        </p:txBody>
      </p:sp>
      <p:graphicFrame>
        <p:nvGraphicFramePr>
          <p:cNvPr id="5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760720" y="914400"/>
          <a:ext cx="3200400" cy="914400"/>
        </p:xfrm>
        <a:graphic>
          <a:graphicData uri="http://schemas.openxmlformats.org/drawingml/2006/table">
            <a:tbl>
              <a:tblPr/>
              <a:tblGrid>
                <a:gridCol w="731520"/>
                <a:gridCol w="1554480"/>
                <a:gridCol w="91440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Rule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Definition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Properties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Brier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B(r,i)=∑(y_j−r_j)^2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Quadratic, strictly proper, for discrete outcomes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Log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L(D,y)=−ln f_D(y)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Strictly proper, sensitive to tail probabilities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CRPS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∫ (F_D(x)−H(x−y))^2 dx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Strictly proper, extension of MAE to distributions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[1]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3"/>
              </a:rPr>
              <a:t>[3]</a:t>
            </a:r>
            <a:pPr algn="l" indent="0" marL="0">
              <a:buNone/>
            </a:pPr>
            <a:r>
              <a:rPr lang="en-US" sz="600" dirty="0">
                <a:solidFill>
                  <a:srgbClr val="284B63"/>
                </a:solidFill>
              </a:rPr>
              <a:t> </a:t>
            </a:r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4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Brier Score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38912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Measures squared error between predicted probabilities and outcomes for binary/multiclass events.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For a forecast p and outcome y, B = (y−p)^2 + ((1−y) − (1−p))^2.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120640" y="914400"/>
          <a:ext cx="384048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3108960"/>
            <a:ext cx="4389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i="1" dirty="0">
                <a:solidFill>
                  <a:srgbClr val="284B63"/>
                </a:solidFill>
              </a:rPr>
              <a:t>Mean Brier Score = 0.150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Logarithmic Score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38912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Evaluates the log likelihood of the observation under the predicted distribution.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For a density f_D(y), LogScore = −ln f_D(y).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Sensitive to tail probabilities; encourages accurate distribution tails.
</a:t>
            </a:r>
            <a:endParaRPr lang="en-US" sz="12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120640" y="1097280"/>
          <a:ext cx="365760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914400"/>
                <a:gridCol w="91440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mu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sigma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y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LogScore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4.5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0.891</a:t>
                      </a:r>
                      <a:endParaRPr lang="en-US" sz="10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Continuous Ranked Probability Score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Generalises the MAE to probabilistic forecasts; widely used in meteorology.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Defined for forecast CDF F_D and observation y as CRPS = ∫(F_D(x) − H(x−y))^2 dx.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Alternative expectation form: E|X−y| − 0.5 E|X−X|.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303520" y="914400"/>
          <a:ext cx="347472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Shape 2"/>
          <p:cNvSpPr/>
          <p:nvPr/>
        </p:nvSpPr>
        <p:spPr>
          <a:xfrm>
            <a:off x="7040880" y="914400"/>
            <a:ext cx="9144" cy="2194560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6" name="Shape 3"/>
          <p:cNvSpPr/>
          <p:nvPr/>
        </p:nvSpPr>
        <p:spPr>
          <a:xfrm>
            <a:off x="5303520" y="2011680"/>
            <a:ext cx="3474720" cy="9144"/>
          </a:xfrm>
          <a:prstGeom prst="line">
            <a:avLst/>
          </a:prstGeom>
          <a:noFill/>
          <a:ln w="19050">
            <a:solidFill>
              <a:srgbClr val="284B63"/>
            </a:solidFill>
            <a:prstDash val="solid"/>
          </a:ln>
        </p:spPr>
        <p:txBody>
          <a:bodyPr/>
          <a:p/>
        </p:txBody>
      </p:sp>
      <p:sp>
        <p:nvSpPr>
          <p:cNvPr id="7" name="Text 4"/>
          <p:cNvSpPr/>
          <p:nvPr/>
        </p:nvSpPr>
        <p:spPr>
          <a:xfrm>
            <a:off x="5394960" y="3108960"/>
            <a:ext cx="2286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3C6E71"/>
                </a:solidFill>
              </a:rPr>
              <a:t>Forecast CDF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7086600" y="2286000"/>
            <a:ext cx="18288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284B63"/>
                </a:solidFill>
              </a:rPr>
              <a:t>Step at y</a:t>
            </a:r>
            <a:endParaRPr lang="en-US" sz="800" dirty="0"/>
          </a:p>
        </p:txBody>
      </p:sp>
      <p:sp>
        <p:nvSpPr>
          <p:cNvPr id="9" name="Text 6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CRPS: Numerical Example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Consider a forecast with two equiprobable outcomes {2, 5} and an observation y = 4.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Using the expectation form: CRPS = E|X−y| − 0.5 E|X−X|.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Computed CRPS = 0.750
</a:t>
            </a:r>
            <a:endParaRPr lang="en-US" sz="12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120640" y="1188720"/>
          <a:ext cx="3840480" cy="914400"/>
        </p:xfrm>
        <a:graphic>
          <a:graphicData uri="http://schemas.openxmlformats.org/drawingml/2006/table">
            <a:tbl>
              <a:tblPr/>
              <a:tblGrid>
                <a:gridCol w="914400"/>
                <a:gridCol w="914400"/>
                <a:gridCol w="2011680"/>
              </a:tblGrid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Outcome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|X−y|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b="1" dirty="0">
                          <a:solidFill>
                            <a:srgbClr val="000000"/>
                          </a:solidFill>
                        </a:rPr>
                        <a:t>Pairwise terms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5F7"/>
                    </a:solidFill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2.0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00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5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1.0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3.0, 0.0</a:t>
                      </a:r>
                      <a:endParaRPr lang="en-US" sz="900" dirty="0"/>
                    </a:p>
                  </a:txBody>
                  <a:tcPr marL="91440" marR="91440" marT="45720" marB="45720">
                    <a:lnL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A234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1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7FA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A2342"/>
                </a:solidFill>
              </a:rPr>
              <a:t>Calibration &amp; Sharpness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43891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200" dirty="0">
                <a:solidFill>
                  <a:srgbClr val="0A2342"/>
                </a:solidFill>
              </a:rPr>
              <a:t>Reliability: predicted probabilities match observed frequencies.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Sharpness: predictive distributions are as concentrated as possible.
</a:t>
            </a:r>
            <a:endParaRPr lang="en-US" sz="1200" dirty="0"/>
          </a:p>
          <a:p>
            <a:r>
              <a:rPr lang="en-US" sz="1200" dirty="0">
                <a:solidFill>
                  <a:srgbClr val="0A2342"/>
                </a:solidFill>
              </a:rPr>
              <a:t>Aim: reliability diagrams close to diagonal and narrow prediction intervals.
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4937760" y="914400"/>
          <a:ext cx="420624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937760" y="3291840"/>
            <a:ext cx="420624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dirty="0">
                <a:solidFill>
                  <a:srgbClr val="0A2342"/>
                </a:solidFill>
              </a:rPr>
              <a:t>Reliability diagram</a:t>
            </a:r>
            <a:endParaRPr lang="en-US" sz="800" dirty="0"/>
          </a:p>
        </p:txBody>
      </p:sp>
      <p:sp>
        <p:nvSpPr>
          <p:cNvPr id="6" name="Text 3"/>
          <p:cNvSpPr/>
          <p:nvPr/>
        </p:nvSpPr>
        <p:spPr>
          <a:xfrm>
            <a:off x="457200" y="47320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600" u="sng" dirty="0">
                <a:solidFill>
                  <a:srgbClr val="284B63"/>
                </a:solidFill>
                <a:hlinkClick r:id="rId2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2025-08-12T16:02:45Z</dcterms:created>
  <dcterms:modified xsi:type="dcterms:W3CDTF">2025-08-12T16:02:45Z</dcterms:modified>
</cp:coreProperties>
</file>